
<file path=[Content_Types].xml><?xml version="1.0" encoding="utf-8"?>
<Types xmlns="http://schemas.openxmlformats.org/package/2006/content-types">
  <Default Extension="png" ContentType="image/png"/>
  <Default Extension="bin" ContentType="application/vnd.openxmlformats-officedocument.oleObject"/>
  <Default Extension="vsd" ContentType="application/vnd.visio"/>
  <Default Extension="jpeg" ContentType="image/jpeg"/>
  <Default Extension="emf" ContentType="image/x-emf"/>
  <Default Extension="rels" ContentType="application/vnd.openxmlformats-package.relationships+xml"/>
  <Default Extension="xml" ContentType="application/xml"/>
  <Default Extension="gif" ContentType="image/gif"/>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49" r:id="rId1"/>
  </p:sldMasterIdLst>
  <p:notesMasterIdLst>
    <p:notesMasterId r:id="rId57"/>
  </p:notesMasterIdLst>
  <p:handoutMasterIdLst>
    <p:handoutMasterId r:id="rId58"/>
  </p:handoutMasterIdLst>
  <p:sldIdLst>
    <p:sldId id="888" r:id="rId2"/>
    <p:sldId id="877" r:id="rId3"/>
    <p:sldId id="1147" r:id="rId4"/>
    <p:sldId id="1148" r:id="rId5"/>
    <p:sldId id="1149" r:id="rId6"/>
    <p:sldId id="896" r:id="rId7"/>
    <p:sldId id="1141" r:id="rId8"/>
    <p:sldId id="1135" r:id="rId9"/>
    <p:sldId id="1043" r:id="rId10"/>
    <p:sldId id="1044" r:id="rId11"/>
    <p:sldId id="1045" r:id="rId12"/>
    <p:sldId id="1047" r:id="rId13"/>
    <p:sldId id="1136" r:id="rId14"/>
    <p:sldId id="1145" r:id="rId15"/>
    <p:sldId id="1146" r:id="rId16"/>
    <p:sldId id="1050" r:id="rId17"/>
    <p:sldId id="1051" r:id="rId18"/>
    <p:sldId id="1150" r:id="rId19"/>
    <p:sldId id="1056" r:id="rId20"/>
    <p:sldId id="1137" r:id="rId21"/>
    <p:sldId id="1058" r:id="rId22"/>
    <p:sldId id="1060" r:id="rId23"/>
    <p:sldId id="1138" r:id="rId24"/>
    <p:sldId id="1065" r:id="rId25"/>
    <p:sldId id="1066" r:id="rId26"/>
    <p:sldId id="1067" r:id="rId27"/>
    <p:sldId id="1139" r:id="rId28"/>
    <p:sldId id="1069" r:id="rId29"/>
    <p:sldId id="1070" r:id="rId30"/>
    <p:sldId id="1073" r:id="rId31"/>
    <p:sldId id="1075" r:id="rId32"/>
    <p:sldId id="1076" r:id="rId33"/>
    <p:sldId id="1158" r:id="rId34"/>
    <p:sldId id="1159" r:id="rId35"/>
    <p:sldId id="1140" r:id="rId36"/>
    <p:sldId id="1078" r:id="rId37"/>
    <p:sldId id="1079" r:id="rId38"/>
    <p:sldId id="1082" r:id="rId39"/>
    <p:sldId id="1084" r:id="rId40"/>
    <p:sldId id="1085" r:id="rId41"/>
    <p:sldId id="1142" r:id="rId42"/>
    <p:sldId id="1087" r:id="rId43"/>
    <p:sldId id="1088" r:id="rId44"/>
    <p:sldId id="1089" r:id="rId45"/>
    <p:sldId id="1090" r:id="rId46"/>
    <p:sldId id="1091" r:id="rId47"/>
    <p:sldId id="1092" r:id="rId48"/>
    <p:sldId id="1157" r:id="rId49"/>
    <p:sldId id="1151" r:id="rId50"/>
    <p:sldId id="1152" r:id="rId51"/>
    <p:sldId id="1153" r:id="rId52"/>
    <p:sldId id="1154" r:id="rId53"/>
    <p:sldId id="1155" r:id="rId54"/>
    <p:sldId id="1156" r:id="rId55"/>
    <p:sldId id="1111" r:id="rId56"/>
  </p:sldIdLst>
  <p:sldSz cx="12192000" cy="6858000"/>
  <p:notesSz cx="7099300" cy="10234613"/>
  <p:defaultTextStyle>
    <a:defPPr>
      <a:defRPr lang="zh-CN"/>
    </a:defPPr>
    <a:lvl1pPr algn="l" rtl="0" fontAlgn="base">
      <a:spcBef>
        <a:spcPct val="0"/>
      </a:spcBef>
      <a:spcAft>
        <a:spcPct val="0"/>
      </a:spcAft>
      <a:defRPr kern="1200">
        <a:solidFill>
          <a:schemeClr val="tx1"/>
        </a:solidFill>
        <a:latin typeface="Arial" pitchFamily="34" charset="0"/>
        <a:ea typeface="宋体" pitchFamily="2" charset="-122"/>
        <a:cs typeface="+mn-cs"/>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224">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FF"/>
    <a:srgbClr val="1994EF"/>
    <a:srgbClr val="115E98"/>
    <a:srgbClr val="006666"/>
    <a:srgbClr val="A50021"/>
    <a:srgbClr val="D30202"/>
    <a:srgbClr val="B30202"/>
    <a:srgbClr val="990101"/>
    <a:srgbClr val="1479C4"/>
    <a:srgbClr val="DD221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1E4AEA4-8DFA-4A89-87EB-49C32662AFE0}" styleName="中度样式 2 - 强调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661" autoAdjust="0"/>
    <p:restoredTop sz="72482" autoAdjust="0"/>
  </p:normalViewPr>
  <p:slideViewPr>
    <p:cSldViewPr>
      <p:cViewPr varScale="1">
        <p:scale>
          <a:sx n="54" d="100"/>
          <a:sy n="54" d="100"/>
        </p:scale>
        <p:origin x="1230" y="60"/>
      </p:cViewPr>
      <p:guideLst>
        <p:guide orient="horz" pos="2160"/>
        <p:guide pos="3840"/>
      </p:guideLst>
    </p:cSldViewPr>
  </p:slideViewPr>
  <p:notesTextViewPr>
    <p:cViewPr>
      <p:scale>
        <a:sx n="100" d="100"/>
        <a:sy n="100" d="100"/>
      </p:scale>
      <p:origin x="0" y="0"/>
    </p:cViewPr>
  </p:notesTextViewPr>
  <p:sorterViewPr>
    <p:cViewPr>
      <p:scale>
        <a:sx n="58" d="100"/>
        <a:sy n="58" d="100"/>
      </p:scale>
      <p:origin x="0" y="0"/>
    </p:cViewPr>
  </p:sorterViewPr>
  <p:notesViewPr>
    <p:cSldViewPr>
      <p:cViewPr varScale="1">
        <p:scale>
          <a:sx n="46" d="100"/>
          <a:sy n="46" d="100"/>
        </p:scale>
        <p:origin x="-2046" y="-108"/>
      </p:cViewPr>
      <p:guideLst>
        <p:guide orient="horz" pos="3224"/>
        <p:guide pos="2236"/>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handoutMaster" Target="handoutMasters/handout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5BE48CB-3C2E-4F9E-919C-3249C31ED02B}" type="doc">
      <dgm:prSet loTypeId="urn:microsoft.com/office/officeart/2005/8/layout/hProcess9" loCatId="process" qsTypeId="urn:microsoft.com/office/officeart/2005/8/quickstyle/simple1" qsCatId="simple" csTypeId="urn:microsoft.com/office/officeart/2005/8/colors/accent1_2" csCatId="accent1" phldr="1"/>
      <dgm:spPr/>
    </dgm:pt>
    <dgm:pt modelId="{0EC1DFA5-AE72-4612-BE0A-21859A314E70}">
      <dgm:prSet phldrT="[文本]" custT="1"/>
      <dgm:spPr>
        <a:solidFill>
          <a:srgbClr val="115E98"/>
        </a:solidFill>
      </dgm:spPr>
      <dgm:t>
        <a:bodyPr/>
        <a:lstStyle/>
        <a:p>
          <a:r>
            <a:rPr lang="zh-CN" altLang="en-US" sz="1800" b="1" dirty="0" smtClean="0">
              <a:latin typeface="Heiti SC Light"/>
              <a:ea typeface="Heiti SC Light"/>
              <a:cs typeface="Heiti SC Light"/>
            </a:rPr>
            <a:t>挑战</a:t>
          </a:r>
          <a:endParaRPr lang="zh-CN" altLang="en-US" sz="1800" b="1" dirty="0">
            <a:latin typeface="Heiti SC Light"/>
            <a:ea typeface="Heiti SC Light"/>
            <a:cs typeface="Heiti SC Light"/>
          </a:endParaRPr>
        </a:p>
      </dgm:t>
    </dgm:pt>
    <dgm:pt modelId="{2C9BDC81-C808-4165-A42C-1BAC66AADFD7}" type="parTrans" cxnId="{FD330D31-DA84-48BA-8ECA-75CC033F03CC}">
      <dgm:prSet/>
      <dgm:spPr/>
      <dgm:t>
        <a:bodyPr/>
        <a:lstStyle/>
        <a:p>
          <a:endParaRPr lang="zh-CN" altLang="en-US" sz="1800">
            <a:latin typeface="Heiti SC Light"/>
            <a:ea typeface="Heiti SC Light"/>
            <a:cs typeface="Heiti SC Light"/>
          </a:endParaRPr>
        </a:p>
      </dgm:t>
    </dgm:pt>
    <dgm:pt modelId="{DAD843C3-C1EE-4BD9-A4BB-7E113B5A2B0B}" type="sibTrans" cxnId="{FD330D31-DA84-48BA-8ECA-75CC033F03CC}">
      <dgm:prSet/>
      <dgm:spPr/>
      <dgm:t>
        <a:bodyPr/>
        <a:lstStyle/>
        <a:p>
          <a:endParaRPr lang="zh-CN" altLang="en-US" sz="1800">
            <a:latin typeface="Heiti SC Light"/>
            <a:ea typeface="Heiti SC Light"/>
            <a:cs typeface="Heiti SC Light"/>
          </a:endParaRPr>
        </a:p>
      </dgm:t>
    </dgm:pt>
    <dgm:pt modelId="{0B64DDF5-991F-41D6-86B2-8A458C369EA3}">
      <dgm:prSet phldrT="[文本]" custT="1"/>
      <dgm:spPr>
        <a:solidFill>
          <a:srgbClr val="115E98"/>
        </a:solidFill>
      </dgm:spPr>
      <dgm:t>
        <a:bodyPr/>
        <a:lstStyle/>
        <a:p>
          <a:r>
            <a:rPr lang="zh-CN" altLang="en-US" sz="1800" b="1" dirty="0" smtClean="0">
              <a:latin typeface="Heiti SC Light"/>
              <a:ea typeface="Heiti SC Light"/>
              <a:cs typeface="Heiti SC Light"/>
            </a:rPr>
            <a:t>对策</a:t>
          </a:r>
          <a:endParaRPr lang="zh-CN" altLang="en-US" sz="1800" b="1" dirty="0">
            <a:latin typeface="Heiti SC Light"/>
            <a:ea typeface="Heiti SC Light"/>
            <a:cs typeface="Heiti SC Light"/>
          </a:endParaRPr>
        </a:p>
      </dgm:t>
    </dgm:pt>
    <dgm:pt modelId="{ED5560D5-D5DC-4FF4-8575-DE174ECA2777}" type="parTrans" cxnId="{0E47767F-B104-4A3A-B1F8-B0A3A6210208}">
      <dgm:prSet/>
      <dgm:spPr/>
      <dgm:t>
        <a:bodyPr/>
        <a:lstStyle/>
        <a:p>
          <a:endParaRPr lang="zh-CN" altLang="en-US" sz="1800">
            <a:latin typeface="Heiti SC Light"/>
            <a:ea typeface="Heiti SC Light"/>
            <a:cs typeface="Heiti SC Light"/>
          </a:endParaRPr>
        </a:p>
      </dgm:t>
    </dgm:pt>
    <dgm:pt modelId="{AA9B6301-21F7-48C8-8814-56D464C6B8EA}" type="sibTrans" cxnId="{0E47767F-B104-4A3A-B1F8-B0A3A6210208}">
      <dgm:prSet/>
      <dgm:spPr/>
      <dgm:t>
        <a:bodyPr/>
        <a:lstStyle/>
        <a:p>
          <a:endParaRPr lang="zh-CN" altLang="en-US" sz="1800">
            <a:latin typeface="Heiti SC Light"/>
            <a:ea typeface="Heiti SC Light"/>
            <a:cs typeface="Heiti SC Light"/>
          </a:endParaRPr>
        </a:p>
      </dgm:t>
    </dgm:pt>
    <dgm:pt modelId="{C9DD4353-84FB-428B-A524-4853AE1D6DCE}">
      <dgm:prSet phldrT="[文本]" custT="1"/>
      <dgm:spPr>
        <a:solidFill>
          <a:srgbClr val="115E98"/>
        </a:solidFill>
      </dgm:spPr>
      <dgm:t>
        <a:bodyPr/>
        <a:lstStyle/>
        <a:p>
          <a:r>
            <a:rPr lang="zh-CN" altLang="en-US" sz="1800" b="1" dirty="0" smtClean="0">
              <a:latin typeface="Heiti SC Light"/>
              <a:ea typeface="Heiti SC Light"/>
              <a:cs typeface="Heiti SC Light"/>
            </a:rPr>
            <a:t>探索</a:t>
          </a:r>
          <a:endParaRPr lang="en-US" altLang="zh-CN" sz="1800" b="1" dirty="0" smtClean="0">
            <a:latin typeface="Heiti SC Light"/>
            <a:ea typeface="Heiti SC Light"/>
            <a:cs typeface="Heiti SC Light"/>
          </a:endParaRPr>
        </a:p>
      </dgm:t>
    </dgm:pt>
    <dgm:pt modelId="{D338384F-E84E-4C28-A59B-C1163BB18018}" type="parTrans" cxnId="{6CAB9D7A-125E-4B9F-AD08-68F9059A8206}">
      <dgm:prSet/>
      <dgm:spPr/>
      <dgm:t>
        <a:bodyPr/>
        <a:lstStyle/>
        <a:p>
          <a:endParaRPr lang="zh-CN" altLang="en-US" sz="1800">
            <a:latin typeface="Heiti SC Light"/>
            <a:ea typeface="Heiti SC Light"/>
            <a:cs typeface="Heiti SC Light"/>
          </a:endParaRPr>
        </a:p>
      </dgm:t>
    </dgm:pt>
    <dgm:pt modelId="{28AD9754-B1E5-49AF-9BCB-81E82E230BD8}" type="sibTrans" cxnId="{6CAB9D7A-125E-4B9F-AD08-68F9059A8206}">
      <dgm:prSet/>
      <dgm:spPr/>
      <dgm:t>
        <a:bodyPr/>
        <a:lstStyle/>
        <a:p>
          <a:endParaRPr lang="zh-CN" altLang="en-US" sz="1800">
            <a:latin typeface="Heiti SC Light"/>
            <a:ea typeface="Heiti SC Light"/>
            <a:cs typeface="Heiti SC Light"/>
          </a:endParaRPr>
        </a:p>
      </dgm:t>
    </dgm:pt>
    <dgm:pt modelId="{2E445345-6B26-4F88-A7C8-6EC192269C66}">
      <dgm:prSet phldrT="[文本]" custT="1"/>
      <dgm:spPr>
        <a:solidFill>
          <a:srgbClr val="115E98"/>
        </a:solidFill>
      </dgm:spPr>
      <dgm:t>
        <a:bodyPr/>
        <a:lstStyle/>
        <a:p>
          <a:r>
            <a:rPr lang="zh-CN" altLang="en-US" sz="1800" b="1" dirty="0" smtClean="0">
              <a:latin typeface="Heiti SC Light"/>
              <a:ea typeface="Heiti SC Light"/>
              <a:cs typeface="Heiti SC Light"/>
            </a:rPr>
            <a:t>创新</a:t>
          </a:r>
          <a:endParaRPr lang="en-US" altLang="zh-CN" sz="1800" b="1" dirty="0" smtClean="0">
            <a:latin typeface="Heiti SC Light"/>
            <a:ea typeface="Heiti SC Light"/>
            <a:cs typeface="Heiti SC Light"/>
          </a:endParaRPr>
        </a:p>
      </dgm:t>
    </dgm:pt>
    <dgm:pt modelId="{7C7CA497-2ABB-45C7-801B-6EE95EDA5A34}" type="parTrans" cxnId="{C3FE9670-DDF1-4FB5-B5F6-7B04F2DB28C2}">
      <dgm:prSet/>
      <dgm:spPr/>
      <dgm:t>
        <a:bodyPr/>
        <a:lstStyle/>
        <a:p>
          <a:endParaRPr lang="zh-CN" altLang="en-US" sz="1800">
            <a:latin typeface="Heiti SC Light"/>
            <a:ea typeface="Heiti SC Light"/>
            <a:cs typeface="Heiti SC Light"/>
          </a:endParaRPr>
        </a:p>
      </dgm:t>
    </dgm:pt>
    <dgm:pt modelId="{363A945C-94FB-42D8-B3ED-D52F37489438}" type="sibTrans" cxnId="{C3FE9670-DDF1-4FB5-B5F6-7B04F2DB28C2}">
      <dgm:prSet/>
      <dgm:spPr/>
      <dgm:t>
        <a:bodyPr/>
        <a:lstStyle/>
        <a:p>
          <a:endParaRPr lang="zh-CN" altLang="en-US" sz="1800">
            <a:latin typeface="Heiti SC Light"/>
            <a:ea typeface="Heiti SC Light"/>
            <a:cs typeface="Heiti SC Light"/>
          </a:endParaRPr>
        </a:p>
      </dgm:t>
    </dgm:pt>
    <dgm:pt modelId="{414BE1C7-6556-4CA1-9B0D-8D2A49081D28}">
      <dgm:prSet phldrT="[文本]" custT="1"/>
      <dgm:spPr>
        <a:solidFill>
          <a:srgbClr val="115E98"/>
        </a:solidFill>
      </dgm:spPr>
      <dgm:t>
        <a:bodyPr/>
        <a:lstStyle/>
        <a:p>
          <a:r>
            <a:rPr lang="zh-CN" altLang="en-US" sz="1800" b="1" dirty="0" smtClean="0">
              <a:latin typeface="Heiti SC Light"/>
              <a:ea typeface="Heiti SC Light"/>
              <a:cs typeface="Heiti SC Light"/>
            </a:rPr>
            <a:t>融合</a:t>
          </a:r>
          <a:endParaRPr lang="en-US" altLang="zh-CN" sz="1800" b="1" dirty="0" smtClean="0">
            <a:latin typeface="Heiti SC Light"/>
            <a:ea typeface="Heiti SC Light"/>
            <a:cs typeface="Heiti SC Light"/>
          </a:endParaRPr>
        </a:p>
      </dgm:t>
    </dgm:pt>
    <dgm:pt modelId="{568F0992-23DE-4EC4-98F1-40C09B6E2AF1}" type="parTrans" cxnId="{4D4E76D0-35CD-43A5-9422-1B7C4D85889D}">
      <dgm:prSet/>
      <dgm:spPr/>
      <dgm:t>
        <a:bodyPr/>
        <a:lstStyle/>
        <a:p>
          <a:endParaRPr lang="zh-CN" altLang="en-US" sz="1800">
            <a:latin typeface="Heiti SC Light"/>
            <a:ea typeface="Heiti SC Light"/>
            <a:cs typeface="Heiti SC Light"/>
          </a:endParaRPr>
        </a:p>
      </dgm:t>
    </dgm:pt>
    <dgm:pt modelId="{46DC93AC-C9F2-4A9B-9442-78AE8D739726}" type="sibTrans" cxnId="{4D4E76D0-35CD-43A5-9422-1B7C4D85889D}">
      <dgm:prSet/>
      <dgm:spPr/>
      <dgm:t>
        <a:bodyPr/>
        <a:lstStyle/>
        <a:p>
          <a:endParaRPr lang="zh-CN" altLang="en-US" sz="1800">
            <a:latin typeface="Heiti SC Light"/>
            <a:ea typeface="Heiti SC Light"/>
            <a:cs typeface="Heiti SC Light"/>
          </a:endParaRPr>
        </a:p>
      </dgm:t>
    </dgm:pt>
    <dgm:pt modelId="{8CA600C8-F77C-4038-8D38-70E4764A1B9F}">
      <dgm:prSet phldrT="[文本]" custT="1"/>
      <dgm:spPr>
        <a:solidFill>
          <a:srgbClr val="115E98"/>
        </a:solidFill>
      </dgm:spPr>
      <dgm:t>
        <a:bodyPr/>
        <a:lstStyle/>
        <a:p>
          <a:r>
            <a:rPr lang="zh-CN" altLang="en-US" sz="1800" b="1" dirty="0" smtClean="0">
              <a:latin typeface="Heiti SC Light"/>
              <a:ea typeface="Heiti SC Light"/>
              <a:cs typeface="Heiti SC Light"/>
            </a:rPr>
            <a:t>稳健</a:t>
          </a:r>
          <a:endParaRPr lang="en-US" altLang="zh-CN" sz="1800" b="1" dirty="0" smtClean="0">
            <a:latin typeface="Heiti SC Light"/>
            <a:ea typeface="Heiti SC Light"/>
            <a:cs typeface="Heiti SC Light"/>
          </a:endParaRPr>
        </a:p>
        <a:p>
          <a:r>
            <a:rPr lang="zh-CN" altLang="en-US" sz="1800" b="1" dirty="0" smtClean="0">
              <a:latin typeface="Heiti SC Light"/>
              <a:ea typeface="Heiti SC Light"/>
              <a:cs typeface="Heiti SC Light"/>
            </a:rPr>
            <a:t>运营</a:t>
          </a:r>
          <a:endParaRPr lang="en-US" altLang="zh-CN" sz="1800" b="1" dirty="0" smtClean="0">
            <a:latin typeface="Heiti SC Light"/>
            <a:ea typeface="Heiti SC Light"/>
            <a:cs typeface="Heiti SC Light"/>
          </a:endParaRPr>
        </a:p>
      </dgm:t>
    </dgm:pt>
    <dgm:pt modelId="{6F4C88E9-1DA4-4FB5-AE59-AE6BC7EC213C}" type="parTrans" cxnId="{13ACF10E-CB8B-4052-855E-F315C0D8026F}">
      <dgm:prSet/>
      <dgm:spPr/>
      <dgm:t>
        <a:bodyPr/>
        <a:lstStyle/>
        <a:p>
          <a:endParaRPr lang="zh-CN" altLang="en-US" sz="1800">
            <a:latin typeface="Heiti SC Light"/>
            <a:ea typeface="Heiti SC Light"/>
            <a:cs typeface="Heiti SC Light"/>
          </a:endParaRPr>
        </a:p>
      </dgm:t>
    </dgm:pt>
    <dgm:pt modelId="{7D75BA0E-D234-4851-89EA-5F7F094E3496}" type="sibTrans" cxnId="{13ACF10E-CB8B-4052-855E-F315C0D8026F}">
      <dgm:prSet/>
      <dgm:spPr/>
      <dgm:t>
        <a:bodyPr/>
        <a:lstStyle/>
        <a:p>
          <a:endParaRPr lang="zh-CN" altLang="en-US" sz="1800">
            <a:latin typeface="Heiti SC Light"/>
            <a:ea typeface="Heiti SC Light"/>
            <a:cs typeface="Heiti SC Light"/>
          </a:endParaRPr>
        </a:p>
      </dgm:t>
    </dgm:pt>
    <dgm:pt modelId="{9C1181F4-EB9D-C24D-86AF-CEC98187D321}">
      <dgm:prSet phldrT="[文本]" custT="1"/>
      <dgm:spPr>
        <a:solidFill>
          <a:srgbClr val="115E98"/>
        </a:solidFill>
      </dgm:spPr>
      <dgm:t>
        <a:bodyPr/>
        <a:lstStyle/>
        <a:p>
          <a:r>
            <a:rPr lang="zh-CN" altLang="en-US" sz="1800" b="1" dirty="0" smtClean="0">
              <a:latin typeface="Heiti SC Light"/>
              <a:ea typeface="Heiti SC Light"/>
              <a:cs typeface="Heiti SC Light"/>
            </a:rPr>
            <a:t>困惑</a:t>
          </a:r>
          <a:endParaRPr lang="zh-CN" altLang="en-US" sz="1800" b="1" dirty="0">
            <a:latin typeface="Heiti SC Light"/>
            <a:ea typeface="Heiti SC Light"/>
            <a:cs typeface="Heiti SC Light"/>
          </a:endParaRPr>
        </a:p>
      </dgm:t>
    </dgm:pt>
    <dgm:pt modelId="{EBBA7730-E1C8-1240-8695-0C27C73E716A}" type="parTrans" cxnId="{D76D0FFF-ACC0-1348-85B2-96EFB7568754}">
      <dgm:prSet/>
      <dgm:spPr/>
      <dgm:t>
        <a:bodyPr/>
        <a:lstStyle/>
        <a:p>
          <a:endParaRPr lang="zh-CN" altLang="en-US" sz="1800">
            <a:latin typeface="Heiti SC Light"/>
            <a:ea typeface="Heiti SC Light"/>
            <a:cs typeface="Heiti SC Light"/>
          </a:endParaRPr>
        </a:p>
      </dgm:t>
    </dgm:pt>
    <dgm:pt modelId="{B89D207C-28FF-A14F-9782-A8E8F17EF1F2}" type="sibTrans" cxnId="{D76D0FFF-ACC0-1348-85B2-96EFB7568754}">
      <dgm:prSet/>
      <dgm:spPr/>
      <dgm:t>
        <a:bodyPr/>
        <a:lstStyle/>
        <a:p>
          <a:endParaRPr lang="zh-CN" altLang="en-US" sz="1800">
            <a:latin typeface="Heiti SC Light"/>
            <a:ea typeface="Heiti SC Light"/>
            <a:cs typeface="Heiti SC Light"/>
          </a:endParaRPr>
        </a:p>
      </dgm:t>
    </dgm:pt>
    <dgm:pt modelId="{8FD10B5D-3026-4EF9-B422-F8A06B0C54B0}" type="pres">
      <dgm:prSet presAssocID="{05BE48CB-3C2E-4F9E-919C-3249C31ED02B}" presName="CompostProcess" presStyleCnt="0">
        <dgm:presLayoutVars>
          <dgm:dir/>
          <dgm:resizeHandles val="exact"/>
        </dgm:presLayoutVars>
      </dgm:prSet>
      <dgm:spPr/>
    </dgm:pt>
    <dgm:pt modelId="{02C49777-F76E-42B7-833B-AA1679167EE8}" type="pres">
      <dgm:prSet presAssocID="{05BE48CB-3C2E-4F9E-919C-3249C31ED02B}" presName="arrow" presStyleLbl="bgShp" presStyleIdx="0" presStyleCnt="1" custLinFactNeighborX="-589" custLinFactNeighborY="1763"/>
      <dgm:spPr>
        <a:solidFill>
          <a:schemeClr val="accent5">
            <a:lumMod val="20000"/>
            <a:lumOff val="80000"/>
          </a:schemeClr>
        </a:solidFill>
      </dgm:spPr>
    </dgm:pt>
    <dgm:pt modelId="{B99C605E-58AB-4E26-BFE6-BC4CA3160DB8}" type="pres">
      <dgm:prSet presAssocID="{05BE48CB-3C2E-4F9E-919C-3249C31ED02B}" presName="linearProcess" presStyleCnt="0"/>
      <dgm:spPr/>
    </dgm:pt>
    <dgm:pt modelId="{D29B2F8F-2F95-469C-AD0E-6CC338FE373B}" type="pres">
      <dgm:prSet presAssocID="{0EC1DFA5-AE72-4612-BE0A-21859A314E70}" presName="textNode" presStyleLbl="node1" presStyleIdx="0" presStyleCnt="7">
        <dgm:presLayoutVars>
          <dgm:bulletEnabled val="1"/>
        </dgm:presLayoutVars>
      </dgm:prSet>
      <dgm:spPr/>
      <dgm:t>
        <a:bodyPr/>
        <a:lstStyle/>
        <a:p>
          <a:endParaRPr lang="zh-CN" altLang="en-US"/>
        </a:p>
      </dgm:t>
    </dgm:pt>
    <dgm:pt modelId="{49F5AA27-A75D-48EA-9FCA-7E1AD605FC85}" type="pres">
      <dgm:prSet presAssocID="{DAD843C3-C1EE-4BD9-A4BB-7E113B5A2B0B}" presName="sibTrans" presStyleCnt="0"/>
      <dgm:spPr/>
    </dgm:pt>
    <dgm:pt modelId="{F7C3292C-E267-4A88-813A-A39DA29B8CF2}" type="pres">
      <dgm:prSet presAssocID="{0B64DDF5-991F-41D6-86B2-8A458C369EA3}" presName="textNode" presStyleLbl="node1" presStyleIdx="1" presStyleCnt="7">
        <dgm:presLayoutVars>
          <dgm:bulletEnabled val="1"/>
        </dgm:presLayoutVars>
      </dgm:prSet>
      <dgm:spPr/>
      <dgm:t>
        <a:bodyPr/>
        <a:lstStyle/>
        <a:p>
          <a:endParaRPr lang="zh-CN" altLang="en-US"/>
        </a:p>
      </dgm:t>
    </dgm:pt>
    <dgm:pt modelId="{271BE41B-3876-490D-80CE-A35177581E42}" type="pres">
      <dgm:prSet presAssocID="{AA9B6301-21F7-48C8-8814-56D464C6B8EA}" presName="sibTrans" presStyleCnt="0"/>
      <dgm:spPr/>
    </dgm:pt>
    <dgm:pt modelId="{A928A91F-32F1-9C49-B23F-CE241742B48B}" type="pres">
      <dgm:prSet presAssocID="{9C1181F4-EB9D-C24D-86AF-CEC98187D321}" presName="textNode" presStyleLbl="node1" presStyleIdx="2" presStyleCnt="7">
        <dgm:presLayoutVars>
          <dgm:bulletEnabled val="1"/>
        </dgm:presLayoutVars>
      </dgm:prSet>
      <dgm:spPr/>
      <dgm:t>
        <a:bodyPr/>
        <a:lstStyle/>
        <a:p>
          <a:endParaRPr lang="zh-CN" altLang="en-US"/>
        </a:p>
      </dgm:t>
    </dgm:pt>
    <dgm:pt modelId="{BB86028A-4D7F-8540-9485-47FD8036DEE2}" type="pres">
      <dgm:prSet presAssocID="{B89D207C-28FF-A14F-9782-A8E8F17EF1F2}" presName="sibTrans" presStyleCnt="0"/>
      <dgm:spPr/>
    </dgm:pt>
    <dgm:pt modelId="{B53D718E-2CB1-477C-A612-D7D3D90DFBA7}" type="pres">
      <dgm:prSet presAssocID="{C9DD4353-84FB-428B-A524-4853AE1D6DCE}" presName="textNode" presStyleLbl="node1" presStyleIdx="3" presStyleCnt="7">
        <dgm:presLayoutVars>
          <dgm:bulletEnabled val="1"/>
        </dgm:presLayoutVars>
      </dgm:prSet>
      <dgm:spPr/>
      <dgm:t>
        <a:bodyPr/>
        <a:lstStyle/>
        <a:p>
          <a:endParaRPr lang="zh-CN" altLang="en-US"/>
        </a:p>
      </dgm:t>
    </dgm:pt>
    <dgm:pt modelId="{B04A6C97-704F-441E-8483-689741DF2C67}" type="pres">
      <dgm:prSet presAssocID="{28AD9754-B1E5-49AF-9BCB-81E82E230BD8}" presName="sibTrans" presStyleCnt="0"/>
      <dgm:spPr/>
    </dgm:pt>
    <dgm:pt modelId="{78986ED7-DFC4-4799-8D66-39228C1D776B}" type="pres">
      <dgm:prSet presAssocID="{2E445345-6B26-4F88-A7C8-6EC192269C66}" presName="textNode" presStyleLbl="node1" presStyleIdx="4" presStyleCnt="7">
        <dgm:presLayoutVars>
          <dgm:bulletEnabled val="1"/>
        </dgm:presLayoutVars>
      </dgm:prSet>
      <dgm:spPr/>
      <dgm:t>
        <a:bodyPr/>
        <a:lstStyle/>
        <a:p>
          <a:endParaRPr lang="zh-CN" altLang="en-US"/>
        </a:p>
      </dgm:t>
    </dgm:pt>
    <dgm:pt modelId="{9E680B74-F4B2-464C-B952-8B0234CC75B4}" type="pres">
      <dgm:prSet presAssocID="{363A945C-94FB-42D8-B3ED-D52F37489438}" presName="sibTrans" presStyleCnt="0"/>
      <dgm:spPr/>
    </dgm:pt>
    <dgm:pt modelId="{C24C3545-BC9B-422A-A808-1D4E2E6F8FCF}" type="pres">
      <dgm:prSet presAssocID="{414BE1C7-6556-4CA1-9B0D-8D2A49081D28}" presName="textNode" presStyleLbl="node1" presStyleIdx="5" presStyleCnt="7">
        <dgm:presLayoutVars>
          <dgm:bulletEnabled val="1"/>
        </dgm:presLayoutVars>
      </dgm:prSet>
      <dgm:spPr/>
      <dgm:t>
        <a:bodyPr/>
        <a:lstStyle/>
        <a:p>
          <a:endParaRPr lang="zh-CN" altLang="en-US"/>
        </a:p>
      </dgm:t>
    </dgm:pt>
    <dgm:pt modelId="{EE43DDC8-3262-437E-A325-3BABD0D07BEF}" type="pres">
      <dgm:prSet presAssocID="{46DC93AC-C9F2-4A9B-9442-78AE8D739726}" presName="sibTrans" presStyleCnt="0"/>
      <dgm:spPr/>
    </dgm:pt>
    <dgm:pt modelId="{FCF87BDC-92EE-47DD-99B7-0C1ADB3E9132}" type="pres">
      <dgm:prSet presAssocID="{8CA600C8-F77C-4038-8D38-70E4764A1B9F}" presName="textNode" presStyleLbl="node1" presStyleIdx="6" presStyleCnt="7">
        <dgm:presLayoutVars>
          <dgm:bulletEnabled val="1"/>
        </dgm:presLayoutVars>
      </dgm:prSet>
      <dgm:spPr/>
      <dgm:t>
        <a:bodyPr/>
        <a:lstStyle/>
        <a:p>
          <a:endParaRPr lang="zh-CN" altLang="en-US"/>
        </a:p>
      </dgm:t>
    </dgm:pt>
  </dgm:ptLst>
  <dgm:cxnLst>
    <dgm:cxn modelId="{BD6A5FFD-B5EB-401C-BCA7-85DEEAA034A2}" type="presOf" srcId="{05BE48CB-3C2E-4F9E-919C-3249C31ED02B}" destId="{8FD10B5D-3026-4EF9-B422-F8A06B0C54B0}" srcOrd="0" destOrd="0" presId="urn:microsoft.com/office/officeart/2005/8/layout/hProcess9"/>
    <dgm:cxn modelId="{FD330D31-DA84-48BA-8ECA-75CC033F03CC}" srcId="{05BE48CB-3C2E-4F9E-919C-3249C31ED02B}" destId="{0EC1DFA5-AE72-4612-BE0A-21859A314E70}" srcOrd="0" destOrd="0" parTransId="{2C9BDC81-C808-4165-A42C-1BAC66AADFD7}" sibTransId="{DAD843C3-C1EE-4BD9-A4BB-7E113B5A2B0B}"/>
    <dgm:cxn modelId="{4D4E76D0-35CD-43A5-9422-1B7C4D85889D}" srcId="{05BE48CB-3C2E-4F9E-919C-3249C31ED02B}" destId="{414BE1C7-6556-4CA1-9B0D-8D2A49081D28}" srcOrd="5" destOrd="0" parTransId="{568F0992-23DE-4EC4-98F1-40C09B6E2AF1}" sibTransId="{46DC93AC-C9F2-4A9B-9442-78AE8D739726}"/>
    <dgm:cxn modelId="{6CAB9D7A-125E-4B9F-AD08-68F9059A8206}" srcId="{05BE48CB-3C2E-4F9E-919C-3249C31ED02B}" destId="{C9DD4353-84FB-428B-A524-4853AE1D6DCE}" srcOrd="3" destOrd="0" parTransId="{D338384F-E84E-4C28-A59B-C1163BB18018}" sibTransId="{28AD9754-B1E5-49AF-9BCB-81E82E230BD8}"/>
    <dgm:cxn modelId="{D76D0FFF-ACC0-1348-85B2-96EFB7568754}" srcId="{05BE48CB-3C2E-4F9E-919C-3249C31ED02B}" destId="{9C1181F4-EB9D-C24D-86AF-CEC98187D321}" srcOrd="2" destOrd="0" parTransId="{EBBA7730-E1C8-1240-8695-0C27C73E716A}" sibTransId="{B89D207C-28FF-A14F-9782-A8E8F17EF1F2}"/>
    <dgm:cxn modelId="{1D02676A-1C45-42E7-888A-0A681A22E53F}" type="presOf" srcId="{9C1181F4-EB9D-C24D-86AF-CEC98187D321}" destId="{A928A91F-32F1-9C49-B23F-CE241742B48B}" srcOrd="0" destOrd="0" presId="urn:microsoft.com/office/officeart/2005/8/layout/hProcess9"/>
    <dgm:cxn modelId="{0E47767F-B104-4A3A-B1F8-B0A3A6210208}" srcId="{05BE48CB-3C2E-4F9E-919C-3249C31ED02B}" destId="{0B64DDF5-991F-41D6-86B2-8A458C369EA3}" srcOrd="1" destOrd="0" parTransId="{ED5560D5-D5DC-4FF4-8575-DE174ECA2777}" sibTransId="{AA9B6301-21F7-48C8-8814-56D464C6B8EA}"/>
    <dgm:cxn modelId="{4F9471F4-73B9-4FB8-8878-7B0CAB5BFDD5}" type="presOf" srcId="{414BE1C7-6556-4CA1-9B0D-8D2A49081D28}" destId="{C24C3545-BC9B-422A-A808-1D4E2E6F8FCF}" srcOrd="0" destOrd="0" presId="urn:microsoft.com/office/officeart/2005/8/layout/hProcess9"/>
    <dgm:cxn modelId="{FFC792E3-142B-4641-A21C-467C70F5ADAF}" type="presOf" srcId="{0B64DDF5-991F-41D6-86B2-8A458C369EA3}" destId="{F7C3292C-E267-4A88-813A-A39DA29B8CF2}" srcOrd="0" destOrd="0" presId="urn:microsoft.com/office/officeart/2005/8/layout/hProcess9"/>
    <dgm:cxn modelId="{13ACF10E-CB8B-4052-855E-F315C0D8026F}" srcId="{05BE48CB-3C2E-4F9E-919C-3249C31ED02B}" destId="{8CA600C8-F77C-4038-8D38-70E4764A1B9F}" srcOrd="6" destOrd="0" parTransId="{6F4C88E9-1DA4-4FB5-AE59-AE6BC7EC213C}" sibTransId="{7D75BA0E-D234-4851-89EA-5F7F094E3496}"/>
    <dgm:cxn modelId="{5F336BF2-95E9-4D11-9BBB-918A1296A4D9}" type="presOf" srcId="{2E445345-6B26-4F88-A7C8-6EC192269C66}" destId="{78986ED7-DFC4-4799-8D66-39228C1D776B}" srcOrd="0" destOrd="0" presId="urn:microsoft.com/office/officeart/2005/8/layout/hProcess9"/>
    <dgm:cxn modelId="{BB9A8135-9220-41BB-8B65-7CA27EA11A50}" type="presOf" srcId="{8CA600C8-F77C-4038-8D38-70E4764A1B9F}" destId="{FCF87BDC-92EE-47DD-99B7-0C1ADB3E9132}" srcOrd="0" destOrd="0" presId="urn:microsoft.com/office/officeart/2005/8/layout/hProcess9"/>
    <dgm:cxn modelId="{37F43273-94D2-495F-A578-155854BFE736}" type="presOf" srcId="{C9DD4353-84FB-428B-A524-4853AE1D6DCE}" destId="{B53D718E-2CB1-477C-A612-D7D3D90DFBA7}" srcOrd="0" destOrd="0" presId="urn:microsoft.com/office/officeart/2005/8/layout/hProcess9"/>
    <dgm:cxn modelId="{27BB1BAF-54B0-426C-8FD0-43B7A72221E1}" type="presOf" srcId="{0EC1DFA5-AE72-4612-BE0A-21859A314E70}" destId="{D29B2F8F-2F95-469C-AD0E-6CC338FE373B}" srcOrd="0" destOrd="0" presId="urn:microsoft.com/office/officeart/2005/8/layout/hProcess9"/>
    <dgm:cxn modelId="{C3FE9670-DDF1-4FB5-B5F6-7B04F2DB28C2}" srcId="{05BE48CB-3C2E-4F9E-919C-3249C31ED02B}" destId="{2E445345-6B26-4F88-A7C8-6EC192269C66}" srcOrd="4" destOrd="0" parTransId="{7C7CA497-2ABB-45C7-801B-6EE95EDA5A34}" sibTransId="{363A945C-94FB-42D8-B3ED-D52F37489438}"/>
    <dgm:cxn modelId="{575AF9A7-6E84-491E-8438-13BA38354433}" type="presParOf" srcId="{8FD10B5D-3026-4EF9-B422-F8A06B0C54B0}" destId="{02C49777-F76E-42B7-833B-AA1679167EE8}" srcOrd="0" destOrd="0" presId="urn:microsoft.com/office/officeart/2005/8/layout/hProcess9"/>
    <dgm:cxn modelId="{6A2F7343-A114-4071-A1D9-95D5519C3B04}" type="presParOf" srcId="{8FD10B5D-3026-4EF9-B422-F8A06B0C54B0}" destId="{B99C605E-58AB-4E26-BFE6-BC4CA3160DB8}" srcOrd="1" destOrd="0" presId="urn:microsoft.com/office/officeart/2005/8/layout/hProcess9"/>
    <dgm:cxn modelId="{5C8E8D5C-422A-4601-ACF6-611FCB6F0F60}" type="presParOf" srcId="{B99C605E-58AB-4E26-BFE6-BC4CA3160DB8}" destId="{D29B2F8F-2F95-469C-AD0E-6CC338FE373B}" srcOrd="0" destOrd="0" presId="urn:microsoft.com/office/officeart/2005/8/layout/hProcess9"/>
    <dgm:cxn modelId="{05781112-D17F-48A8-90A7-C165614198BD}" type="presParOf" srcId="{B99C605E-58AB-4E26-BFE6-BC4CA3160DB8}" destId="{49F5AA27-A75D-48EA-9FCA-7E1AD605FC85}" srcOrd="1" destOrd="0" presId="urn:microsoft.com/office/officeart/2005/8/layout/hProcess9"/>
    <dgm:cxn modelId="{A9FDCCF3-C939-4E66-B005-9AABC4501CD9}" type="presParOf" srcId="{B99C605E-58AB-4E26-BFE6-BC4CA3160DB8}" destId="{F7C3292C-E267-4A88-813A-A39DA29B8CF2}" srcOrd="2" destOrd="0" presId="urn:microsoft.com/office/officeart/2005/8/layout/hProcess9"/>
    <dgm:cxn modelId="{81A52138-555C-47AA-85EA-AFAB912F85AB}" type="presParOf" srcId="{B99C605E-58AB-4E26-BFE6-BC4CA3160DB8}" destId="{271BE41B-3876-490D-80CE-A35177581E42}" srcOrd="3" destOrd="0" presId="urn:microsoft.com/office/officeart/2005/8/layout/hProcess9"/>
    <dgm:cxn modelId="{13FEE67F-50B5-437C-B2B5-AF69F6331AC2}" type="presParOf" srcId="{B99C605E-58AB-4E26-BFE6-BC4CA3160DB8}" destId="{A928A91F-32F1-9C49-B23F-CE241742B48B}" srcOrd="4" destOrd="0" presId="urn:microsoft.com/office/officeart/2005/8/layout/hProcess9"/>
    <dgm:cxn modelId="{92C7566F-F3B0-42FB-8B73-F452DED6F51A}" type="presParOf" srcId="{B99C605E-58AB-4E26-BFE6-BC4CA3160DB8}" destId="{BB86028A-4D7F-8540-9485-47FD8036DEE2}" srcOrd="5" destOrd="0" presId="urn:microsoft.com/office/officeart/2005/8/layout/hProcess9"/>
    <dgm:cxn modelId="{ADE2D174-411B-4BB7-BC88-863A86B7DA80}" type="presParOf" srcId="{B99C605E-58AB-4E26-BFE6-BC4CA3160DB8}" destId="{B53D718E-2CB1-477C-A612-D7D3D90DFBA7}" srcOrd="6" destOrd="0" presId="urn:microsoft.com/office/officeart/2005/8/layout/hProcess9"/>
    <dgm:cxn modelId="{9E37030F-1896-42BE-809B-0DBBA64D0597}" type="presParOf" srcId="{B99C605E-58AB-4E26-BFE6-BC4CA3160DB8}" destId="{B04A6C97-704F-441E-8483-689741DF2C67}" srcOrd="7" destOrd="0" presId="urn:microsoft.com/office/officeart/2005/8/layout/hProcess9"/>
    <dgm:cxn modelId="{7F771237-4A25-457C-9CAC-7DCF31739A35}" type="presParOf" srcId="{B99C605E-58AB-4E26-BFE6-BC4CA3160DB8}" destId="{78986ED7-DFC4-4799-8D66-39228C1D776B}" srcOrd="8" destOrd="0" presId="urn:microsoft.com/office/officeart/2005/8/layout/hProcess9"/>
    <dgm:cxn modelId="{20F27942-3A2F-4FE6-881D-B6D803F361D0}" type="presParOf" srcId="{B99C605E-58AB-4E26-BFE6-BC4CA3160DB8}" destId="{9E680B74-F4B2-464C-B952-8B0234CC75B4}" srcOrd="9" destOrd="0" presId="urn:microsoft.com/office/officeart/2005/8/layout/hProcess9"/>
    <dgm:cxn modelId="{461072D4-25B3-4F83-9611-534BCE5B035E}" type="presParOf" srcId="{B99C605E-58AB-4E26-BFE6-BC4CA3160DB8}" destId="{C24C3545-BC9B-422A-A808-1D4E2E6F8FCF}" srcOrd="10" destOrd="0" presId="urn:microsoft.com/office/officeart/2005/8/layout/hProcess9"/>
    <dgm:cxn modelId="{EB3BCC1D-0B0B-48C9-9665-9D18E075AFB7}" type="presParOf" srcId="{B99C605E-58AB-4E26-BFE6-BC4CA3160DB8}" destId="{EE43DDC8-3262-437E-A325-3BABD0D07BEF}" srcOrd="11" destOrd="0" presId="urn:microsoft.com/office/officeart/2005/8/layout/hProcess9"/>
    <dgm:cxn modelId="{A4CB824D-9CBF-497A-BD6F-A9649A2B5802}" type="presParOf" srcId="{B99C605E-58AB-4E26-BFE6-BC4CA3160DB8}" destId="{FCF87BDC-92EE-47DD-99B7-0C1ADB3E9132}" srcOrd="12" destOrd="0" presId="urn:microsoft.com/office/officeart/2005/8/layout/hProcess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rawings/_rels/vmlDrawing1.v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image" Target="../media/image19.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42.emf"/><Relationship Id="rId1" Type="http://schemas.openxmlformats.org/officeDocument/2006/relationships/image" Target="../media/image41.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59.emf"/><Relationship Id="rId1" Type="http://schemas.openxmlformats.org/officeDocument/2006/relationships/image" Target="../media/image58.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4754" name="Rectangle 2"/>
          <p:cNvSpPr>
            <a:spLocks noGrp="1" noChangeArrowheads="1"/>
          </p:cNvSpPr>
          <p:nvPr>
            <p:ph type="hdr" sz="quarter"/>
          </p:nvPr>
        </p:nvSpPr>
        <p:spPr bwMode="auto">
          <a:xfrm>
            <a:off x="0" y="0"/>
            <a:ext cx="3076363" cy="511731"/>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l">
              <a:defRPr sz="1300">
                <a:latin typeface="Arial" charset="0"/>
              </a:defRPr>
            </a:lvl1pPr>
          </a:lstStyle>
          <a:p>
            <a:pPr>
              <a:defRPr/>
            </a:pPr>
            <a:endParaRPr lang="en-US" altLang="zh-CN"/>
          </a:p>
        </p:txBody>
      </p:sp>
      <p:sp>
        <p:nvSpPr>
          <p:cNvPr id="74755" name="Rectangle 3"/>
          <p:cNvSpPr>
            <a:spLocks noGrp="1" noChangeArrowheads="1"/>
          </p:cNvSpPr>
          <p:nvPr>
            <p:ph type="dt" sz="quarter" idx="1"/>
          </p:nvPr>
        </p:nvSpPr>
        <p:spPr bwMode="auto">
          <a:xfrm>
            <a:off x="4021294" y="0"/>
            <a:ext cx="3076363" cy="511731"/>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a:defRPr sz="1300">
                <a:latin typeface="Arial" charset="0"/>
              </a:defRPr>
            </a:lvl1pPr>
          </a:lstStyle>
          <a:p>
            <a:pPr>
              <a:defRPr/>
            </a:pPr>
            <a:endParaRPr lang="en-US" altLang="zh-CN"/>
          </a:p>
        </p:txBody>
      </p:sp>
      <p:sp>
        <p:nvSpPr>
          <p:cNvPr id="74756" name="Rectangle 4"/>
          <p:cNvSpPr>
            <a:spLocks noGrp="1" noChangeArrowheads="1"/>
          </p:cNvSpPr>
          <p:nvPr>
            <p:ph type="ftr" sz="quarter" idx="2"/>
          </p:nvPr>
        </p:nvSpPr>
        <p:spPr bwMode="auto">
          <a:xfrm>
            <a:off x="0" y="9721106"/>
            <a:ext cx="3076363" cy="511731"/>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l">
              <a:defRPr sz="1300">
                <a:latin typeface="Arial" charset="0"/>
              </a:defRPr>
            </a:lvl1pPr>
          </a:lstStyle>
          <a:p>
            <a:pPr>
              <a:defRPr/>
            </a:pPr>
            <a:endParaRPr lang="en-US" altLang="zh-CN"/>
          </a:p>
        </p:txBody>
      </p:sp>
      <p:sp>
        <p:nvSpPr>
          <p:cNvPr id="74757" name="Rectangle 5"/>
          <p:cNvSpPr>
            <a:spLocks noGrp="1" noChangeArrowheads="1"/>
          </p:cNvSpPr>
          <p:nvPr>
            <p:ph type="sldNum" sz="quarter" idx="3"/>
          </p:nvPr>
        </p:nvSpPr>
        <p:spPr bwMode="auto">
          <a:xfrm>
            <a:off x="4021294" y="9721106"/>
            <a:ext cx="3076363" cy="511731"/>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a:defRPr sz="1300">
                <a:latin typeface="Arial" charset="0"/>
              </a:defRPr>
            </a:lvl1pPr>
          </a:lstStyle>
          <a:p>
            <a:pPr>
              <a:defRPr/>
            </a:pPr>
            <a:fld id="{6792FD66-0EA5-4B36-8DE6-0FC8ECF1237A}" type="slidenum">
              <a:rPr lang="en-US" altLang="zh-CN"/>
              <a:pPr>
                <a:defRPr/>
              </a:pPr>
              <a:t>‹#›</a:t>
            </a:fld>
            <a:endParaRPr lang="en-US" altLang="zh-CN"/>
          </a:p>
        </p:txBody>
      </p:sp>
    </p:spTree>
    <p:extLst>
      <p:ext uri="{BB962C8B-B14F-4D97-AF65-F5344CB8AC3E}">
        <p14:creationId xmlns:p14="http://schemas.microsoft.com/office/powerpoint/2010/main" val="3228421799"/>
      </p:ext>
    </p:extLst>
  </p:cSld>
  <p:clrMap bg1="lt1" tx1="dk1" bg2="lt2" tx2="dk2" accent1="accent1" accent2="accent2" accent3="accent3" accent4="accent4" accent5="accent5" accent6="accent6" hlink="hlink" folHlink="folHlink"/>
  <p:hf hdr="0" ftr="0" dt="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3.png>
</file>

<file path=ppt/media/image34.png>
</file>

<file path=ppt/media/image35.png>
</file>

<file path=ppt/media/image36.png>
</file>

<file path=ppt/media/image37.png>
</file>

<file path=ppt/media/image38.gif>
</file>

<file path=ppt/media/image39.gif>
</file>

<file path=ppt/media/image4.png>
</file>

<file path=ppt/media/image43.png>
</file>

<file path=ppt/media/image44.png>
</file>

<file path=ppt/media/image45.png>
</file>

<file path=ppt/media/image46.png>
</file>

<file path=ppt/media/image47.png>
</file>

<file path=ppt/media/image48.png>
</file>

<file path=ppt/media/image49.png>
</file>

<file path=ppt/media/image5.jpeg>
</file>

<file path=ppt/media/image50.png>
</file>

<file path=ppt/media/image51.png>
</file>

<file path=ppt/media/image53.png>
</file>

<file path=ppt/media/image54.jpeg>
</file>

<file path=ppt/media/image55.png>
</file>

<file path=ppt/media/image56.png>
</file>

<file path=ppt/media/image57.png>
</file>

<file path=ppt/media/image6.gif>
</file>

<file path=ppt/media/image60.png>
</file>

<file path=ppt/media/image61.png>
</file>

<file path=ppt/media/image62.png>
</file>

<file path=ppt/media/image63.png>
</file>

<file path=ppt/media/image64.png>
</file>

<file path=ppt/media/image65.jpeg>
</file>

<file path=ppt/media/image66.jpeg>
</file>

<file path=ppt/media/image67.jpe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5778" name="Rectangle 2"/>
          <p:cNvSpPr>
            <a:spLocks noGrp="1" noChangeArrowheads="1"/>
          </p:cNvSpPr>
          <p:nvPr>
            <p:ph type="hdr" sz="quarter"/>
          </p:nvPr>
        </p:nvSpPr>
        <p:spPr bwMode="auto">
          <a:xfrm>
            <a:off x="0" y="0"/>
            <a:ext cx="3076363" cy="511731"/>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l">
              <a:defRPr sz="1300">
                <a:latin typeface="Arial" charset="0"/>
              </a:defRPr>
            </a:lvl1pPr>
          </a:lstStyle>
          <a:p>
            <a:pPr>
              <a:defRPr/>
            </a:pPr>
            <a:endParaRPr lang="en-US" altLang="zh-CN"/>
          </a:p>
        </p:txBody>
      </p:sp>
      <p:sp>
        <p:nvSpPr>
          <p:cNvPr id="75779" name="Rectangle 3"/>
          <p:cNvSpPr>
            <a:spLocks noGrp="1" noChangeArrowheads="1"/>
          </p:cNvSpPr>
          <p:nvPr>
            <p:ph type="dt" idx="1"/>
          </p:nvPr>
        </p:nvSpPr>
        <p:spPr bwMode="auto">
          <a:xfrm>
            <a:off x="4021294" y="0"/>
            <a:ext cx="3076363" cy="511731"/>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lvl1pPr algn="r">
              <a:defRPr sz="1300">
                <a:latin typeface="Arial" charset="0"/>
              </a:defRPr>
            </a:lvl1pPr>
          </a:lstStyle>
          <a:p>
            <a:pPr>
              <a:defRPr/>
            </a:pPr>
            <a:endParaRPr lang="en-US" altLang="zh-CN"/>
          </a:p>
        </p:txBody>
      </p:sp>
      <p:sp>
        <p:nvSpPr>
          <p:cNvPr id="40964" name="Rectangle 4"/>
          <p:cNvSpPr>
            <a:spLocks noGrp="1" noRot="1" noChangeAspect="1" noChangeArrowheads="1" noTextEdit="1"/>
          </p:cNvSpPr>
          <p:nvPr>
            <p:ph type="sldImg" idx="2"/>
          </p:nvPr>
        </p:nvSpPr>
        <p:spPr bwMode="auto">
          <a:xfrm>
            <a:off x="139700" y="768350"/>
            <a:ext cx="6819900" cy="3836988"/>
          </a:xfrm>
          <a:prstGeom prst="rect">
            <a:avLst/>
          </a:prstGeom>
          <a:noFill/>
          <a:ln w="9525">
            <a:solidFill>
              <a:srgbClr val="000000"/>
            </a:solidFill>
            <a:miter lim="800000"/>
            <a:headEnd/>
            <a:tailEnd/>
          </a:ln>
        </p:spPr>
      </p:sp>
      <p:sp>
        <p:nvSpPr>
          <p:cNvPr id="75781" name="Rectangle 5"/>
          <p:cNvSpPr>
            <a:spLocks noGrp="1" noChangeArrowheads="1"/>
          </p:cNvSpPr>
          <p:nvPr>
            <p:ph type="body" sz="quarter" idx="3"/>
          </p:nvPr>
        </p:nvSpPr>
        <p:spPr bwMode="auto">
          <a:xfrm>
            <a:off x="709930" y="4861441"/>
            <a:ext cx="5679440" cy="4605576"/>
          </a:xfrm>
          <a:prstGeom prst="rect">
            <a:avLst/>
          </a:prstGeom>
          <a:noFill/>
          <a:ln w="9525">
            <a:noFill/>
            <a:miter lim="800000"/>
            <a:headEnd/>
            <a:tailEnd/>
          </a:ln>
          <a:effectLst/>
        </p:spPr>
        <p:txBody>
          <a:bodyPr vert="horz" wrap="square" lIns="99048" tIns="49524" rIns="99048" bIns="49524" numCol="1" anchor="t" anchorCtr="0" compatLnSpc="1">
            <a:prstTxWarp prst="textNoShape">
              <a:avLst/>
            </a:prstTxWarp>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75782" name="Rectangle 6"/>
          <p:cNvSpPr>
            <a:spLocks noGrp="1" noChangeArrowheads="1"/>
          </p:cNvSpPr>
          <p:nvPr>
            <p:ph type="ftr" sz="quarter" idx="4"/>
          </p:nvPr>
        </p:nvSpPr>
        <p:spPr bwMode="auto">
          <a:xfrm>
            <a:off x="0" y="9721106"/>
            <a:ext cx="3076363" cy="511731"/>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l">
              <a:defRPr sz="1300">
                <a:latin typeface="Arial" charset="0"/>
              </a:defRPr>
            </a:lvl1pPr>
          </a:lstStyle>
          <a:p>
            <a:pPr>
              <a:defRPr/>
            </a:pPr>
            <a:endParaRPr lang="en-US" altLang="zh-CN"/>
          </a:p>
        </p:txBody>
      </p:sp>
      <p:sp>
        <p:nvSpPr>
          <p:cNvPr id="75783" name="Rectangle 7"/>
          <p:cNvSpPr>
            <a:spLocks noGrp="1" noChangeArrowheads="1"/>
          </p:cNvSpPr>
          <p:nvPr>
            <p:ph type="sldNum" sz="quarter" idx="5"/>
          </p:nvPr>
        </p:nvSpPr>
        <p:spPr bwMode="auto">
          <a:xfrm>
            <a:off x="4021294" y="9721106"/>
            <a:ext cx="3076363" cy="511731"/>
          </a:xfrm>
          <a:prstGeom prst="rect">
            <a:avLst/>
          </a:prstGeom>
          <a:noFill/>
          <a:ln w="9525">
            <a:noFill/>
            <a:miter lim="800000"/>
            <a:headEnd/>
            <a:tailEnd/>
          </a:ln>
          <a:effectLst/>
        </p:spPr>
        <p:txBody>
          <a:bodyPr vert="horz" wrap="square" lIns="99048" tIns="49524" rIns="99048" bIns="49524" numCol="1" anchor="b" anchorCtr="0" compatLnSpc="1">
            <a:prstTxWarp prst="textNoShape">
              <a:avLst/>
            </a:prstTxWarp>
          </a:bodyPr>
          <a:lstStyle>
            <a:lvl1pPr algn="r">
              <a:defRPr sz="1300">
                <a:latin typeface="Arial" charset="0"/>
              </a:defRPr>
            </a:lvl1pPr>
          </a:lstStyle>
          <a:p>
            <a:pPr>
              <a:defRPr/>
            </a:pPr>
            <a:fld id="{2C467116-754A-4FA2-89AE-3DBBF1806026}" type="slidenum">
              <a:rPr lang="en-US" altLang="zh-CN"/>
              <a:pPr>
                <a:defRPr/>
              </a:pPr>
              <a:t>‹#›</a:t>
            </a:fld>
            <a:endParaRPr lang="en-US" altLang="zh-CN"/>
          </a:p>
        </p:txBody>
      </p:sp>
    </p:spTree>
    <p:extLst>
      <p:ext uri="{BB962C8B-B14F-4D97-AF65-F5344CB8AC3E}">
        <p14:creationId xmlns:p14="http://schemas.microsoft.com/office/powerpoint/2010/main" val="4132569127"/>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Arial" charset="0"/>
        <a:ea typeface="宋体" pitchFamily="2" charset="-122"/>
        <a:cs typeface="+mn-cs"/>
      </a:defRPr>
    </a:lvl1pPr>
    <a:lvl2pPr marL="457200" algn="l" rtl="0" eaLnBrk="0" fontAlgn="base" hangingPunct="0">
      <a:spcBef>
        <a:spcPct val="30000"/>
      </a:spcBef>
      <a:spcAft>
        <a:spcPct val="0"/>
      </a:spcAft>
      <a:defRPr sz="1200" kern="1200">
        <a:solidFill>
          <a:schemeClr val="tx1"/>
        </a:solidFill>
        <a:latin typeface="Arial" charset="0"/>
        <a:ea typeface="宋体" pitchFamily="2" charset="-122"/>
        <a:cs typeface="+mn-cs"/>
      </a:defRPr>
    </a:lvl2pPr>
    <a:lvl3pPr marL="914400" algn="l" rtl="0" eaLnBrk="0" fontAlgn="base" hangingPunct="0">
      <a:spcBef>
        <a:spcPct val="30000"/>
      </a:spcBef>
      <a:spcAft>
        <a:spcPct val="0"/>
      </a:spcAft>
      <a:defRPr sz="1200" kern="1200">
        <a:solidFill>
          <a:schemeClr val="tx1"/>
        </a:solidFill>
        <a:latin typeface="Arial" charset="0"/>
        <a:ea typeface="宋体" pitchFamily="2" charset="-122"/>
        <a:cs typeface="+mn-cs"/>
      </a:defRPr>
    </a:lvl3pPr>
    <a:lvl4pPr marL="1371600" algn="l" rtl="0" eaLnBrk="0" fontAlgn="base" hangingPunct="0">
      <a:spcBef>
        <a:spcPct val="30000"/>
      </a:spcBef>
      <a:spcAft>
        <a:spcPct val="0"/>
      </a:spcAft>
      <a:defRPr sz="1200" kern="1200">
        <a:solidFill>
          <a:schemeClr val="tx1"/>
        </a:solidFill>
        <a:latin typeface="Arial" charset="0"/>
        <a:ea typeface="宋体" pitchFamily="2" charset="-122"/>
        <a:cs typeface="+mn-cs"/>
      </a:defRPr>
    </a:lvl4pPr>
    <a:lvl5pPr marL="1828800" algn="l" rtl="0" eaLnBrk="0" fontAlgn="base" hangingPunct="0">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FBFA6566-F8BC-465E-A391-B8238819BE0A}" type="slidenum">
              <a:rPr lang="en-US" altLang="zh-CN" smtClean="0">
                <a:solidFill>
                  <a:srgbClr val="000000"/>
                </a:solidFill>
                <a:latin typeface="Arial" pitchFamily="34" charset="0"/>
              </a:rPr>
              <a:pPr/>
              <a:t>0</a:t>
            </a:fld>
            <a:endParaRPr lang="en-US" altLang="zh-CN" smtClean="0">
              <a:solidFill>
                <a:srgbClr val="000000"/>
              </a:solidFill>
              <a:latin typeface="Arial" pitchFamily="34" charset="0"/>
            </a:endParaRPr>
          </a:p>
        </p:txBody>
      </p:sp>
      <p:sp>
        <p:nvSpPr>
          <p:cNvPr id="41987" name="Rectangle 2"/>
          <p:cNvSpPr>
            <a:spLocks noGrp="1" noRot="1" noChangeAspect="1" noChangeArrowheads="1" noTextEdit="1"/>
          </p:cNvSpPr>
          <p:nvPr>
            <p:ph type="sldImg"/>
          </p:nvPr>
        </p:nvSpPr>
        <p:spPr>
          <a:xfrm>
            <a:off x="139700" y="768350"/>
            <a:ext cx="6819900" cy="3836988"/>
          </a:xfrm>
          <a:ln/>
        </p:spPr>
      </p:sp>
      <p:sp>
        <p:nvSpPr>
          <p:cNvPr id="41988" name="Rectangle 3"/>
          <p:cNvSpPr>
            <a:spLocks noGrp="1" noChangeArrowheads="1"/>
          </p:cNvSpPr>
          <p:nvPr>
            <p:ph type="body" idx="1"/>
          </p:nvPr>
        </p:nvSpPr>
        <p:spPr>
          <a:noFill/>
          <a:ln/>
        </p:spPr>
        <p:txBody>
          <a:bodyPr/>
          <a:lstStyle/>
          <a:p>
            <a:pPr eaLnBrk="1" hangingPunct="1"/>
            <a:endParaRPr lang="zh-CN" altLang="zh-CN" dirty="0" smtClean="0">
              <a:latin typeface="Arial" pitchFamily="34" charset="0"/>
            </a:endParaRPr>
          </a:p>
        </p:txBody>
      </p:sp>
    </p:spTree>
    <p:extLst>
      <p:ext uri="{BB962C8B-B14F-4D97-AF65-F5344CB8AC3E}">
        <p14:creationId xmlns:p14="http://schemas.microsoft.com/office/powerpoint/2010/main" val="168573894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业务公共 ：科目</a:t>
            </a:r>
            <a:endParaRPr lang="en-US" altLang="zh-CN" dirty="0" smtClean="0"/>
          </a:p>
          <a:p>
            <a:endParaRPr lang="en-US" altLang="zh-CN" dirty="0" smtClean="0"/>
          </a:p>
          <a:p>
            <a:r>
              <a:rPr lang="zh-CN" altLang="en-US" dirty="0" smtClean="0"/>
              <a:t>技术公共：流水</a:t>
            </a:r>
            <a:r>
              <a:rPr lang="zh-CN" altLang="en-US" baseline="0" dirty="0" smtClean="0"/>
              <a:t>，序号发生器 </a:t>
            </a:r>
            <a:endParaRPr lang="en-US" altLang="zh-CN" baseline="0" dirty="0" smtClean="0"/>
          </a:p>
          <a:p>
            <a:endParaRPr lang="en-US" altLang="zh-CN" baseline="0" dirty="0" smtClean="0"/>
          </a:p>
          <a:p>
            <a:endParaRPr lang="en-US" altLang="zh-CN" baseline="0" dirty="0" smtClean="0"/>
          </a:p>
          <a:p>
            <a:r>
              <a:rPr lang="zh-CN" altLang="en-US" baseline="0" dirty="0" smtClean="0"/>
              <a:t>数据库可多用支持 因为数据库访问控制层</a:t>
            </a:r>
            <a:endParaRPr lang="en-US" altLang="zh-CN" baseline="0" dirty="0" smtClean="0"/>
          </a:p>
          <a:p>
            <a:endParaRPr lang="en-US" altLang="zh-CN" baseline="0" dirty="0" smtClean="0"/>
          </a:p>
          <a:p>
            <a:endParaRPr lang="en-US" altLang="zh-CN" baseline="0" dirty="0" smtClean="0"/>
          </a:p>
          <a:p>
            <a:r>
              <a:rPr lang="en-US" altLang="zh-CN" baseline="0" dirty="0" smtClean="0"/>
              <a:t>NO SQL </a:t>
            </a:r>
            <a:r>
              <a:rPr lang="zh-CN" altLang="en-US" baseline="0" dirty="0" smtClean="0"/>
              <a:t>语句   高控数据库</a:t>
            </a:r>
            <a:endParaRPr lang="en-US" altLang="zh-CN" baseline="0" dirty="0" smtClean="0"/>
          </a:p>
          <a:p>
            <a:endParaRPr lang="en-US" altLang="zh-CN" baseline="0" dirty="0" smtClean="0"/>
          </a:p>
          <a:p>
            <a:r>
              <a:rPr lang="zh-CN" altLang="en-US" baseline="0" dirty="0" smtClean="0"/>
              <a:t>安全访问不依赖数据库</a:t>
            </a:r>
            <a:endParaRPr lang="en-US" altLang="zh-CN" baseline="0" dirty="0" smtClean="0"/>
          </a:p>
          <a:p>
            <a:endParaRPr lang="en-US" altLang="zh-CN" baseline="0" dirty="0" smtClean="0"/>
          </a:p>
          <a:p>
            <a:r>
              <a:rPr lang="zh-CN" altLang="en-US" baseline="0" dirty="0" smtClean="0"/>
              <a:t>用参数控制   不是</a:t>
            </a:r>
            <a:r>
              <a:rPr lang="en-US" altLang="zh-CN" baseline="0" dirty="0" smtClean="0"/>
              <a:t>IF </a:t>
            </a:r>
            <a:r>
              <a:rPr lang="zh-CN" altLang="en-US" baseline="0" dirty="0" smtClean="0"/>
              <a:t>法人行  而是全面一至</a:t>
            </a:r>
            <a:endParaRPr lang="en-US" altLang="zh-CN" baseline="0" dirty="0" smtClean="0"/>
          </a:p>
          <a:p>
            <a:endParaRPr lang="en-US" altLang="zh-CN" baseline="0" dirty="0" smtClean="0"/>
          </a:p>
          <a:p>
            <a:endParaRPr lang="en-US" altLang="zh-CN" baseline="0" dirty="0" smtClean="0"/>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11</a:t>
            </a:fld>
            <a:endParaRPr lang="en-US" altLang="zh-CN"/>
          </a:p>
        </p:txBody>
      </p:sp>
    </p:spTree>
    <p:extLst>
      <p:ext uri="{BB962C8B-B14F-4D97-AF65-F5344CB8AC3E}">
        <p14:creationId xmlns:p14="http://schemas.microsoft.com/office/powerpoint/2010/main" val="247594926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12</a:t>
            </a:fld>
            <a:endParaRPr lang="en-US" altLang="zh-CN"/>
          </a:p>
        </p:txBody>
      </p:sp>
    </p:spTree>
    <p:extLst>
      <p:ext uri="{BB962C8B-B14F-4D97-AF65-F5344CB8AC3E}">
        <p14:creationId xmlns:p14="http://schemas.microsoft.com/office/powerpoint/2010/main" val="7162850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dirty="0" smtClean="0">
                <a:solidFill>
                  <a:srgbClr val="000099"/>
                </a:solidFill>
              </a:rPr>
              <a:t>以客户关系为导向、产品关系为主线、核算关系为基础、组织定价风险控制为支撑，是一个高度整合的金融综合业务体系。</a:t>
            </a:r>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13</a:t>
            </a:fld>
            <a:endParaRPr lang="en-US" altLang="zh-CN"/>
          </a:p>
        </p:txBody>
      </p:sp>
    </p:spTree>
    <p:extLst>
      <p:ext uri="{BB962C8B-B14F-4D97-AF65-F5344CB8AC3E}">
        <p14:creationId xmlns:p14="http://schemas.microsoft.com/office/powerpoint/2010/main" val="6985668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CBUS</a:t>
            </a:r>
            <a:r>
              <a:rPr lang="zh-CN" altLang="en-US" dirty="0" smtClean="0"/>
              <a:t>组件分层架构图</a:t>
            </a:r>
            <a:endParaRPr lang="en-US" altLang="zh-CN" dirty="0" smtClean="0"/>
          </a:p>
          <a:p>
            <a:r>
              <a:rPr lang="zh-CN" altLang="en-US" dirty="0" smtClean="0"/>
              <a:t>技术支撑层：平台层 系统层</a:t>
            </a:r>
            <a:endParaRPr lang="en-US" altLang="zh-CN" dirty="0" smtClean="0"/>
          </a:p>
          <a:p>
            <a:r>
              <a:rPr lang="zh-CN" altLang="en-US" smtClean="0"/>
              <a:t>业务支撑层：业务产品层</a:t>
            </a:r>
            <a:r>
              <a:rPr lang="zh-CN" altLang="en-US" baseline="0" smtClean="0"/>
              <a:t> 基础业务层</a:t>
            </a:r>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14</a:t>
            </a:fld>
            <a:endParaRPr lang="en-US" altLang="zh-CN"/>
          </a:p>
        </p:txBody>
      </p:sp>
    </p:spTree>
    <p:extLst>
      <p:ext uri="{BB962C8B-B14F-4D97-AF65-F5344CB8AC3E}">
        <p14:creationId xmlns:p14="http://schemas.microsoft.com/office/powerpoint/2010/main" val="9601862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组件 组装</a:t>
            </a:r>
            <a:r>
              <a:rPr lang="zh-CN" altLang="en-US" baseline="0" dirty="0" smtClean="0"/>
              <a:t> 元件 部件</a:t>
            </a:r>
            <a:endParaRPr lang="en-US" altLang="zh-CN" baseline="0" dirty="0" smtClean="0"/>
          </a:p>
          <a:p>
            <a:endParaRPr lang="en-US" altLang="zh-CN" baseline="0" dirty="0" smtClean="0"/>
          </a:p>
          <a:p>
            <a:r>
              <a:rPr lang="zh-CN" altLang="en-US" baseline="0" dirty="0" smtClean="0"/>
              <a:t>服务的组装</a:t>
            </a:r>
            <a:endParaRPr lang="en-US" altLang="zh-CN" baseline="0" dirty="0" smtClean="0"/>
          </a:p>
          <a:p>
            <a:endParaRPr lang="en-US" altLang="zh-CN" baseline="0" dirty="0" smtClean="0"/>
          </a:p>
          <a:p>
            <a:r>
              <a:rPr lang="zh-CN" altLang="en-US" baseline="0" dirty="0" smtClean="0"/>
              <a:t>垂直联动例子：存款可以调货款</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15</a:t>
            </a:fld>
            <a:endParaRPr lang="en-US" altLang="zh-CN"/>
          </a:p>
        </p:txBody>
      </p:sp>
    </p:spTree>
    <p:extLst>
      <p:ext uri="{BB962C8B-B14F-4D97-AF65-F5344CB8AC3E}">
        <p14:creationId xmlns:p14="http://schemas.microsoft.com/office/powerpoint/2010/main" val="13206257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横向扩展</a:t>
            </a:r>
            <a:endParaRPr lang="en-US" altLang="zh-CN" dirty="0" smtClean="0"/>
          </a:p>
          <a:p>
            <a:endParaRPr lang="en-US" altLang="zh-CN" dirty="0" smtClean="0"/>
          </a:p>
          <a:p>
            <a:r>
              <a:rPr lang="zh-CN" altLang="en-US" dirty="0" smtClean="0"/>
              <a:t>批处理</a:t>
            </a:r>
            <a:r>
              <a:rPr lang="zh-CN" altLang="en-US" baseline="0" dirty="0" smtClean="0"/>
              <a:t> 单独批处理 </a:t>
            </a:r>
            <a:endParaRPr lang="en-US" altLang="zh-CN" baseline="0" dirty="0" smtClean="0"/>
          </a:p>
          <a:p>
            <a:endParaRPr lang="en-US" altLang="zh-CN" baseline="0" dirty="0" smtClean="0"/>
          </a:p>
          <a:p>
            <a:endParaRPr lang="en-US" altLang="zh-CN" baseline="0" dirty="0" smtClean="0"/>
          </a:p>
          <a:p>
            <a:r>
              <a:rPr lang="en-US" altLang="zh-CN" baseline="0" dirty="0" smtClean="0"/>
              <a:t>CISC COR </a:t>
            </a:r>
            <a:r>
              <a:rPr lang="zh-CN" altLang="en-US" baseline="0" dirty="0" smtClean="0"/>
              <a:t>技术</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16</a:t>
            </a:fld>
            <a:endParaRPr lang="en-US" altLang="zh-CN"/>
          </a:p>
        </p:txBody>
      </p:sp>
    </p:spTree>
    <p:extLst>
      <p:ext uri="{BB962C8B-B14F-4D97-AF65-F5344CB8AC3E}">
        <p14:creationId xmlns:p14="http://schemas.microsoft.com/office/powerpoint/2010/main" val="3102369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17</a:t>
            </a:fld>
            <a:endParaRPr lang="en-US" altLang="zh-CN"/>
          </a:p>
        </p:txBody>
      </p:sp>
    </p:spTree>
    <p:extLst>
      <p:ext uri="{BB962C8B-B14F-4D97-AF65-F5344CB8AC3E}">
        <p14:creationId xmlns:p14="http://schemas.microsoft.com/office/powerpoint/2010/main" val="26221287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18</a:t>
            </a:fld>
            <a:endParaRPr lang="en-US" altLang="zh-CN"/>
          </a:p>
        </p:txBody>
      </p:sp>
    </p:spTree>
    <p:extLst>
      <p:ext uri="{BB962C8B-B14F-4D97-AF65-F5344CB8AC3E}">
        <p14:creationId xmlns:p14="http://schemas.microsoft.com/office/powerpoint/2010/main" val="68470686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19</a:t>
            </a:fld>
            <a:endParaRPr lang="en-US" altLang="zh-CN"/>
          </a:p>
        </p:txBody>
      </p:sp>
    </p:spTree>
    <p:extLst>
      <p:ext uri="{BB962C8B-B14F-4D97-AF65-F5344CB8AC3E}">
        <p14:creationId xmlns:p14="http://schemas.microsoft.com/office/powerpoint/2010/main" val="12609850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20</a:t>
            </a:fld>
            <a:endParaRPr lang="en-US" altLang="zh-CN"/>
          </a:p>
        </p:txBody>
      </p:sp>
    </p:spTree>
    <p:extLst>
      <p:ext uri="{BB962C8B-B14F-4D97-AF65-F5344CB8AC3E}">
        <p14:creationId xmlns:p14="http://schemas.microsoft.com/office/powerpoint/2010/main" val="41143901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b="1" dirty="0" smtClean="0">
                <a:solidFill>
                  <a:srgbClr val="FF3300"/>
                </a:solidFill>
                <a:latin typeface="DFKai-SB" pitchFamily="65" charset="-120"/>
                <a:ea typeface="DFKai-SB" pitchFamily="65" charset="-120"/>
              </a:rPr>
              <a:t>是国内银行业第一家、而且截止到目前是唯一一家具有专业许可资质，为中小银行提供中后台业务服务的非银行金融机构</a:t>
            </a:r>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a:t>
            </a:fld>
            <a:endParaRPr lang="en-US" altLang="zh-CN"/>
          </a:p>
        </p:txBody>
      </p:sp>
    </p:spTree>
    <p:extLst>
      <p:ext uri="{BB962C8B-B14F-4D97-AF65-F5344CB8AC3E}">
        <p14:creationId xmlns:p14="http://schemas.microsoft.com/office/powerpoint/2010/main" val="39463684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21</a:t>
            </a:fld>
            <a:endParaRPr lang="en-US" altLang="zh-CN"/>
          </a:p>
        </p:txBody>
      </p:sp>
    </p:spTree>
    <p:extLst>
      <p:ext uri="{BB962C8B-B14F-4D97-AF65-F5344CB8AC3E}">
        <p14:creationId xmlns:p14="http://schemas.microsoft.com/office/powerpoint/2010/main" val="11598676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22</a:t>
            </a:fld>
            <a:endParaRPr lang="en-US" altLang="zh-CN"/>
          </a:p>
        </p:txBody>
      </p:sp>
    </p:spTree>
    <p:extLst>
      <p:ext uri="{BB962C8B-B14F-4D97-AF65-F5344CB8AC3E}">
        <p14:creationId xmlns:p14="http://schemas.microsoft.com/office/powerpoint/2010/main" val="55773789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23</a:t>
            </a:fld>
            <a:endParaRPr lang="en-US" altLang="zh-CN"/>
          </a:p>
        </p:txBody>
      </p:sp>
    </p:spTree>
    <p:extLst>
      <p:ext uri="{BB962C8B-B14F-4D97-AF65-F5344CB8AC3E}">
        <p14:creationId xmlns:p14="http://schemas.microsoft.com/office/powerpoint/2010/main" val="381471114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批量预约</a:t>
            </a:r>
            <a:endParaRPr lang="en-US" altLang="zh-CN" dirty="0" smtClean="0"/>
          </a:p>
          <a:p>
            <a:r>
              <a:rPr lang="zh-CN" altLang="en-US" dirty="0" smtClean="0"/>
              <a:t>批量排队</a:t>
            </a:r>
            <a:endParaRPr lang="en-US" altLang="zh-CN" dirty="0" smtClean="0"/>
          </a:p>
          <a:p>
            <a:r>
              <a:rPr lang="zh-CN" altLang="en-US" dirty="0" smtClean="0"/>
              <a:t>批量定时调度</a:t>
            </a:r>
            <a:endParaRPr lang="en-US" altLang="zh-CN" dirty="0" smtClean="0"/>
          </a:p>
          <a:p>
            <a:r>
              <a:rPr lang="zh-CN" altLang="en-US" dirty="0" smtClean="0"/>
              <a:t>批量对帐</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24</a:t>
            </a:fld>
            <a:endParaRPr lang="en-US" altLang="zh-CN"/>
          </a:p>
        </p:txBody>
      </p:sp>
    </p:spTree>
    <p:extLst>
      <p:ext uri="{BB962C8B-B14F-4D97-AF65-F5344CB8AC3E}">
        <p14:creationId xmlns:p14="http://schemas.microsoft.com/office/powerpoint/2010/main" val="37089958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25</a:t>
            </a:fld>
            <a:endParaRPr lang="en-US" altLang="zh-CN"/>
          </a:p>
        </p:txBody>
      </p:sp>
    </p:spTree>
    <p:extLst>
      <p:ext uri="{BB962C8B-B14F-4D97-AF65-F5344CB8AC3E}">
        <p14:creationId xmlns:p14="http://schemas.microsoft.com/office/powerpoint/2010/main" val="8933706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26</a:t>
            </a:fld>
            <a:endParaRPr lang="en-US" altLang="zh-CN"/>
          </a:p>
        </p:txBody>
      </p:sp>
    </p:spTree>
    <p:extLst>
      <p:ext uri="{BB962C8B-B14F-4D97-AF65-F5344CB8AC3E}">
        <p14:creationId xmlns:p14="http://schemas.microsoft.com/office/powerpoint/2010/main" val="80116605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27</a:t>
            </a:fld>
            <a:endParaRPr lang="en-US" altLang="zh-CN"/>
          </a:p>
        </p:txBody>
      </p:sp>
    </p:spTree>
    <p:extLst>
      <p:ext uri="{BB962C8B-B14F-4D97-AF65-F5344CB8AC3E}">
        <p14:creationId xmlns:p14="http://schemas.microsoft.com/office/powerpoint/2010/main" val="386136420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sz="1200" dirty="0" smtClean="0">
                <a:solidFill>
                  <a:schemeClr val="tx1"/>
                </a:solidFill>
                <a:cs typeface="Heiti SC Light"/>
              </a:rPr>
              <a:t>DBUS</a:t>
            </a:r>
            <a:r>
              <a:rPr lang="zh-CN" altLang="en-US" sz="1200" dirty="0" smtClean="0">
                <a:solidFill>
                  <a:schemeClr val="tx1"/>
                </a:solidFill>
                <a:cs typeface="Heiti SC Light"/>
              </a:rPr>
              <a:t>建设目标：建设</a:t>
            </a:r>
            <a:r>
              <a:rPr lang="en-US" altLang="zh-CN" sz="1200" dirty="0" smtClean="0">
                <a:solidFill>
                  <a:schemeClr val="tx1"/>
                </a:solidFill>
                <a:cs typeface="Heiti SC Light"/>
              </a:rPr>
              <a:t>B</a:t>
            </a:r>
            <a:r>
              <a:rPr lang="zh-CN" altLang="en-US" sz="1200" dirty="0" smtClean="0">
                <a:solidFill>
                  <a:schemeClr val="tx1"/>
                </a:solidFill>
                <a:cs typeface="Heiti SC Light"/>
              </a:rPr>
              <a:t>类、</a:t>
            </a:r>
            <a:r>
              <a:rPr lang="en-US" altLang="zh-CN" sz="1200" dirty="0" smtClean="0">
                <a:solidFill>
                  <a:schemeClr val="tx1"/>
                </a:solidFill>
                <a:cs typeface="Heiti SC Light"/>
              </a:rPr>
              <a:t>C</a:t>
            </a:r>
            <a:r>
              <a:rPr lang="zh-CN" altLang="en-US" sz="1200" dirty="0" smtClean="0">
                <a:solidFill>
                  <a:schemeClr val="tx1"/>
                </a:solidFill>
                <a:cs typeface="Heiti SC Light"/>
              </a:rPr>
              <a:t>类两大系统</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28</a:t>
            </a:fld>
            <a:endParaRPr lang="en-US" altLang="zh-CN"/>
          </a:p>
        </p:txBody>
      </p:sp>
    </p:spTree>
    <p:extLst>
      <p:ext uri="{BB962C8B-B14F-4D97-AF65-F5344CB8AC3E}">
        <p14:creationId xmlns:p14="http://schemas.microsoft.com/office/powerpoint/2010/main" val="132274494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smtClean="0">
                <a:solidFill>
                  <a:schemeClr val="tx1"/>
                </a:solidFill>
                <a:cs typeface="Heiti SC Light"/>
              </a:rPr>
              <a:t>11</a:t>
            </a:r>
            <a:r>
              <a:rPr lang="zh-CN" altLang="en-US" sz="1200" dirty="0" smtClean="0">
                <a:solidFill>
                  <a:schemeClr val="tx1"/>
                </a:solidFill>
                <a:cs typeface="Heiti SC Light"/>
              </a:rPr>
              <a:t>大主题域关系</a:t>
            </a:r>
            <a:endParaRPr lang="en-US" altLang="zh-CN" sz="1200" dirty="0" smtClean="0">
              <a:solidFill>
                <a:schemeClr val="tx1"/>
              </a:solidFill>
              <a:cs typeface="Heiti SC Light"/>
            </a:endParaRPr>
          </a:p>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b="1" dirty="0" smtClean="0"/>
              <a:t>以下是在</a:t>
            </a:r>
            <a:r>
              <a:rPr lang="en-US" altLang="zh-CN" b="1" dirty="0" smtClean="0"/>
              <a:t>IBM 9</a:t>
            </a:r>
            <a:r>
              <a:rPr lang="zh-CN" altLang="en-US" b="1" dirty="0" smtClean="0"/>
              <a:t>大主题域基础上，做适当调整后划分的</a:t>
            </a:r>
            <a:r>
              <a:rPr lang="en-US" altLang="zh-CN" b="1" dirty="0" smtClean="0"/>
              <a:t>11</a:t>
            </a:r>
            <a:r>
              <a:rPr lang="zh-CN" altLang="en-US" b="1" dirty="0" smtClean="0"/>
              <a:t>大主题域，以及主题域之间的关系。</a:t>
            </a: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29</a:t>
            </a:fld>
            <a:endParaRPr lang="en-US" altLang="zh-CN"/>
          </a:p>
        </p:txBody>
      </p:sp>
    </p:spTree>
    <p:extLst>
      <p:ext uri="{BB962C8B-B14F-4D97-AF65-F5344CB8AC3E}">
        <p14:creationId xmlns:p14="http://schemas.microsoft.com/office/powerpoint/2010/main" val="28081664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zh-CN" dirty="0" smtClean="0"/>
              <a:t>对行内的报表进行全面的梳理，建立完整的报表体系</a:t>
            </a:r>
            <a:r>
              <a:rPr lang="zh-CN" altLang="en-US" dirty="0" smtClean="0"/>
              <a:t>。为各行提供了基于核心的报表约</a:t>
            </a:r>
            <a:r>
              <a:rPr lang="en-US" altLang="zh-CN" dirty="0" smtClean="0"/>
              <a:t>600</a:t>
            </a:r>
            <a:r>
              <a:rPr lang="zh-CN" altLang="en-US" dirty="0" smtClean="0"/>
              <a:t>张，各行各色刮泥报表自</a:t>
            </a:r>
            <a:r>
              <a:rPr lang="en-US" altLang="zh-CN" dirty="0" smtClean="0"/>
              <a:t>160</a:t>
            </a:r>
            <a:r>
              <a:rPr lang="zh-CN" altLang="en-US" dirty="0" smtClean="0"/>
              <a:t>张至</a:t>
            </a:r>
            <a:r>
              <a:rPr lang="en-US" altLang="zh-CN" dirty="0" smtClean="0"/>
              <a:t>300</a:t>
            </a:r>
            <a:r>
              <a:rPr lang="zh-CN" altLang="en-US" dirty="0" smtClean="0"/>
              <a:t>张不等</a:t>
            </a:r>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30</a:t>
            </a:fld>
            <a:endParaRPr lang="en-US" altLang="zh-CN"/>
          </a:p>
        </p:txBody>
      </p:sp>
    </p:spTree>
    <p:extLst>
      <p:ext uri="{BB962C8B-B14F-4D97-AF65-F5344CB8AC3E}">
        <p14:creationId xmlns:p14="http://schemas.microsoft.com/office/powerpoint/2010/main" val="21676160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a:t>
            </a:fld>
            <a:endParaRPr lang="en-US" altLang="zh-CN"/>
          </a:p>
        </p:txBody>
      </p:sp>
    </p:spTree>
    <p:extLst>
      <p:ext uri="{BB962C8B-B14F-4D97-AF65-F5344CB8AC3E}">
        <p14:creationId xmlns:p14="http://schemas.microsoft.com/office/powerpoint/2010/main" val="374224716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31</a:t>
            </a:fld>
            <a:endParaRPr lang="en-US" altLang="zh-CN"/>
          </a:p>
        </p:txBody>
      </p:sp>
    </p:spTree>
    <p:extLst>
      <p:ext uri="{BB962C8B-B14F-4D97-AF65-F5344CB8AC3E}">
        <p14:creationId xmlns:p14="http://schemas.microsoft.com/office/powerpoint/2010/main" val="393669247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32</a:t>
            </a:fld>
            <a:endParaRPr lang="en-US" altLang="zh-CN"/>
          </a:p>
        </p:txBody>
      </p:sp>
    </p:spTree>
    <p:extLst>
      <p:ext uri="{BB962C8B-B14F-4D97-AF65-F5344CB8AC3E}">
        <p14:creationId xmlns:p14="http://schemas.microsoft.com/office/powerpoint/2010/main" val="4139664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34</a:t>
            </a:fld>
            <a:endParaRPr lang="en-US" altLang="zh-CN"/>
          </a:p>
        </p:txBody>
      </p:sp>
    </p:spTree>
    <p:extLst>
      <p:ext uri="{BB962C8B-B14F-4D97-AF65-F5344CB8AC3E}">
        <p14:creationId xmlns:p14="http://schemas.microsoft.com/office/powerpoint/2010/main" val="274519404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 typeface="+mj-lt"/>
              <a:buNone/>
              <a:tabLst/>
              <a:defRPr/>
            </a:pPr>
            <a:r>
              <a:rPr lang="zh-CN" altLang="en-US" dirty="0" smtClean="0"/>
              <a:t>在联盟</a:t>
            </a:r>
            <a:r>
              <a:rPr lang="en-US" altLang="zh-CN" dirty="0" smtClean="0"/>
              <a:t>IT</a:t>
            </a:r>
            <a:r>
              <a:rPr lang="zh-CN" altLang="en-US" dirty="0" smtClean="0"/>
              <a:t>系统内，ESB连接了包括前端、数整报表、网银在内的全部外围系统，是整个</a:t>
            </a:r>
            <a:r>
              <a:rPr lang="en-US" altLang="zh-CN" dirty="0" smtClean="0"/>
              <a:t>IT</a:t>
            </a:r>
            <a:r>
              <a:rPr lang="zh-CN" altLang="en-US" dirty="0" smtClean="0"/>
              <a:t>系统的神经中枢</a:t>
            </a:r>
          </a:p>
          <a:p>
            <a:pPr marL="0" indent="0">
              <a:buFont typeface="+mj-lt"/>
              <a:buNone/>
            </a:pPr>
            <a:endParaRPr lang="en-US" altLang="zh-CN" dirty="0" smtClean="0"/>
          </a:p>
          <a:p>
            <a:pPr marL="0" indent="0">
              <a:buFont typeface="+mj-lt"/>
              <a:buNone/>
            </a:pPr>
            <a:endParaRPr lang="zh-CN" altLang="en-US" dirty="0" smtClean="0"/>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35</a:t>
            </a:fld>
            <a:endParaRPr lang="en-US" altLang="zh-CN"/>
          </a:p>
        </p:txBody>
      </p:sp>
    </p:spTree>
    <p:extLst>
      <p:ext uri="{BB962C8B-B14F-4D97-AF65-F5344CB8AC3E}">
        <p14:creationId xmlns:p14="http://schemas.microsoft.com/office/powerpoint/2010/main" val="23905744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sz="1200" b="1" dirty="0" smtClean="0">
                <a:latin typeface="微软雅黑" pitchFamily="34" charset="-122"/>
                <a:ea typeface="微软雅黑" pitchFamily="34" charset="-122"/>
                <a:cs typeface="Heiti SC Light"/>
                <a:sym typeface="Arial" pitchFamily="34" charset="0"/>
              </a:rPr>
              <a:t>整体应用逻辑架构图</a:t>
            </a:r>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36</a:t>
            </a:fld>
            <a:endParaRPr lang="en-US" altLang="zh-CN"/>
          </a:p>
        </p:txBody>
      </p:sp>
    </p:spTree>
    <p:extLst>
      <p:ext uri="{BB962C8B-B14F-4D97-AF65-F5344CB8AC3E}">
        <p14:creationId xmlns:p14="http://schemas.microsoft.com/office/powerpoint/2010/main" val="39223970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1" dirty="0" smtClean="0">
                <a:latin typeface="微软雅黑" pitchFamily="34" charset="-122"/>
                <a:ea typeface="微软雅黑" pitchFamily="34" charset="-122"/>
                <a:cs typeface="Heiti SC Light"/>
                <a:sym typeface="Arial" pitchFamily="34" charset="0"/>
              </a:rPr>
              <a:t>分布式混合集群，高容量平稳运行：</a:t>
            </a:r>
            <a:endParaRPr lang="en-US" altLang="zh-CN" sz="1200" b="1" dirty="0" smtClean="0">
              <a:latin typeface="微软雅黑" pitchFamily="34" charset="-122"/>
              <a:ea typeface="微软雅黑" pitchFamily="34" charset="-122"/>
              <a:cs typeface="Heiti SC Light"/>
              <a:sym typeface="Arial" pitchFamily="34" charset="0"/>
            </a:endParaRPr>
          </a:p>
          <a:p>
            <a:r>
              <a:rPr lang="en-US" altLang="zh-CN" sz="1200" b="1" dirty="0" smtClean="0">
                <a:latin typeface="微软雅黑" pitchFamily="34" charset="-122"/>
                <a:ea typeface="微软雅黑" pitchFamily="34" charset="-122"/>
                <a:sym typeface="Arial" pitchFamily="34" charset="0"/>
              </a:rPr>
              <a:t>   1</a:t>
            </a:r>
            <a:r>
              <a:rPr lang="zh-CN" altLang="en-US" sz="1200" b="1" dirty="0" smtClean="0">
                <a:latin typeface="微软雅黑" pitchFamily="34" charset="-122"/>
                <a:ea typeface="微软雅黑" pitchFamily="34" charset="-122"/>
                <a:sym typeface="Arial" pitchFamily="34" charset="0"/>
              </a:rPr>
              <a:t>）</a:t>
            </a:r>
            <a:r>
              <a:rPr lang="zh-CN" altLang="en-US" dirty="0" smtClean="0"/>
              <a:t>十四家成员行</a:t>
            </a:r>
            <a:r>
              <a:rPr lang="en-US" altLang="zh-CN" dirty="0" smtClean="0"/>
              <a:t>ESB</a:t>
            </a:r>
            <a:r>
              <a:rPr lang="zh-CN" altLang="en-US" dirty="0" smtClean="0"/>
              <a:t>节点与联盟</a:t>
            </a:r>
            <a:r>
              <a:rPr lang="en-US" altLang="zh-CN" dirty="0" smtClean="0"/>
              <a:t>ESB</a:t>
            </a:r>
            <a:r>
              <a:rPr lang="zh-CN" altLang="en-US" dirty="0" smtClean="0"/>
              <a:t>节点构成了一个分布式混合集群。</a:t>
            </a:r>
            <a:endParaRPr lang="en-US" altLang="zh-CN" dirty="0" smtClean="0"/>
          </a:p>
          <a:p>
            <a:r>
              <a:rPr lang="zh-CN" altLang="en-US" dirty="0" smtClean="0"/>
              <a:t>   </a:t>
            </a:r>
            <a:r>
              <a:rPr lang="en-US" altLang="zh-CN" dirty="0" smtClean="0"/>
              <a:t>2</a:t>
            </a:r>
            <a:r>
              <a:rPr lang="zh-CN" altLang="en-US" dirty="0" smtClean="0"/>
              <a:t>）该集群既支持对于成员行本地系统之间的本地服务互联互通，也支持跨</a:t>
            </a:r>
            <a:r>
              <a:rPr lang="en-US" altLang="zh-CN" dirty="0" smtClean="0"/>
              <a:t>ESB</a:t>
            </a:r>
            <a:r>
              <a:rPr lang="zh-CN" altLang="en-US" dirty="0" smtClean="0"/>
              <a:t>的服务调用，以统一的方式对外提供服务接口。</a:t>
            </a:r>
            <a:endParaRPr lang="en-US" altLang="zh-CN" dirty="0" smtClean="0"/>
          </a:p>
          <a:p>
            <a:r>
              <a:rPr lang="zh-CN" altLang="en-US" dirty="0" smtClean="0"/>
              <a:t>文件传输：</a:t>
            </a:r>
            <a:endParaRPr lang="en-US" altLang="zh-CN" dirty="0" smtClean="0"/>
          </a:p>
          <a:p>
            <a:r>
              <a:rPr lang="zh-CN" altLang="en-US" dirty="0" smtClean="0"/>
              <a:t>   </a:t>
            </a:r>
            <a:r>
              <a:rPr lang="en-US" altLang="zh-CN" dirty="0" smtClean="0"/>
              <a:t>1</a:t>
            </a:r>
            <a:r>
              <a:rPr lang="zh-CN" altLang="en-US" dirty="0" smtClean="0"/>
              <a:t>）文件传输系统作为</a:t>
            </a:r>
            <a:r>
              <a:rPr lang="en-US" altLang="zh-CN" dirty="0" smtClean="0"/>
              <a:t>ESB</a:t>
            </a:r>
            <a:r>
              <a:rPr lang="zh-CN" altLang="en-US" dirty="0" smtClean="0"/>
              <a:t>系统不可分割的一部分，有效的支持了文件数据的分发与流转。</a:t>
            </a:r>
            <a:endParaRPr lang="en-US" altLang="zh-CN" dirty="0" smtClean="0"/>
          </a:p>
          <a:p>
            <a:r>
              <a:rPr lang="zh-CN" altLang="en-US" dirty="0" smtClean="0"/>
              <a:t>   </a:t>
            </a:r>
            <a:r>
              <a:rPr lang="en-US" altLang="zh-CN" dirty="0" smtClean="0"/>
              <a:t>2</a:t>
            </a:r>
            <a:r>
              <a:rPr lang="zh-CN" altLang="en-US" dirty="0" smtClean="0"/>
              <a:t>）目前在生产环境支持</a:t>
            </a:r>
            <a:r>
              <a:rPr lang="en-US" altLang="zh-CN" dirty="0" smtClean="0"/>
              <a:t>14</a:t>
            </a:r>
            <a:r>
              <a:rPr lang="zh-CN" altLang="en-US" dirty="0" smtClean="0"/>
              <a:t>家成员行</a:t>
            </a:r>
            <a:r>
              <a:rPr lang="en-US" altLang="zh-CN" dirty="0" smtClean="0"/>
              <a:t>254</a:t>
            </a:r>
            <a:r>
              <a:rPr lang="zh-CN" altLang="en-US" dirty="0" smtClean="0"/>
              <a:t>个文件传输节点，每天传输的文件数量约</a:t>
            </a:r>
            <a:r>
              <a:rPr lang="en-US" altLang="zh-CN" dirty="0" smtClean="0"/>
              <a:t>7</a:t>
            </a:r>
            <a:r>
              <a:rPr lang="zh-CN" altLang="en-US" dirty="0" smtClean="0"/>
              <a:t>万个，总文件大小约</a:t>
            </a:r>
            <a:r>
              <a:rPr lang="en-US" altLang="zh-CN" dirty="0" smtClean="0"/>
              <a:t>97GB</a:t>
            </a:r>
            <a:r>
              <a:rPr lang="zh-CN" altLang="en-US" dirty="0" smtClean="0"/>
              <a:t>。</a:t>
            </a:r>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37</a:t>
            </a:fld>
            <a:endParaRPr lang="en-US" altLang="zh-CN"/>
          </a:p>
        </p:txBody>
      </p:sp>
    </p:spTree>
    <p:extLst>
      <p:ext uri="{BB962C8B-B14F-4D97-AF65-F5344CB8AC3E}">
        <p14:creationId xmlns:p14="http://schemas.microsoft.com/office/powerpoint/2010/main" val="312375524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38</a:t>
            </a:fld>
            <a:endParaRPr lang="en-US" altLang="zh-CN"/>
          </a:p>
        </p:txBody>
      </p:sp>
    </p:spTree>
    <p:extLst>
      <p:ext uri="{BB962C8B-B14F-4D97-AF65-F5344CB8AC3E}">
        <p14:creationId xmlns:p14="http://schemas.microsoft.com/office/powerpoint/2010/main" val="23323964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39</a:t>
            </a:fld>
            <a:endParaRPr lang="en-US" altLang="zh-CN"/>
          </a:p>
        </p:txBody>
      </p:sp>
    </p:spTree>
    <p:extLst>
      <p:ext uri="{BB962C8B-B14F-4D97-AF65-F5344CB8AC3E}">
        <p14:creationId xmlns:p14="http://schemas.microsoft.com/office/powerpoint/2010/main" val="198227095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41</a:t>
            </a:fld>
            <a:endParaRPr lang="en-US" altLang="zh-CN"/>
          </a:p>
        </p:txBody>
      </p:sp>
    </p:spTree>
    <p:extLst>
      <p:ext uri="{BB962C8B-B14F-4D97-AF65-F5344CB8AC3E}">
        <p14:creationId xmlns:p14="http://schemas.microsoft.com/office/powerpoint/2010/main" val="156728367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2010</a:t>
            </a:r>
            <a:r>
              <a:rPr lang="zh-CN" altLang="en-US" dirty="0" smtClean="0"/>
              <a:t>年</a:t>
            </a:r>
            <a:r>
              <a:rPr lang="en-US" altLang="zh-CN" dirty="0" smtClean="0"/>
              <a:t>1</a:t>
            </a:r>
            <a:r>
              <a:rPr lang="zh-CN" altLang="en-US" dirty="0" smtClean="0"/>
              <a:t>月至</a:t>
            </a:r>
            <a:r>
              <a:rPr lang="en-US" altLang="zh-CN" dirty="0" smtClean="0"/>
              <a:t>2014</a:t>
            </a:r>
            <a:r>
              <a:rPr lang="zh-CN" altLang="en-US" dirty="0" smtClean="0"/>
              <a:t>年</a:t>
            </a:r>
            <a:r>
              <a:rPr lang="en-US" altLang="zh-CN" dirty="0" smtClean="0"/>
              <a:t>9</a:t>
            </a:r>
            <a:r>
              <a:rPr lang="zh-CN" altLang="en-US" dirty="0" smtClean="0"/>
              <a:t>月，共计</a:t>
            </a:r>
            <a:r>
              <a:rPr lang="en-US" altLang="zh-CN" dirty="0" smtClean="0"/>
              <a:t>57</a:t>
            </a:r>
            <a:r>
              <a:rPr lang="zh-CN" altLang="en-US" dirty="0" smtClean="0"/>
              <a:t>个月，其中</a:t>
            </a:r>
            <a:r>
              <a:rPr lang="en-US" altLang="zh-CN" dirty="0" smtClean="0"/>
              <a:t>2010</a:t>
            </a:r>
            <a:r>
              <a:rPr lang="zh-CN" altLang="en-US" dirty="0" smtClean="0"/>
              <a:t>年</a:t>
            </a:r>
            <a:r>
              <a:rPr lang="en-US" altLang="zh-CN" dirty="0" smtClean="0"/>
              <a:t>7</a:t>
            </a:r>
            <a:r>
              <a:rPr lang="zh-CN" altLang="en-US" dirty="0" smtClean="0"/>
              <a:t>个月、</a:t>
            </a:r>
            <a:r>
              <a:rPr lang="en-US" altLang="zh-CN" dirty="0" smtClean="0"/>
              <a:t>2011</a:t>
            </a:r>
            <a:r>
              <a:rPr lang="zh-CN" altLang="en-US" dirty="0" smtClean="0"/>
              <a:t>年</a:t>
            </a:r>
            <a:r>
              <a:rPr lang="en-US" altLang="zh-CN" dirty="0" smtClean="0"/>
              <a:t>4</a:t>
            </a:r>
            <a:r>
              <a:rPr lang="zh-CN" altLang="en-US" dirty="0" smtClean="0"/>
              <a:t>个月、</a:t>
            </a:r>
            <a:r>
              <a:rPr lang="en-US" altLang="zh-CN" dirty="0" smtClean="0"/>
              <a:t>2012</a:t>
            </a:r>
            <a:r>
              <a:rPr lang="zh-CN" altLang="en-US" dirty="0" smtClean="0"/>
              <a:t>年</a:t>
            </a:r>
            <a:r>
              <a:rPr lang="en-US" altLang="zh-CN" dirty="0" smtClean="0"/>
              <a:t>8</a:t>
            </a:r>
            <a:r>
              <a:rPr lang="zh-CN" altLang="en-US" dirty="0" smtClean="0"/>
              <a:t>个月、</a:t>
            </a:r>
            <a:r>
              <a:rPr lang="en-US" altLang="zh-CN" dirty="0" smtClean="0"/>
              <a:t>2013</a:t>
            </a:r>
            <a:r>
              <a:rPr lang="zh-CN" altLang="en-US" dirty="0" smtClean="0"/>
              <a:t>年</a:t>
            </a:r>
            <a:r>
              <a:rPr lang="en-US" altLang="zh-CN" dirty="0" smtClean="0"/>
              <a:t>8</a:t>
            </a:r>
            <a:r>
              <a:rPr lang="zh-CN" altLang="en-US" dirty="0" smtClean="0"/>
              <a:t>个月、</a:t>
            </a:r>
            <a:r>
              <a:rPr lang="en-US" altLang="zh-CN" dirty="0" smtClean="0"/>
              <a:t>2014</a:t>
            </a:r>
            <a:r>
              <a:rPr lang="zh-CN" altLang="en-US" dirty="0" smtClean="0"/>
              <a:t>年</a:t>
            </a:r>
            <a:r>
              <a:rPr lang="en-US" altLang="zh-CN" dirty="0" smtClean="0"/>
              <a:t>7</a:t>
            </a:r>
            <a:r>
              <a:rPr lang="zh-CN" altLang="en-US" dirty="0" smtClean="0"/>
              <a:t>个月生产均有投产或重大变更，按月为单位计算，则自</a:t>
            </a:r>
            <a:r>
              <a:rPr lang="en-US" altLang="zh-CN" dirty="0" smtClean="0"/>
              <a:t>2010</a:t>
            </a:r>
            <a:r>
              <a:rPr lang="zh-CN" altLang="en-US" dirty="0" smtClean="0"/>
              <a:t>年</a:t>
            </a:r>
            <a:r>
              <a:rPr lang="en-US" altLang="zh-CN" dirty="0" smtClean="0"/>
              <a:t>1</a:t>
            </a:r>
            <a:r>
              <a:rPr lang="zh-CN" altLang="en-US" dirty="0" smtClean="0"/>
              <a:t>月至</a:t>
            </a:r>
            <a:r>
              <a:rPr lang="en-US" altLang="zh-CN" dirty="0" smtClean="0"/>
              <a:t>2014</a:t>
            </a:r>
            <a:r>
              <a:rPr lang="zh-CN" altLang="en-US" dirty="0" smtClean="0"/>
              <a:t>年</a:t>
            </a:r>
            <a:r>
              <a:rPr lang="en-US" altLang="zh-CN" dirty="0" smtClean="0"/>
              <a:t>9</a:t>
            </a:r>
            <a:r>
              <a:rPr lang="zh-CN" altLang="en-US" dirty="0" smtClean="0"/>
              <a:t>月中</a:t>
            </a:r>
            <a:r>
              <a:rPr lang="en-US" altLang="zh-CN" dirty="0" smtClean="0"/>
              <a:t>60%</a:t>
            </a:r>
            <a:r>
              <a:rPr lang="zh-CN" altLang="en-US" dirty="0" smtClean="0"/>
              <a:t>的月份有生产的投产或重大变更。</a:t>
            </a:r>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42</a:t>
            </a:fld>
            <a:endParaRPr lang="en-US" altLang="zh-CN"/>
          </a:p>
        </p:txBody>
      </p:sp>
    </p:spTree>
    <p:extLst>
      <p:ext uri="{BB962C8B-B14F-4D97-AF65-F5344CB8AC3E}">
        <p14:creationId xmlns:p14="http://schemas.microsoft.com/office/powerpoint/2010/main" val="12200253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a:t>
            </a:fld>
            <a:endParaRPr lang="en-US" altLang="zh-CN"/>
          </a:p>
        </p:txBody>
      </p:sp>
    </p:spTree>
    <p:extLst>
      <p:ext uri="{BB962C8B-B14F-4D97-AF65-F5344CB8AC3E}">
        <p14:creationId xmlns:p14="http://schemas.microsoft.com/office/powerpoint/2010/main" val="149768184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 </a:t>
            </a:r>
            <a:r>
              <a:rPr lang="zh-CN" altLang="en-US" dirty="0" smtClean="0">
                <a:latin typeface="微软雅黑" panose="020B0503020204020204" pitchFamily="34" charset="-122"/>
                <a:ea typeface="微软雅黑" panose="020B0503020204020204" pitchFamily="34" charset="-122"/>
              </a:rPr>
              <a:t>联盟作为项目建设及运维的责任主体，运维的责任驱动联盟需要更加站在长远角度建设系统，因此联盟的项目实施更加符合客户业务、技术、成本需要。</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43</a:t>
            </a:fld>
            <a:endParaRPr lang="en-US" altLang="zh-CN"/>
          </a:p>
        </p:txBody>
      </p:sp>
    </p:spTree>
    <p:extLst>
      <p:ext uri="{BB962C8B-B14F-4D97-AF65-F5344CB8AC3E}">
        <p14:creationId xmlns:p14="http://schemas.microsoft.com/office/powerpoint/2010/main" val="1417836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zh-CN" altLang="en-US" dirty="0" smtClean="0"/>
              <a:t> </a:t>
            </a:r>
            <a:r>
              <a:rPr lang="zh-CN" altLang="en-US" dirty="0" smtClean="0">
                <a:latin typeface="微软雅黑" panose="020B0503020204020204" pitchFamily="34" charset="-122"/>
                <a:ea typeface="微软雅黑" panose="020B0503020204020204" pitchFamily="34" charset="-122"/>
              </a:rPr>
              <a:t>联盟作为项目建设及运维的责任主体，运维的责任驱动联盟需要更加站在长远角度建设系统，因此联盟的项目实施更加符合客户业务、技术、成本需要。</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44</a:t>
            </a:fld>
            <a:endParaRPr lang="en-US" altLang="zh-CN"/>
          </a:p>
        </p:txBody>
      </p:sp>
    </p:spTree>
    <p:extLst>
      <p:ext uri="{BB962C8B-B14F-4D97-AF65-F5344CB8AC3E}">
        <p14:creationId xmlns:p14="http://schemas.microsoft.com/office/powerpoint/2010/main" val="85005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45</a:t>
            </a:fld>
            <a:endParaRPr lang="en-US" altLang="zh-CN"/>
          </a:p>
        </p:txBody>
      </p:sp>
    </p:spTree>
    <p:extLst>
      <p:ext uri="{BB962C8B-B14F-4D97-AF65-F5344CB8AC3E}">
        <p14:creationId xmlns:p14="http://schemas.microsoft.com/office/powerpoint/2010/main" val="372648230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46</a:t>
            </a:fld>
            <a:endParaRPr lang="en-US" altLang="zh-CN"/>
          </a:p>
        </p:txBody>
      </p:sp>
    </p:spTree>
    <p:extLst>
      <p:ext uri="{BB962C8B-B14F-4D97-AF65-F5344CB8AC3E}">
        <p14:creationId xmlns:p14="http://schemas.microsoft.com/office/powerpoint/2010/main" val="387636545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47</a:t>
            </a:fld>
            <a:endParaRPr lang="en-US" altLang="zh-CN"/>
          </a:p>
        </p:txBody>
      </p:sp>
    </p:spTree>
    <p:extLst>
      <p:ext uri="{BB962C8B-B14F-4D97-AF65-F5344CB8AC3E}">
        <p14:creationId xmlns:p14="http://schemas.microsoft.com/office/powerpoint/2010/main" val="537283347"/>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48</a:t>
            </a:fld>
            <a:endParaRPr lang="en-US" altLang="zh-CN"/>
          </a:p>
        </p:txBody>
      </p:sp>
    </p:spTree>
    <p:extLst>
      <p:ext uri="{BB962C8B-B14F-4D97-AF65-F5344CB8AC3E}">
        <p14:creationId xmlns:p14="http://schemas.microsoft.com/office/powerpoint/2010/main" val="893182374"/>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Arial" charset="0"/>
                <a:ea typeface="宋体" pitchFamily="2" charset="-122"/>
                <a:cs typeface="+mn-cs"/>
              </a:rPr>
              <a:t>通过对成员行业务处理流程的优化梳理，逐步实现业务处理模式由网点分散型向业务集中型的转变。同时，通过构建影像和工作流技术，建设统一的集中授权和集中作业平台，实现成员行批量、非实时业务的后台集中处理，提升业务集约化处理。</a:t>
            </a:r>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49</a:t>
            </a:fld>
            <a:endParaRPr lang="en-US" altLang="zh-CN"/>
          </a:p>
        </p:txBody>
      </p:sp>
    </p:spTree>
    <p:extLst>
      <p:ext uri="{BB962C8B-B14F-4D97-AF65-F5344CB8AC3E}">
        <p14:creationId xmlns:p14="http://schemas.microsoft.com/office/powerpoint/2010/main" val="354368830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Arial" charset="0"/>
                <a:ea typeface="宋体" pitchFamily="2" charset="-122"/>
                <a:cs typeface="+mn-cs"/>
              </a:rPr>
              <a:t>从方便客户业务办理的角度，整合成员行线上、线下的各种渠道，实现排队机、填单机、自助发卡机、柜外清、回单机、身份联网核查、电子验印系统、支付密码等外围设备与前端系统的深度整合和智能化接入，并融入到业务处理的流程中，使业务办理更加快捷、高效，提高设备的利用效率，提升渠道的客户体验。同时，通过建立渠道业务服务平台，支持成员行线下、线上渠道的整合。</a:t>
            </a:r>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50</a:t>
            </a:fld>
            <a:endParaRPr lang="en-US" altLang="zh-CN"/>
          </a:p>
        </p:txBody>
      </p:sp>
    </p:spTree>
    <p:extLst>
      <p:ext uri="{BB962C8B-B14F-4D97-AF65-F5344CB8AC3E}">
        <p14:creationId xmlns:p14="http://schemas.microsoft.com/office/powerpoint/2010/main" val="126707354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Arial" charset="0"/>
                <a:ea typeface="宋体" pitchFamily="2" charset="-122"/>
                <a:cs typeface="+mn-cs"/>
              </a:rPr>
              <a:t>将传统的柜面业务向线上转移，客户不需要到银行，随时随地就可以办理，方便、快捷，客户体验好。同时可以减轻柜面的压力，使柜员有更多时间进行营销，加快网点转型。目前，除了传统的转账、汇款、买理财等业务外，把适合线上操作的其他业务线逐步向线上转移，提高线上业务的覆盖率。</a:t>
            </a:r>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51</a:t>
            </a:fld>
            <a:endParaRPr lang="en-US" altLang="zh-CN"/>
          </a:p>
        </p:txBody>
      </p:sp>
    </p:spTree>
    <p:extLst>
      <p:ext uri="{BB962C8B-B14F-4D97-AF65-F5344CB8AC3E}">
        <p14:creationId xmlns:p14="http://schemas.microsoft.com/office/powerpoint/2010/main" val="566539853"/>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人控向机控转变</a:t>
            </a:r>
            <a:endParaRPr lang="en-US" altLang="zh-CN" dirty="0" smtClean="0"/>
          </a:p>
          <a:p>
            <a:r>
              <a:rPr lang="zh-CN" altLang="en-US" dirty="0" smtClean="0"/>
              <a:t>被动向主动分析转变</a:t>
            </a:r>
            <a:endParaRPr lang="en-US" altLang="zh-CN" dirty="0" smtClean="0"/>
          </a:p>
          <a:p>
            <a:r>
              <a:rPr lang="zh-CN" altLang="en-US" dirty="0" smtClean="0"/>
              <a:t>银行风险</a:t>
            </a:r>
            <a:r>
              <a:rPr lang="zh-CN" altLang="en-US" baseline="0" dirty="0" smtClean="0"/>
              <a:t> 向 客户风险 转变</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52</a:t>
            </a:fld>
            <a:endParaRPr lang="en-US" altLang="zh-CN"/>
          </a:p>
        </p:txBody>
      </p:sp>
    </p:spTree>
    <p:extLst>
      <p:ext uri="{BB962C8B-B14F-4D97-AF65-F5344CB8AC3E}">
        <p14:creationId xmlns:p14="http://schemas.microsoft.com/office/powerpoint/2010/main" val="41475525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Arial" charset="0"/>
                <a:ea typeface="宋体" pitchFamily="2" charset="-122"/>
                <a:cs typeface="+mn-cs"/>
              </a:rPr>
              <a:t>完成</a:t>
            </a:r>
            <a:r>
              <a:rPr lang="en-US" altLang="zh-CN" sz="1200" kern="1200" dirty="0" smtClean="0">
                <a:solidFill>
                  <a:schemeClr val="tx1"/>
                </a:solidFill>
                <a:effectLst/>
                <a:latin typeface="Arial" charset="0"/>
                <a:ea typeface="宋体" pitchFamily="2" charset="-122"/>
                <a:cs typeface="+mn-cs"/>
              </a:rPr>
              <a:t>14</a:t>
            </a:r>
            <a:r>
              <a:rPr lang="zh-CN" altLang="zh-CN" sz="1200" kern="1200" dirty="0" smtClean="0">
                <a:solidFill>
                  <a:schemeClr val="tx1"/>
                </a:solidFill>
                <a:effectLst/>
                <a:latin typeface="Arial" charset="0"/>
                <a:ea typeface="宋体" pitchFamily="2" charset="-122"/>
                <a:cs typeface="+mn-cs"/>
              </a:rPr>
              <a:t>家城商行、</a:t>
            </a:r>
            <a:r>
              <a:rPr lang="en-US" altLang="zh-CN" sz="1200" kern="1200" dirty="0" smtClean="0">
                <a:solidFill>
                  <a:schemeClr val="tx1"/>
                </a:solidFill>
                <a:effectLst/>
                <a:latin typeface="Arial" charset="0"/>
                <a:ea typeface="宋体" pitchFamily="2" charset="-122"/>
                <a:cs typeface="+mn-cs"/>
              </a:rPr>
              <a:t>13</a:t>
            </a:r>
            <a:r>
              <a:rPr lang="zh-CN" altLang="zh-CN" sz="1200" kern="1200" dirty="0" smtClean="0">
                <a:solidFill>
                  <a:schemeClr val="tx1"/>
                </a:solidFill>
                <a:effectLst/>
                <a:latin typeface="Arial" charset="0"/>
                <a:ea typeface="宋体" pitchFamily="2" charset="-122"/>
                <a:cs typeface="+mn-cs"/>
              </a:rPr>
              <a:t>家村镇银行综合业务系统上线，系统运行总资产</a:t>
            </a:r>
            <a:r>
              <a:rPr lang="en-US" altLang="zh-CN" sz="1200" kern="1200" dirty="0" smtClean="0">
                <a:solidFill>
                  <a:schemeClr val="tx1"/>
                </a:solidFill>
                <a:effectLst/>
                <a:latin typeface="Arial" charset="0"/>
                <a:ea typeface="宋体" pitchFamily="2" charset="-122"/>
                <a:cs typeface="+mn-cs"/>
              </a:rPr>
              <a:t>7912</a:t>
            </a:r>
            <a:r>
              <a:rPr lang="zh-CN" altLang="zh-CN" sz="1200" kern="1200" dirty="0" smtClean="0">
                <a:solidFill>
                  <a:schemeClr val="tx1"/>
                </a:solidFill>
                <a:effectLst/>
                <a:latin typeface="Arial" charset="0"/>
                <a:ea typeface="宋体" pitchFamily="2" charset="-122"/>
                <a:cs typeface="+mn-cs"/>
              </a:rPr>
              <a:t>亿元，日均交易量超过</a:t>
            </a:r>
            <a:r>
              <a:rPr lang="en-US" altLang="zh-CN" sz="1200" b="1" kern="1200" dirty="0" smtClean="0">
                <a:solidFill>
                  <a:schemeClr val="tx1"/>
                </a:solidFill>
                <a:effectLst/>
                <a:latin typeface="Arial" charset="0"/>
                <a:ea typeface="宋体" pitchFamily="2" charset="-122"/>
                <a:cs typeface="+mn-cs"/>
              </a:rPr>
              <a:t>245</a:t>
            </a:r>
            <a:r>
              <a:rPr lang="zh-CN" altLang="zh-CN" sz="1200" kern="1200" dirty="0" smtClean="0">
                <a:solidFill>
                  <a:schemeClr val="tx1"/>
                </a:solidFill>
                <a:effectLst/>
                <a:latin typeface="Arial" charset="0"/>
                <a:ea typeface="宋体" pitchFamily="2" charset="-122"/>
                <a:cs typeface="+mn-cs"/>
              </a:rPr>
              <a:t>万笔。</a:t>
            </a:r>
          </a:p>
          <a:p>
            <a:r>
              <a:rPr lang="zh-CN" altLang="zh-CN" sz="1200" kern="1200" dirty="0" smtClean="0">
                <a:solidFill>
                  <a:schemeClr val="tx1"/>
                </a:solidFill>
                <a:effectLst/>
                <a:latin typeface="Arial" charset="0"/>
                <a:ea typeface="宋体" pitchFamily="2" charset="-122"/>
                <a:cs typeface="+mn-cs"/>
              </a:rPr>
              <a:t>网银系统上线运行的城商行</a:t>
            </a:r>
            <a:r>
              <a:rPr lang="en-US" altLang="zh-CN" sz="1200" kern="1200" dirty="0" smtClean="0">
                <a:solidFill>
                  <a:schemeClr val="tx1"/>
                </a:solidFill>
                <a:effectLst/>
                <a:latin typeface="Arial" charset="0"/>
                <a:ea typeface="宋体" pitchFamily="2" charset="-122"/>
                <a:cs typeface="+mn-cs"/>
              </a:rPr>
              <a:t>14</a:t>
            </a:r>
            <a:r>
              <a:rPr lang="zh-CN" altLang="zh-CN" sz="1200" kern="1200" dirty="0" smtClean="0">
                <a:solidFill>
                  <a:schemeClr val="tx1"/>
                </a:solidFill>
                <a:effectLst/>
                <a:latin typeface="Arial" charset="0"/>
                <a:ea typeface="宋体" pitchFamily="2" charset="-122"/>
                <a:cs typeface="+mn-cs"/>
              </a:rPr>
              <a:t>家，村镇银行</a:t>
            </a:r>
            <a:r>
              <a:rPr lang="en-US" altLang="zh-CN" sz="1200" kern="1200" dirty="0" smtClean="0">
                <a:solidFill>
                  <a:schemeClr val="tx1"/>
                </a:solidFill>
                <a:effectLst/>
                <a:latin typeface="Arial" charset="0"/>
                <a:ea typeface="宋体" pitchFamily="2" charset="-122"/>
                <a:cs typeface="+mn-cs"/>
              </a:rPr>
              <a:t>7</a:t>
            </a:r>
            <a:r>
              <a:rPr lang="zh-CN" altLang="zh-CN" sz="1200" kern="1200" dirty="0" smtClean="0">
                <a:solidFill>
                  <a:schemeClr val="tx1"/>
                </a:solidFill>
                <a:effectLst/>
                <a:latin typeface="Arial" charset="0"/>
                <a:ea typeface="宋体" pitchFamily="2" charset="-122"/>
                <a:cs typeface="+mn-cs"/>
              </a:rPr>
              <a:t>家，手机银行上线</a:t>
            </a:r>
            <a:r>
              <a:rPr lang="en-US" altLang="zh-CN" sz="1200" kern="1200" dirty="0" smtClean="0">
                <a:solidFill>
                  <a:schemeClr val="tx1"/>
                </a:solidFill>
                <a:effectLst/>
                <a:latin typeface="Arial" charset="0"/>
                <a:ea typeface="宋体" pitchFamily="2" charset="-122"/>
                <a:cs typeface="+mn-cs"/>
              </a:rPr>
              <a:t>9</a:t>
            </a:r>
            <a:r>
              <a:rPr lang="zh-CN" altLang="zh-CN" sz="1200" kern="1200" dirty="0" smtClean="0">
                <a:solidFill>
                  <a:schemeClr val="tx1"/>
                </a:solidFill>
                <a:effectLst/>
                <a:latin typeface="Arial" charset="0"/>
                <a:ea typeface="宋体" pitchFamily="2" charset="-122"/>
                <a:cs typeface="+mn-cs"/>
              </a:rPr>
              <a:t>家，微信银行上线</a:t>
            </a:r>
            <a:r>
              <a:rPr lang="en-US" altLang="zh-CN" sz="1200" kern="1200" dirty="0" smtClean="0">
                <a:solidFill>
                  <a:schemeClr val="tx1"/>
                </a:solidFill>
                <a:effectLst/>
                <a:latin typeface="Arial" charset="0"/>
                <a:ea typeface="宋体" pitchFamily="2" charset="-122"/>
                <a:cs typeface="+mn-cs"/>
              </a:rPr>
              <a:t>4</a:t>
            </a:r>
            <a:r>
              <a:rPr lang="zh-CN" altLang="zh-CN" sz="1200" kern="1200" dirty="0" smtClean="0">
                <a:solidFill>
                  <a:schemeClr val="tx1"/>
                </a:solidFill>
                <a:effectLst/>
                <a:latin typeface="Arial" charset="0"/>
                <a:ea typeface="宋体" pitchFamily="2" charset="-122"/>
                <a:cs typeface="+mn-cs"/>
              </a:rPr>
              <a:t>家，公务卡系统和基金系统分别上线</a:t>
            </a:r>
            <a:r>
              <a:rPr lang="en-US" altLang="zh-CN" sz="1200" kern="1200" dirty="0" smtClean="0">
                <a:solidFill>
                  <a:schemeClr val="tx1"/>
                </a:solidFill>
                <a:effectLst/>
                <a:latin typeface="Arial" charset="0"/>
                <a:ea typeface="宋体" pitchFamily="2" charset="-122"/>
                <a:cs typeface="+mn-cs"/>
              </a:rPr>
              <a:t>10</a:t>
            </a:r>
            <a:r>
              <a:rPr lang="zh-CN" altLang="zh-CN" sz="1200" kern="1200" dirty="0" smtClean="0">
                <a:solidFill>
                  <a:schemeClr val="tx1"/>
                </a:solidFill>
                <a:effectLst/>
                <a:latin typeface="Arial" charset="0"/>
                <a:ea typeface="宋体" pitchFamily="2" charset="-122"/>
                <a:cs typeface="+mn-cs"/>
              </a:rPr>
              <a:t>家和</a:t>
            </a:r>
            <a:r>
              <a:rPr lang="en-US" altLang="zh-CN" sz="1200" kern="1200" dirty="0" smtClean="0">
                <a:solidFill>
                  <a:schemeClr val="tx1"/>
                </a:solidFill>
                <a:effectLst/>
                <a:latin typeface="Arial" charset="0"/>
                <a:ea typeface="宋体" pitchFamily="2" charset="-122"/>
                <a:cs typeface="+mn-cs"/>
              </a:rPr>
              <a:t>6</a:t>
            </a:r>
            <a:r>
              <a:rPr lang="zh-CN" altLang="zh-CN" sz="1200" kern="1200" dirty="0" smtClean="0">
                <a:solidFill>
                  <a:schemeClr val="tx1"/>
                </a:solidFill>
                <a:effectLst/>
                <a:latin typeface="Arial" charset="0"/>
                <a:ea typeface="宋体" pitchFamily="2" charset="-122"/>
                <a:cs typeface="+mn-cs"/>
              </a:rPr>
              <a:t>家。</a:t>
            </a:r>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5</a:t>
            </a:fld>
            <a:endParaRPr lang="en-US" altLang="zh-CN"/>
          </a:p>
        </p:txBody>
      </p:sp>
    </p:spTree>
    <p:extLst>
      <p:ext uri="{BB962C8B-B14F-4D97-AF65-F5344CB8AC3E}">
        <p14:creationId xmlns:p14="http://schemas.microsoft.com/office/powerpoint/2010/main" val="163289788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53</a:t>
            </a:fld>
            <a:endParaRPr lang="en-US" altLang="zh-CN"/>
          </a:p>
        </p:txBody>
      </p:sp>
    </p:spTree>
    <p:extLst>
      <p:ext uri="{BB962C8B-B14F-4D97-AF65-F5344CB8AC3E}">
        <p14:creationId xmlns:p14="http://schemas.microsoft.com/office/powerpoint/2010/main" val="88398273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54</a:t>
            </a:fld>
            <a:endParaRPr lang="en-US" altLang="zh-CN"/>
          </a:p>
        </p:txBody>
      </p:sp>
    </p:spTree>
    <p:extLst>
      <p:ext uri="{BB962C8B-B14F-4D97-AF65-F5344CB8AC3E}">
        <p14:creationId xmlns:p14="http://schemas.microsoft.com/office/powerpoint/2010/main" val="19541925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7</a:t>
            </a:fld>
            <a:endParaRPr lang="en-US" altLang="zh-CN"/>
          </a:p>
        </p:txBody>
      </p:sp>
    </p:spTree>
    <p:extLst>
      <p:ext uri="{BB962C8B-B14F-4D97-AF65-F5344CB8AC3E}">
        <p14:creationId xmlns:p14="http://schemas.microsoft.com/office/powerpoint/2010/main" val="32921296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架构理念</a:t>
            </a:r>
            <a:endParaRPr lang="en-US" altLang="zh-CN" dirty="0" smtClean="0"/>
          </a:p>
          <a:p>
            <a:r>
              <a:rPr lang="en-US" altLang="zh-CN" dirty="0" smtClean="0"/>
              <a:t>   SOA</a:t>
            </a:r>
            <a:r>
              <a:rPr lang="zh-CN" altLang="en-US" dirty="0" smtClean="0"/>
              <a:t>架构：面向服务的架构</a:t>
            </a:r>
            <a:r>
              <a:rPr lang="en-US" altLang="zh-CN" dirty="0" smtClean="0"/>
              <a:t>.</a:t>
            </a:r>
          </a:p>
          <a:p>
            <a:r>
              <a:rPr lang="zh-CN" altLang="en-US" dirty="0" smtClean="0"/>
              <a:t>   分层治理：分层处理</a:t>
            </a:r>
            <a:r>
              <a:rPr lang="en-US" altLang="zh-CN" dirty="0" smtClean="0"/>
              <a:t>.</a:t>
            </a:r>
          </a:p>
          <a:p>
            <a:r>
              <a:rPr lang="zh-CN" altLang="en-US" dirty="0" smtClean="0"/>
              <a:t>   组件化设计理念：松耦合设计</a:t>
            </a:r>
            <a:r>
              <a:rPr lang="en-US" altLang="zh-CN" dirty="0" smtClean="0"/>
              <a:t>.</a:t>
            </a:r>
          </a:p>
          <a:p>
            <a:r>
              <a:rPr lang="zh-CN" altLang="en-US" dirty="0" smtClean="0"/>
              <a:t>架构特点</a:t>
            </a:r>
            <a:endParaRPr lang="en-US" altLang="zh-CN" dirty="0" smtClean="0"/>
          </a:p>
          <a:p>
            <a:r>
              <a:rPr lang="en-US" altLang="zh-CN" dirty="0" smtClean="0"/>
              <a:t>   1.  </a:t>
            </a:r>
            <a:r>
              <a:rPr lang="zh-CN" altLang="en-US" dirty="0" smtClean="0"/>
              <a:t>渠道</a:t>
            </a:r>
            <a:r>
              <a:rPr lang="en-US" altLang="zh-CN" dirty="0" smtClean="0"/>
              <a:t>/</a:t>
            </a:r>
            <a:r>
              <a:rPr lang="zh-CN" altLang="en-US" dirty="0" smtClean="0"/>
              <a:t>流程</a:t>
            </a:r>
            <a:r>
              <a:rPr lang="en-US" altLang="zh-CN" dirty="0" smtClean="0"/>
              <a:t>/</a:t>
            </a:r>
            <a:r>
              <a:rPr lang="zh-CN" altLang="en-US" dirty="0" smtClean="0"/>
              <a:t>业务逻辑分离，实现随需应变的架构体系；</a:t>
            </a:r>
            <a:endParaRPr lang="en-US" altLang="zh-CN" dirty="0" smtClean="0"/>
          </a:p>
          <a:p>
            <a:r>
              <a:rPr lang="en-US" altLang="zh-CN" dirty="0" smtClean="0"/>
              <a:t>   2.  </a:t>
            </a:r>
            <a:r>
              <a:rPr lang="zh-CN" altLang="en-US" dirty="0" smtClean="0"/>
              <a:t>组件化服务建设；</a:t>
            </a:r>
            <a:endParaRPr lang="en-US" altLang="zh-CN" dirty="0" smtClean="0"/>
          </a:p>
          <a:p>
            <a:r>
              <a:rPr lang="zh-CN" altLang="en-US" dirty="0" smtClean="0"/>
              <a:t>一、渠道服务层</a:t>
            </a:r>
            <a:endParaRPr lang="en-US" altLang="zh-CN" dirty="0" smtClean="0"/>
          </a:p>
          <a:p>
            <a:r>
              <a:rPr lang="en-US" altLang="zh-CN" baseline="0" dirty="0" smtClean="0"/>
              <a:t>   1</a:t>
            </a:r>
            <a:r>
              <a:rPr lang="zh-CN" altLang="en-US" baseline="0" dirty="0" smtClean="0"/>
              <a:t>、</a:t>
            </a:r>
            <a:r>
              <a:rPr lang="zh-CN" altLang="en-US" sz="1200" dirty="0" smtClean="0">
                <a:solidFill>
                  <a:prstClr val="black"/>
                </a:solidFill>
                <a:latin typeface="微软雅黑" panose="020B0503020204020204" pitchFamily="34" charset="-122"/>
                <a:ea typeface="微软雅黑" panose="020B0503020204020204" pitchFamily="34" charset="-122"/>
              </a:rPr>
              <a:t>柜面系统</a:t>
            </a:r>
            <a:r>
              <a:rPr lang="en-US" altLang="zh-CN" sz="1200" dirty="0" smtClean="0">
                <a:solidFill>
                  <a:prstClr val="black"/>
                </a:solidFill>
                <a:latin typeface="微软雅黑" panose="020B0503020204020204" pitchFamily="34" charset="-122"/>
                <a:ea typeface="微软雅黑" panose="020B0503020204020204" pitchFamily="34" charset="-122"/>
              </a:rPr>
              <a:t>IBUS</a:t>
            </a:r>
            <a:r>
              <a:rPr lang="zh-CN" altLang="en-US" sz="1200" dirty="0" smtClean="0">
                <a:solidFill>
                  <a:prstClr val="black"/>
                </a:solidFill>
                <a:latin typeface="微软雅黑" panose="020B0503020204020204" pitchFamily="34" charset="-122"/>
                <a:ea typeface="微软雅黑" panose="020B0503020204020204" pitchFamily="34" charset="-122"/>
              </a:rPr>
              <a:t>（</a:t>
            </a:r>
            <a:r>
              <a:rPr lang="zh-CN" altLang="en-US" sz="1050" dirty="0" smtClean="0">
                <a:solidFill>
                  <a:prstClr val="black"/>
                </a:solidFill>
                <a:latin typeface="微软雅黑" panose="020B0503020204020204" pitchFamily="34" charset="-122"/>
                <a:ea typeface="微软雅黑" panose="020B0503020204020204" pitchFamily="34" charset="-122"/>
              </a:rPr>
              <a:t>字符前端</a:t>
            </a:r>
            <a:r>
              <a:rPr lang="en-US" altLang="zh-CN" sz="1050" dirty="0" smtClean="0">
                <a:solidFill>
                  <a:prstClr val="black"/>
                </a:solidFill>
                <a:latin typeface="微软雅黑" panose="020B0503020204020204" pitchFamily="34" charset="-122"/>
                <a:ea typeface="微软雅黑" panose="020B0503020204020204" pitchFamily="34" charset="-122"/>
              </a:rPr>
              <a:t>/</a:t>
            </a:r>
            <a:r>
              <a:rPr lang="zh-CN" altLang="en-US" sz="1050" dirty="0" smtClean="0">
                <a:solidFill>
                  <a:prstClr val="black"/>
                </a:solidFill>
                <a:latin typeface="微软雅黑" panose="020B0503020204020204" pitchFamily="34" charset="-122"/>
                <a:ea typeface="微软雅黑" panose="020B0503020204020204" pitchFamily="34" charset="-122"/>
              </a:rPr>
              <a:t>图形前端） </a:t>
            </a:r>
            <a:r>
              <a:rPr lang="en-US" altLang="zh-CN" sz="1050" baseline="0" dirty="0" smtClean="0">
                <a:solidFill>
                  <a:prstClr val="black"/>
                </a:solidFill>
                <a:latin typeface="微软雅黑" panose="020B0503020204020204" pitchFamily="34" charset="-122"/>
                <a:ea typeface="微软雅黑" panose="020B0503020204020204" pitchFamily="34" charset="-122"/>
              </a:rPr>
              <a:t> 2</a:t>
            </a:r>
            <a:r>
              <a:rPr lang="zh-CN" altLang="en-US" sz="1050" baseline="0" dirty="0" smtClean="0">
                <a:solidFill>
                  <a:prstClr val="black"/>
                </a:solidFill>
                <a:latin typeface="微软雅黑" panose="020B0503020204020204" pitchFamily="34" charset="-122"/>
                <a:ea typeface="微软雅黑" panose="020B0503020204020204" pitchFamily="34" charset="-122"/>
              </a:rPr>
              <a:t>、电子服务平台</a:t>
            </a:r>
            <a:r>
              <a:rPr lang="en-US" altLang="zh-CN" sz="1050" baseline="0" dirty="0" smtClean="0">
                <a:solidFill>
                  <a:prstClr val="black"/>
                </a:solidFill>
                <a:latin typeface="微软雅黑" panose="020B0503020204020204" pitchFamily="34" charset="-122"/>
                <a:ea typeface="微软雅黑" panose="020B0503020204020204" pitchFamily="34" charset="-122"/>
              </a:rPr>
              <a:t>EBUS: </a:t>
            </a:r>
            <a:r>
              <a:rPr lang="zh-CN" altLang="en-US" sz="1200" dirty="0" smtClean="0">
                <a:solidFill>
                  <a:prstClr val="black"/>
                </a:solidFill>
                <a:latin typeface="微软雅黑" panose="020B0503020204020204" pitchFamily="34" charset="-122"/>
                <a:ea typeface="微软雅黑" panose="020B0503020204020204" pitchFamily="34" charset="-122"/>
              </a:rPr>
              <a:t>网上银行 、手机银行 、微信银行  </a:t>
            </a:r>
            <a:r>
              <a:rPr lang="en-US" altLang="zh-CN" sz="1200" dirty="0" smtClean="0">
                <a:solidFill>
                  <a:prstClr val="black"/>
                </a:solidFill>
                <a:latin typeface="微软雅黑" panose="020B0503020204020204" pitchFamily="34" charset="-122"/>
                <a:ea typeface="微软雅黑" panose="020B0503020204020204" pitchFamily="34" charset="-122"/>
              </a:rPr>
              <a:t>5</a:t>
            </a:r>
            <a:r>
              <a:rPr lang="zh-CN" altLang="en-US" sz="1200" dirty="0" smtClean="0">
                <a:solidFill>
                  <a:prstClr val="black"/>
                </a:solidFill>
                <a:latin typeface="微软雅黑" panose="020B0503020204020204" pitchFamily="34" charset="-122"/>
                <a:ea typeface="微软雅黑" panose="020B0503020204020204" pitchFamily="34" charset="-122"/>
              </a:rPr>
              <a:t>、外联服务平台</a:t>
            </a:r>
            <a:r>
              <a:rPr lang="en-US" altLang="zh-CN" sz="1200" dirty="0" smtClean="0">
                <a:solidFill>
                  <a:prstClr val="black"/>
                </a:solidFill>
                <a:latin typeface="微软雅黑" panose="020B0503020204020204" pitchFamily="34" charset="-122"/>
                <a:ea typeface="微软雅黑" panose="020B0503020204020204" pitchFamily="34" charset="-122"/>
              </a:rPr>
              <a:t>XBUS</a:t>
            </a:r>
            <a:r>
              <a:rPr lang="zh-CN" altLang="en-US" sz="1200" dirty="0" smtClean="0">
                <a:solidFill>
                  <a:prstClr val="black"/>
                </a:solidFill>
                <a:latin typeface="微软雅黑" panose="020B0503020204020204" pitchFamily="34" charset="-122"/>
                <a:ea typeface="微软雅黑" panose="020B0503020204020204" pitchFamily="34" charset="-122"/>
              </a:rPr>
              <a:t>。</a:t>
            </a:r>
          </a:p>
          <a:p>
            <a:r>
              <a:rPr lang="zh-CN" altLang="en-US" dirty="0" smtClean="0"/>
              <a:t>二、客户服务层</a:t>
            </a:r>
            <a:endParaRPr lang="en-US" altLang="zh-CN" dirty="0" smtClean="0"/>
          </a:p>
          <a:p>
            <a:pPr marL="0" lvl="0" indent="0">
              <a:buFont typeface="Wingdings" panose="05000000000000000000" pitchFamily="2" charset="2"/>
              <a:buNone/>
            </a:pPr>
            <a:r>
              <a:rPr lang="zh-CN" altLang="en-US" sz="1200" dirty="0" smtClean="0">
                <a:solidFill>
                  <a:prstClr val="black"/>
                </a:solidFill>
                <a:latin typeface="微软雅黑" panose="020B0503020204020204" pitchFamily="34" charset="-122"/>
                <a:ea typeface="微软雅黑" panose="020B0503020204020204" pitchFamily="34" charset="-122"/>
              </a:rPr>
              <a:t>    </a:t>
            </a:r>
            <a:r>
              <a:rPr lang="en-US" altLang="zh-CN" sz="1200" dirty="0" smtClean="0">
                <a:solidFill>
                  <a:prstClr val="black"/>
                </a:solidFill>
                <a:latin typeface="微软雅黑" panose="020B0503020204020204" pitchFamily="34" charset="-122"/>
                <a:ea typeface="微软雅黑" panose="020B0503020204020204" pitchFamily="34" charset="-122"/>
              </a:rPr>
              <a:t>1</a:t>
            </a:r>
            <a:r>
              <a:rPr lang="zh-CN" altLang="en-US" sz="1200" dirty="0" smtClean="0">
                <a:solidFill>
                  <a:prstClr val="black"/>
                </a:solidFill>
                <a:latin typeface="微软雅黑" panose="020B0503020204020204" pitchFamily="34" charset="-122"/>
                <a:ea typeface="微软雅黑" panose="020B0503020204020204" pitchFamily="34" charset="-122"/>
              </a:rPr>
              <a:t>、</a:t>
            </a:r>
            <a:r>
              <a:rPr lang="en-US" altLang="zh-CN" sz="1200" dirty="0" smtClean="0">
                <a:solidFill>
                  <a:prstClr val="black"/>
                </a:solidFill>
                <a:latin typeface="微软雅黑" panose="020B0503020204020204" pitchFamily="34" charset="-122"/>
                <a:ea typeface="微软雅黑" panose="020B0503020204020204" pitchFamily="34" charset="-122"/>
              </a:rPr>
              <a:t>EBUS </a:t>
            </a:r>
            <a:r>
              <a:rPr lang="zh-CN" altLang="en-US" sz="1200" dirty="0" smtClean="0">
                <a:solidFill>
                  <a:prstClr val="black"/>
                </a:solidFill>
                <a:latin typeface="微软雅黑" panose="020B0503020204020204" pitchFamily="34" charset="-122"/>
                <a:ea typeface="微软雅黑" panose="020B0503020204020204" pitchFamily="34" charset="-122"/>
              </a:rPr>
              <a:t>互联网应用服务流程整合</a:t>
            </a:r>
            <a:r>
              <a:rPr lang="en-US" altLang="zh-CN" sz="1200" dirty="0" smtClean="0">
                <a:solidFill>
                  <a:prstClr val="black"/>
                </a:solidFill>
                <a:latin typeface="微软雅黑" panose="020B0503020204020204" pitchFamily="34" charset="-122"/>
                <a:ea typeface="微软雅黑" panose="020B0503020204020204" pitchFamily="34" charset="-122"/>
              </a:rPr>
              <a:t> 2</a:t>
            </a:r>
            <a:r>
              <a:rPr lang="zh-CN" altLang="en-US" sz="1200" dirty="0" smtClean="0">
                <a:solidFill>
                  <a:prstClr val="black"/>
                </a:solidFill>
                <a:latin typeface="微软雅黑" panose="020B0503020204020204" pitchFamily="34" charset="-122"/>
                <a:ea typeface="微软雅黑" panose="020B0503020204020204" pitchFamily="34" charset="-122"/>
              </a:rPr>
              <a:t>、</a:t>
            </a:r>
            <a:r>
              <a:rPr lang="en-US" altLang="zh-CN" sz="1200" baseline="0" dirty="0" smtClean="0">
                <a:solidFill>
                  <a:prstClr val="black"/>
                </a:solidFill>
                <a:latin typeface="微软雅黑" panose="020B0503020204020204" pitchFamily="34" charset="-122"/>
                <a:ea typeface="微软雅黑" panose="020B0503020204020204" pitchFamily="34" charset="-122"/>
              </a:rPr>
              <a:t>IBUS </a:t>
            </a:r>
            <a:r>
              <a:rPr lang="zh-CN" altLang="en-US" sz="1200" baseline="0" dirty="0" smtClean="0">
                <a:solidFill>
                  <a:prstClr val="black"/>
                </a:solidFill>
                <a:latin typeface="微软雅黑" panose="020B0503020204020204" pitchFamily="34" charset="-122"/>
                <a:ea typeface="微软雅黑" panose="020B0503020204020204" pitchFamily="34" charset="-122"/>
              </a:rPr>
              <a:t>传统应用客户服务流程正常； </a:t>
            </a:r>
            <a:r>
              <a:rPr lang="en-US" altLang="zh-CN" sz="1200" baseline="0" dirty="0" smtClean="0">
                <a:solidFill>
                  <a:prstClr val="black"/>
                </a:solidFill>
                <a:latin typeface="微软雅黑" panose="020B0503020204020204" pitchFamily="34" charset="-122"/>
                <a:ea typeface="微软雅黑" panose="020B0503020204020204" pitchFamily="34" charset="-122"/>
              </a:rPr>
              <a:t>3</a:t>
            </a:r>
            <a:r>
              <a:rPr lang="zh-CN" altLang="en-US" sz="1200" baseline="0" dirty="0" smtClean="0">
                <a:solidFill>
                  <a:prstClr val="black"/>
                </a:solidFill>
                <a:latin typeface="微软雅黑" panose="020B0503020204020204" pitchFamily="34" charset="-122"/>
                <a:ea typeface="微软雅黑" panose="020B0503020204020204" pitchFamily="34" charset="-122"/>
              </a:rPr>
              <a:t>、</a:t>
            </a:r>
            <a:r>
              <a:rPr lang="en-US" altLang="zh-CN" sz="1200" baseline="0" dirty="0" smtClean="0">
                <a:solidFill>
                  <a:prstClr val="black"/>
                </a:solidFill>
                <a:latin typeface="微软雅黑" panose="020B0503020204020204" pitchFamily="34" charset="-122"/>
                <a:ea typeface="微软雅黑" panose="020B0503020204020204" pitchFamily="34" charset="-122"/>
              </a:rPr>
              <a:t>XBUS </a:t>
            </a:r>
            <a:r>
              <a:rPr lang="zh-CN" altLang="en-US" sz="1200" baseline="0" dirty="0" smtClean="0">
                <a:solidFill>
                  <a:prstClr val="black"/>
                </a:solidFill>
                <a:latin typeface="微软雅黑" panose="020B0503020204020204" pitchFamily="34" charset="-122"/>
                <a:ea typeface="微软雅黑" panose="020B0503020204020204" pitchFamily="34" charset="-122"/>
              </a:rPr>
              <a:t>第三方应用客户服务流程整合。</a:t>
            </a:r>
            <a:endParaRPr lang="en-US" altLang="zh-CN" sz="1200" dirty="0" smtClean="0">
              <a:solidFill>
                <a:prstClr val="black"/>
              </a:solidFill>
              <a:latin typeface="微软雅黑" panose="020B0503020204020204" pitchFamily="34" charset="-122"/>
              <a:ea typeface="微软雅黑" panose="020B0503020204020204" pitchFamily="34" charset="-122"/>
            </a:endParaRPr>
          </a:p>
          <a:p>
            <a:pPr marL="0" lvl="0" indent="0">
              <a:buFont typeface="Wingdings" panose="05000000000000000000" pitchFamily="2" charset="2"/>
              <a:buNone/>
            </a:pPr>
            <a:r>
              <a:rPr lang="zh-CN" altLang="en-US" sz="1200" dirty="0" smtClean="0">
                <a:solidFill>
                  <a:prstClr val="black"/>
                </a:solidFill>
                <a:latin typeface="微软雅黑" panose="020B0503020204020204" pitchFamily="34" charset="-122"/>
                <a:ea typeface="微软雅黑" panose="020B0503020204020204" pitchFamily="34" charset="-122"/>
              </a:rPr>
              <a:t>三、业务组件服务层</a:t>
            </a:r>
            <a:endParaRPr lang="en-US" altLang="zh-CN" sz="1200" dirty="0" smtClean="0">
              <a:solidFill>
                <a:prstClr val="black"/>
              </a:solidFill>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zh-CN" altLang="en-US" sz="1200" dirty="0" smtClean="0">
                <a:solidFill>
                  <a:prstClr val="black"/>
                </a:solidFill>
                <a:latin typeface="微软雅黑" panose="020B0503020204020204" pitchFamily="34" charset="-122"/>
                <a:ea typeface="微软雅黑" panose="020B0503020204020204" pitchFamily="34" charset="-122"/>
              </a:rPr>
              <a:t>    </a:t>
            </a:r>
            <a:r>
              <a:rPr lang="en-US" altLang="zh-CN" sz="1200" dirty="0" smtClean="0">
                <a:solidFill>
                  <a:prstClr val="black"/>
                </a:solidFill>
                <a:latin typeface="微软雅黑" panose="020B0503020204020204" pitchFamily="34" charset="-122"/>
                <a:ea typeface="微软雅黑" panose="020B0503020204020204" pitchFamily="34" charset="-122"/>
              </a:rPr>
              <a:t>1</a:t>
            </a:r>
            <a:r>
              <a:rPr lang="zh-CN" altLang="en-US" sz="1200" dirty="0" smtClean="0">
                <a:solidFill>
                  <a:prstClr val="black"/>
                </a:solidFill>
                <a:latin typeface="微软雅黑" panose="020B0503020204020204" pitchFamily="34" charset="-122"/>
                <a:ea typeface="微软雅黑" panose="020B0503020204020204" pitchFamily="34" charset="-122"/>
              </a:rPr>
              <a:t>、各种应用业务逻辑组件。</a:t>
            </a:r>
            <a:endParaRPr lang="en-US" altLang="zh-CN" sz="1200" dirty="0" smtClean="0">
              <a:solidFill>
                <a:prstClr val="black"/>
              </a:solidFill>
              <a:latin typeface="微软雅黑" panose="020B0503020204020204" pitchFamily="34" charset="-122"/>
              <a:ea typeface="微软雅黑" panose="020B0503020204020204" pitchFamily="34" charset="-122"/>
            </a:endParaRPr>
          </a:p>
          <a:p>
            <a:pPr marL="0" indent="0">
              <a:buFont typeface="Wingdings" panose="05000000000000000000" pitchFamily="2" charset="2"/>
              <a:buNone/>
            </a:pPr>
            <a:r>
              <a:rPr lang="zh-CN" altLang="en-US" sz="1200" dirty="0" smtClean="0">
                <a:solidFill>
                  <a:prstClr val="black"/>
                </a:solidFill>
                <a:latin typeface="微软雅黑" panose="020B0503020204020204" pitchFamily="34" charset="-122"/>
                <a:ea typeface="微软雅黑" panose="020B0503020204020204" pitchFamily="34" charset="-122"/>
              </a:rPr>
              <a:t>四、技术服务层</a:t>
            </a:r>
            <a:endParaRPr lang="en-US" altLang="zh-CN" sz="1200" dirty="0" smtClean="0">
              <a:solidFill>
                <a:prstClr val="black"/>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 typeface="Wingdings" panose="05000000000000000000" pitchFamily="2" charset="2"/>
              <a:buNone/>
              <a:tabLst/>
              <a:defRPr/>
            </a:pPr>
            <a:r>
              <a:rPr lang="zh-CN" altLang="en-US" sz="1200" dirty="0" smtClean="0">
                <a:solidFill>
                  <a:srgbClr val="FF0000"/>
                </a:solidFill>
                <a:latin typeface="微软雅黑" panose="020B0503020204020204" pitchFamily="34" charset="-122"/>
                <a:ea typeface="微软雅黑" panose="020B0503020204020204" pitchFamily="34" charset="-122"/>
              </a:rPr>
              <a:t>     企业服务总线。</a:t>
            </a:r>
            <a:endParaRPr lang="en-US" altLang="zh-CN" sz="1200" dirty="0" smtClean="0">
              <a:solidFill>
                <a:srgbClr val="FF0000"/>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 typeface="Wingdings" panose="05000000000000000000" pitchFamily="2" charset="2"/>
              <a:buNone/>
              <a:tabLst/>
              <a:defRPr/>
            </a:pPr>
            <a:r>
              <a:rPr lang="zh-CN" altLang="en-US" sz="1200" dirty="0" smtClean="0">
                <a:solidFill>
                  <a:prstClr val="black"/>
                </a:solidFill>
                <a:latin typeface="微软雅黑" panose="020B0503020204020204" pitchFamily="34" charset="-122"/>
                <a:ea typeface="微软雅黑" panose="020B0503020204020204" pitchFamily="34" charset="-122"/>
              </a:rPr>
              <a:t>五、数据服务层</a:t>
            </a:r>
            <a:endParaRPr lang="en-US" altLang="zh-CN" sz="1200" dirty="0" smtClean="0">
              <a:solidFill>
                <a:prstClr val="black"/>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 typeface="Wingdings" panose="05000000000000000000" pitchFamily="2" charset="2"/>
              <a:buNone/>
              <a:tabLst/>
              <a:defRPr/>
            </a:pPr>
            <a:r>
              <a:rPr lang="en-US" altLang="zh-CN" sz="1200" dirty="0" smtClean="0">
                <a:solidFill>
                  <a:prstClr val="black"/>
                </a:solidFill>
                <a:latin typeface="微软雅黑" panose="020B0503020204020204" pitchFamily="34" charset="-122"/>
                <a:ea typeface="微软雅黑" panose="020B0503020204020204" pitchFamily="34" charset="-122"/>
              </a:rPr>
              <a:t>     T+0 </a:t>
            </a:r>
            <a:r>
              <a:rPr lang="zh-CN" altLang="en-US" sz="1200" dirty="0" smtClean="0">
                <a:solidFill>
                  <a:prstClr val="black"/>
                </a:solidFill>
                <a:latin typeface="微软雅黑" panose="020B0503020204020204" pitchFamily="34" charset="-122"/>
                <a:ea typeface="微软雅黑" panose="020B0503020204020204" pitchFamily="34" charset="-122"/>
              </a:rPr>
              <a:t>数据服务整合 数据仓库。</a:t>
            </a:r>
            <a:endParaRPr lang="en-US" altLang="zh-CN" sz="1200" dirty="0" smtClean="0">
              <a:solidFill>
                <a:prstClr val="black"/>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 typeface="Wingdings" panose="05000000000000000000" pitchFamily="2" charset="2"/>
              <a:buNone/>
              <a:tabLst/>
              <a:defRPr/>
            </a:pPr>
            <a:r>
              <a:rPr lang="zh-CN" altLang="en-US" sz="1200" dirty="0" smtClean="0">
                <a:solidFill>
                  <a:prstClr val="black"/>
                </a:solidFill>
                <a:latin typeface="微软雅黑" panose="020B0503020204020204" pitchFamily="34" charset="-122"/>
                <a:ea typeface="微软雅黑" panose="020B0503020204020204" pitchFamily="34" charset="-122"/>
              </a:rPr>
              <a:t>六、管理组件服务层</a:t>
            </a:r>
            <a:endParaRPr lang="en-US" altLang="zh-CN" sz="1200" dirty="0" smtClean="0">
              <a:solidFill>
                <a:prstClr val="black"/>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 typeface="Wingdings" panose="05000000000000000000" pitchFamily="2" charset="2"/>
              <a:buNone/>
              <a:tabLst/>
              <a:defRPr/>
            </a:pPr>
            <a:r>
              <a:rPr lang="en-US" altLang="zh-CN" sz="1200" baseline="0" dirty="0" smtClean="0">
                <a:solidFill>
                  <a:prstClr val="black"/>
                </a:solidFill>
                <a:latin typeface="微软雅黑" panose="020B0503020204020204" pitchFamily="34" charset="-122"/>
                <a:ea typeface="微软雅黑" panose="020B0503020204020204" pitchFamily="34" charset="-122"/>
              </a:rPr>
              <a:t>     </a:t>
            </a:r>
            <a:r>
              <a:rPr lang="zh-CN" altLang="en-US" sz="1200" baseline="0" dirty="0" smtClean="0">
                <a:solidFill>
                  <a:prstClr val="black"/>
                </a:solidFill>
                <a:latin typeface="微软雅黑" panose="020B0503020204020204" pitchFamily="34" charset="-122"/>
                <a:ea typeface="微软雅黑" panose="020B0503020204020204" pitchFamily="34" charset="-122"/>
              </a:rPr>
              <a:t>数据分析、风险管理、财务绩效、分析挖掘。</a:t>
            </a:r>
            <a:endParaRPr lang="en-US" altLang="zh-CN" sz="1200" dirty="0" smtClean="0">
              <a:solidFill>
                <a:prstClr val="black"/>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 typeface="Wingdings" panose="05000000000000000000" pitchFamily="2" charset="2"/>
              <a:buNone/>
              <a:tabLst/>
              <a:defRPr/>
            </a:pPr>
            <a:endParaRPr lang="en-US" altLang="zh-CN" sz="1200" dirty="0" smtClean="0">
              <a:solidFill>
                <a:srgbClr val="FF0000"/>
              </a:solidFill>
              <a:latin typeface="微软雅黑" panose="020B0503020204020204" pitchFamily="34" charset="-122"/>
              <a:ea typeface="微软雅黑" panose="020B0503020204020204" pitchFamily="34" charset="-122"/>
            </a:endParaRPr>
          </a:p>
          <a:p>
            <a:pPr marL="0" marR="0" indent="0" algn="l" defTabSz="914400" rtl="0" eaLnBrk="0" fontAlgn="base" latinLnBrk="0" hangingPunct="0">
              <a:lnSpc>
                <a:spcPct val="100000"/>
              </a:lnSpc>
              <a:spcBef>
                <a:spcPct val="30000"/>
              </a:spcBef>
              <a:spcAft>
                <a:spcPct val="0"/>
              </a:spcAft>
              <a:buClrTx/>
              <a:buSzTx/>
              <a:buFont typeface="Wingdings" panose="05000000000000000000" pitchFamily="2" charset="2"/>
              <a:buNone/>
              <a:tabLst/>
              <a:defRPr/>
            </a:pPr>
            <a:endParaRPr lang="en-US" altLang="zh-CN" sz="1200" dirty="0" smtClean="0">
              <a:solidFill>
                <a:prstClr val="black"/>
              </a:solidFill>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8</a:t>
            </a:fld>
            <a:endParaRPr lang="en-US" altLang="zh-CN"/>
          </a:p>
        </p:txBody>
      </p:sp>
    </p:spTree>
    <p:extLst>
      <p:ext uri="{BB962C8B-B14F-4D97-AF65-F5344CB8AC3E}">
        <p14:creationId xmlns:p14="http://schemas.microsoft.com/office/powerpoint/2010/main" val="989831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9</a:t>
            </a:fld>
            <a:endParaRPr lang="en-US" altLang="zh-CN"/>
          </a:p>
        </p:txBody>
      </p:sp>
    </p:spTree>
    <p:extLst>
      <p:ext uri="{BB962C8B-B14F-4D97-AF65-F5344CB8AC3E}">
        <p14:creationId xmlns:p14="http://schemas.microsoft.com/office/powerpoint/2010/main" val="342703865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IT</a:t>
            </a:r>
            <a:r>
              <a:rPr lang="zh-CN" altLang="en-US" dirty="0" smtClean="0"/>
              <a:t>系统的支持离不开网络，网络安全在系统设计和建设时关注的很重要的一环。</a:t>
            </a:r>
            <a:endParaRPr lang="en-US" altLang="zh-CN" dirty="0" smtClean="0"/>
          </a:p>
          <a:p>
            <a:r>
              <a:rPr lang="zh-CN" altLang="en-US" dirty="0" smtClean="0"/>
              <a:t>联盟在网络系统的设计上充分考虑。</a:t>
            </a:r>
            <a:endParaRPr lang="en-US" altLang="zh-CN" dirty="0" smtClean="0"/>
          </a:p>
          <a:p>
            <a:r>
              <a:rPr lang="zh-CN" altLang="en-US" dirty="0" smtClean="0"/>
              <a:t>分区管理</a:t>
            </a:r>
            <a:r>
              <a:rPr lang="zh-CN" altLang="en-US" baseline="0" dirty="0" smtClean="0"/>
              <a:t> </a:t>
            </a:r>
            <a:endParaRPr lang="en-US" altLang="zh-CN" baseline="0" dirty="0" smtClean="0"/>
          </a:p>
          <a:p>
            <a:r>
              <a:rPr lang="zh-CN" altLang="en-US" baseline="0" dirty="0" smtClean="0"/>
              <a:t>两地三中心</a:t>
            </a:r>
            <a:endParaRPr lang="en-US" altLang="zh-CN" baseline="0" dirty="0" smtClean="0"/>
          </a:p>
          <a:p>
            <a:endParaRPr lang="zh-CN" altLang="en-US" dirty="0"/>
          </a:p>
        </p:txBody>
      </p:sp>
      <p:sp>
        <p:nvSpPr>
          <p:cNvPr id="4" name="灯片编号占位符 3"/>
          <p:cNvSpPr>
            <a:spLocks noGrp="1"/>
          </p:cNvSpPr>
          <p:nvPr>
            <p:ph type="sldNum" sz="quarter" idx="10"/>
          </p:nvPr>
        </p:nvSpPr>
        <p:spPr/>
        <p:txBody>
          <a:bodyPr/>
          <a:lstStyle/>
          <a:p>
            <a:pPr>
              <a:defRPr/>
            </a:pPr>
            <a:fld id="{2C467116-754A-4FA2-89AE-3DBBF1806026}" type="slidenum">
              <a:rPr lang="en-US" altLang="zh-CN" smtClean="0"/>
              <a:pPr>
                <a:defRPr/>
              </a:pPr>
              <a:t>10</a:t>
            </a:fld>
            <a:endParaRPr lang="en-US" altLang="zh-CN"/>
          </a:p>
        </p:txBody>
      </p:sp>
    </p:spTree>
    <p:extLst>
      <p:ext uri="{BB962C8B-B14F-4D97-AF65-F5344CB8AC3E}">
        <p14:creationId xmlns:p14="http://schemas.microsoft.com/office/powerpoint/2010/main" val="232238912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Text Box 3"/>
          <p:cNvSpPr txBox="1">
            <a:spLocks noChangeArrowheads="1"/>
          </p:cNvSpPr>
          <p:nvPr/>
        </p:nvSpPr>
        <p:spPr bwMode="auto">
          <a:xfrm>
            <a:off x="10211307" y="4486276"/>
            <a:ext cx="1503938" cy="600164"/>
          </a:xfrm>
          <a:prstGeom prst="rect">
            <a:avLst/>
          </a:prstGeom>
          <a:noFill/>
          <a:ln w="6350">
            <a:noFill/>
            <a:miter lim="800000"/>
            <a:headEnd/>
            <a:tailEnd/>
          </a:ln>
          <a:effectLst/>
        </p:spPr>
        <p:txBody>
          <a:bodyPr wrap="none">
            <a:spAutoFit/>
          </a:bodyPr>
          <a:lstStyle/>
          <a:p>
            <a:pPr algn="ctr">
              <a:buFont typeface="Wingdings" pitchFamily="2" charset="2"/>
              <a:buNone/>
              <a:defRPr/>
            </a:pPr>
            <a:r>
              <a:rPr lang="en-US" altLang="zh-CN" sz="3300">
                <a:solidFill>
                  <a:schemeClr val="bg1"/>
                </a:solidFill>
                <a:latin typeface="Helvetica CondensedBlack" pitchFamily="34" charset="0"/>
                <a:cs typeface="Arial" charset="0"/>
              </a:rPr>
              <a:t>deeper</a:t>
            </a:r>
          </a:p>
        </p:txBody>
      </p:sp>
      <p:sp>
        <p:nvSpPr>
          <p:cNvPr id="7" name="Line 11"/>
          <p:cNvSpPr>
            <a:spLocks noChangeShapeType="1"/>
          </p:cNvSpPr>
          <p:nvPr/>
        </p:nvSpPr>
        <p:spPr bwMode="auto">
          <a:xfrm>
            <a:off x="0" y="1642757"/>
            <a:ext cx="12192000" cy="0"/>
          </a:xfrm>
          <a:prstGeom prst="line">
            <a:avLst/>
          </a:prstGeom>
          <a:noFill/>
          <a:ln w="9525">
            <a:solidFill>
              <a:srgbClr val="005600"/>
            </a:solidFill>
            <a:miter lim="800000"/>
            <a:headEnd/>
            <a:tailEnd/>
          </a:ln>
          <a:effectLst/>
        </p:spPr>
        <p:txBody>
          <a:bodyPr wrap="none"/>
          <a:lstStyle/>
          <a:p>
            <a:pPr algn="ctr">
              <a:defRPr/>
            </a:pPr>
            <a:endParaRPr lang="zh-CN" altLang="en-US">
              <a:latin typeface="Arial" charset="0"/>
            </a:endParaRPr>
          </a:p>
        </p:txBody>
      </p:sp>
      <p:pic>
        <p:nvPicPr>
          <p:cNvPr id="9" name="Picture 15" descr="hand-on-rail"/>
          <p:cNvPicPr>
            <a:picLocks noChangeAspect="1" noChangeArrowheads="1"/>
          </p:cNvPicPr>
          <p:nvPr userDrawn="1"/>
        </p:nvPicPr>
        <p:blipFill>
          <a:blip r:embed="rId2" cstate="print"/>
          <a:srcRect/>
          <a:stretch>
            <a:fillRect/>
          </a:stretch>
        </p:blipFill>
        <p:spPr bwMode="ltGray">
          <a:xfrm>
            <a:off x="7357533" y="1653185"/>
            <a:ext cx="4834467" cy="3646487"/>
          </a:xfrm>
          <a:prstGeom prst="rect">
            <a:avLst/>
          </a:prstGeom>
          <a:noFill/>
          <a:ln w="9525">
            <a:noFill/>
            <a:miter lim="800000"/>
            <a:headEnd/>
            <a:tailEnd/>
          </a:ln>
        </p:spPr>
      </p:pic>
      <p:sp>
        <p:nvSpPr>
          <p:cNvPr id="9221" name="Rectangle 5"/>
          <p:cNvSpPr>
            <a:spLocks noGrp="1" noChangeArrowheads="1"/>
          </p:cNvSpPr>
          <p:nvPr>
            <p:ph type="subTitle" idx="1"/>
          </p:nvPr>
        </p:nvSpPr>
        <p:spPr>
          <a:xfrm>
            <a:off x="2438400" y="4267200"/>
            <a:ext cx="5791200" cy="914400"/>
          </a:xfrm>
        </p:spPr>
        <p:txBody>
          <a:bodyPr lIns="91440" tIns="18000" rIns="91440"/>
          <a:lstStyle>
            <a:lvl1pPr marL="0" indent="0">
              <a:buFont typeface="Wingdings" pitchFamily="2" charset="2"/>
              <a:buNone/>
              <a:defRPr sz="2400">
                <a:solidFill>
                  <a:schemeClr val="bg2"/>
                </a:solidFill>
              </a:defRPr>
            </a:lvl1pPr>
          </a:lstStyle>
          <a:p>
            <a:r>
              <a:rPr lang="zh-CN" altLang="en-US" smtClean="0"/>
              <a:t>单击此处编辑母版副标题样式</a:t>
            </a:r>
            <a:endParaRPr lang="en-US" altLang="zh-CN"/>
          </a:p>
        </p:txBody>
      </p:sp>
      <p:sp>
        <p:nvSpPr>
          <p:cNvPr id="9229" name="Rectangle 13"/>
          <p:cNvSpPr>
            <a:spLocks noGrp="1" noChangeArrowheads="1"/>
          </p:cNvSpPr>
          <p:nvPr>
            <p:ph type="ctrTitle" sz="quarter"/>
          </p:nvPr>
        </p:nvSpPr>
        <p:spPr>
          <a:xfrm>
            <a:off x="2440384" y="2667000"/>
            <a:ext cx="7112000" cy="914400"/>
          </a:xfrm>
          <a:prstGeom prst="rect">
            <a:avLst/>
          </a:prstGeom>
        </p:spPr>
        <p:txBody>
          <a:bodyPr lIns="91440" rIns="91440" anchor="t"/>
          <a:lstStyle>
            <a:lvl1pPr>
              <a:defRPr sz="2900" b="0">
                <a:solidFill>
                  <a:schemeClr val="bg2"/>
                </a:solidFill>
                <a:latin typeface="方正姚体" pitchFamily="2" charset="-122"/>
                <a:ea typeface="方正姚体" pitchFamily="2" charset="-122"/>
              </a:defRPr>
            </a:lvl1pPr>
          </a:lstStyle>
          <a:p>
            <a:r>
              <a:rPr lang="zh-CN" altLang="en-US" dirty="0" smtClean="0"/>
              <a:t>单击此处编辑母版标题样式</a:t>
            </a:r>
            <a:endParaRPr lang="en-US" altLang="zh-CN" dirty="0"/>
          </a:p>
        </p:txBody>
      </p:sp>
      <p:sp>
        <p:nvSpPr>
          <p:cNvPr id="15" name="TextBox 5"/>
          <p:cNvSpPr txBox="1">
            <a:spLocks noChangeArrowheads="1"/>
          </p:cNvSpPr>
          <p:nvPr userDrawn="1"/>
        </p:nvSpPr>
        <p:spPr bwMode="gray">
          <a:xfrm>
            <a:off x="8616280" y="430726"/>
            <a:ext cx="3273653" cy="5539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eaLnBrk="0" hangingPunct="0">
              <a:defRPr sz="2000">
                <a:solidFill>
                  <a:schemeClr val="tx1"/>
                </a:solidFill>
                <a:latin typeface="Arial" pitchFamily="34" charset="0"/>
                <a:ea typeface="宋体" pitchFamily="2" charset="-122"/>
              </a:defRPr>
            </a:lvl1pPr>
            <a:lvl2pPr marL="742950" indent="-285750" eaLnBrk="0" hangingPunct="0">
              <a:defRPr sz="2000">
                <a:solidFill>
                  <a:schemeClr val="tx1"/>
                </a:solidFill>
                <a:latin typeface="Arial" pitchFamily="34" charset="0"/>
                <a:ea typeface="宋体" pitchFamily="2" charset="-122"/>
              </a:defRPr>
            </a:lvl2pPr>
            <a:lvl3pPr marL="1143000" indent="-228600" eaLnBrk="0" hangingPunct="0">
              <a:defRPr sz="2000">
                <a:solidFill>
                  <a:schemeClr val="tx1"/>
                </a:solidFill>
                <a:latin typeface="Arial" pitchFamily="34" charset="0"/>
                <a:ea typeface="宋体" pitchFamily="2" charset="-122"/>
              </a:defRPr>
            </a:lvl3pPr>
            <a:lvl4pPr marL="1600200" indent="-228600" eaLnBrk="0" hangingPunct="0">
              <a:defRPr sz="2000">
                <a:solidFill>
                  <a:schemeClr val="tx1"/>
                </a:solidFill>
                <a:latin typeface="Arial" pitchFamily="34" charset="0"/>
                <a:ea typeface="宋体" pitchFamily="2" charset="-122"/>
              </a:defRPr>
            </a:lvl4pPr>
            <a:lvl5pPr marL="2057400" indent="-228600" eaLnBrk="0" hangingPunct="0">
              <a:defRPr sz="2000">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3600" dirty="0" smtClean="0">
                <a:solidFill>
                  <a:srgbClr val="006666"/>
                </a:solidFill>
                <a:latin typeface="Brush Script MT" pitchFamily="66" charset="0"/>
                <a:ea typeface="Arial Unicode MS" pitchFamily="34" charset="-122"/>
                <a:cs typeface="Arial Unicode MS" pitchFamily="34" charset="-122"/>
              </a:rPr>
              <a:t>Bank</a:t>
            </a:r>
            <a:r>
              <a:rPr lang="en-US" altLang="zh-CN" sz="3600" baseline="0" dirty="0" smtClean="0">
                <a:solidFill>
                  <a:srgbClr val="006666"/>
                </a:solidFill>
                <a:latin typeface="Brush Script MT" pitchFamily="66" charset="0"/>
                <a:ea typeface="Arial Unicode MS" pitchFamily="34" charset="-122"/>
                <a:cs typeface="Arial Unicode MS" pitchFamily="34" charset="-122"/>
              </a:rPr>
              <a:t> Unified System</a:t>
            </a:r>
            <a:endParaRPr lang="en-US" altLang="zh-CN" sz="3600" dirty="0" smtClean="0">
              <a:solidFill>
                <a:srgbClr val="006666"/>
              </a:solidFill>
              <a:latin typeface="Brush Script MT" pitchFamily="66" charset="0"/>
              <a:ea typeface="Arial Unicode MS" pitchFamily="34" charset="-122"/>
              <a:cs typeface="Arial Unicode MS" pitchFamily="34" charset="-122"/>
            </a:endParaRPr>
          </a:p>
        </p:txBody>
      </p:sp>
      <p:sp>
        <p:nvSpPr>
          <p:cNvPr id="16" name="TextBox 5"/>
          <p:cNvSpPr txBox="1">
            <a:spLocks noChangeArrowheads="1"/>
          </p:cNvSpPr>
          <p:nvPr userDrawn="1"/>
        </p:nvSpPr>
        <p:spPr bwMode="gray">
          <a:xfrm>
            <a:off x="8334414" y="6279123"/>
            <a:ext cx="3648435" cy="215444"/>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eaLnBrk="0" hangingPunct="0">
              <a:defRPr sz="2000">
                <a:solidFill>
                  <a:schemeClr val="tx1"/>
                </a:solidFill>
                <a:latin typeface="Arial" pitchFamily="34" charset="0"/>
                <a:ea typeface="宋体" pitchFamily="2" charset="-122"/>
              </a:defRPr>
            </a:lvl1pPr>
            <a:lvl2pPr marL="742950" indent="-285750" eaLnBrk="0" hangingPunct="0">
              <a:defRPr sz="2000">
                <a:solidFill>
                  <a:schemeClr val="tx1"/>
                </a:solidFill>
                <a:latin typeface="Arial" pitchFamily="34" charset="0"/>
                <a:ea typeface="宋体" pitchFamily="2" charset="-122"/>
              </a:defRPr>
            </a:lvl2pPr>
            <a:lvl3pPr marL="1143000" indent="-228600" eaLnBrk="0" hangingPunct="0">
              <a:defRPr sz="2000">
                <a:solidFill>
                  <a:schemeClr val="tx1"/>
                </a:solidFill>
                <a:latin typeface="Arial" pitchFamily="34" charset="0"/>
                <a:ea typeface="宋体" pitchFamily="2" charset="-122"/>
              </a:defRPr>
            </a:lvl3pPr>
            <a:lvl4pPr marL="1600200" indent="-228600" eaLnBrk="0" hangingPunct="0">
              <a:defRPr sz="2000">
                <a:solidFill>
                  <a:schemeClr val="tx1"/>
                </a:solidFill>
                <a:latin typeface="Arial" pitchFamily="34" charset="0"/>
                <a:ea typeface="宋体" pitchFamily="2" charset="-122"/>
              </a:defRPr>
            </a:lvl4pPr>
            <a:lvl5pPr marL="2057400" indent="-228600" eaLnBrk="0" hangingPunct="0">
              <a:defRPr sz="2000">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400" dirty="0" smtClean="0">
                <a:solidFill>
                  <a:srgbClr val="006666"/>
                </a:solidFill>
                <a:latin typeface="Arial Unicode MS" pitchFamily="34" charset="-122"/>
                <a:ea typeface="Arial Unicode MS" pitchFamily="34" charset="-122"/>
                <a:cs typeface="Arial Unicode MS" pitchFamily="34" charset="-122"/>
              </a:rPr>
              <a:t>© Copyright 2014 SCCBA. All rights reserved.</a:t>
            </a:r>
          </a:p>
        </p:txBody>
      </p:sp>
      <p:sp>
        <p:nvSpPr>
          <p:cNvPr id="17" name="TextBox 1"/>
          <p:cNvSpPr txBox="1"/>
          <p:nvPr userDrawn="1"/>
        </p:nvSpPr>
        <p:spPr>
          <a:xfrm>
            <a:off x="8008603" y="5805264"/>
            <a:ext cx="4136069" cy="369332"/>
          </a:xfrm>
          <a:prstGeom prst="rect">
            <a:avLst/>
          </a:prstGeom>
          <a:noFill/>
        </p:spPr>
        <p:txBody>
          <a:bodyPr wrap="none" rtlCol="0">
            <a:spAutoFit/>
          </a:bodyPr>
          <a:lstStyle/>
          <a:p>
            <a:r>
              <a:rPr lang="zh-CN" altLang="en-US" b="1" dirty="0" smtClean="0">
                <a:solidFill>
                  <a:srgbClr val="006666"/>
                </a:solidFill>
                <a:latin typeface="Heiti SC Light"/>
                <a:ea typeface="Heiti SC Light"/>
                <a:cs typeface="Heiti SC Light"/>
              </a:rPr>
              <a:t>山东省城市商业银行合作联盟有限公司</a:t>
            </a:r>
            <a:endParaRPr lang="zh-CN" altLang="en-US" b="1" dirty="0">
              <a:solidFill>
                <a:srgbClr val="006666"/>
              </a:solidFill>
              <a:latin typeface="Heiti SC Light"/>
              <a:ea typeface="Heiti SC Light"/>
              <a:cs typeface="Heiti SC Light"/>
            </a:endParaRPr>
          </a:p>
        </p:txBody>
      </p:sp>
      <p:pic>
        <p:nvPicPr>
          <p:cNvPr id="11" name="图片 10"/>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flipH="1">
            <a:off x="263351" y="322507"/>
            <a:ext cx="936104" cy="929013"/>
          </a:xfrm>
          <a:prstGeom prst="rect">
            <a:avLst/>
          </a:prstGeom>
        </p:spPr>
      </p:pic>
    </p:spTree>
  </p:cSld>
  <p:clrMapOvr>
    <a:masterClrMapping/>
  </p:clrMapOvr>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609600" y="466726"/>
            <a:ext cx="10972800" cy="714375"/>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80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466725"/>
            <a:ext cx="2743200" cy="5875338"/>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09600" y="466725"/>
            <a:ext cx="8026400" cy="58753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80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466726"/>
            <a:ext cx="10972800" cy="714375"/>
          </a:xfrm>
          <a:prstGeom prst="rect">
            <a:avLst/>
          </a:prstGeo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609600" y="1390650"/>
            <a:ext cx="5384800" cy="495141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390650"/>
            <a:ext cx="5384800" cy="4951413"/>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80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6" name="图片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66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466726"/>
            <a:ext cx="10972800" cy="714375"/>
          </a:xfrm>
          <a:prstGeom prst="rect">
            <a:avLst/>
          </a:prstGeom>
        </p:spPr>
        <p:txBody>
          <a:bodyPr/>
          <a:lstStyle/>
          <a:p>
            <a:r>
              <a:rPr lang="zh-CN" altLang="en-US" smtClean="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66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spTree>
    <p:extLst>
      <p:ext uri="{BB962C8B-B14F-4D97-AF65-F5344CB8AC3E}">
        <p14:creationId xmlns:p14="http://schemas.microsoft.com/office/powerpoint/2010/main" val="1584139080"/>
      </p:ext>
    </p:extLst>
  </p:cSld>
  <p:clrMapOvr>
    <a:masterClrMapping/>
  </p:clrMapOvr>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4"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66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80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466726"/>
            <a:ext cx="10972800" cy="714375"/>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09600" y="1390650"/>
            <a:ext cx="5384800" cy="49514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97600" y="1390650"/>
            <a:ext cx="5384800" cy="495141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80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6" name="图片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6"/>
          <p:cNvSpPr>
            <a:spLocks noGrp="1" noChangeArrowheads="1"/>
          </p:cNvSpPr>
          <p:nvPr>
            <p:ph type="sldNum" sz="quarter" idx="10"/>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80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8" name="图片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466726"/>
            <a:ext cx="10972800" cy="714375"/>
          </a:xfrm>
          <a:prstGeom prst="rect">
            <a:avLst/>
          </a:prstGeom>
        </p:spPr>
        <p:txBody>
          <a:bodyPr/>
          <a:lstStyle/>
          <a:p>
            <a:r>
              <a:rPr lang="zh-CN" altLang="en-US" smtClean="0"/>
              <a:t>单击此处编辑母版标题样式</a:t>
            </a:r>
            <a:endParaRPr lang="zh-CN" altLang="en-US" dirty="0"/>
          </a:p>
        </p:txBody>
      </p:sp>
      <p:sp>
        <p:nvSpPr>
          <p:cNvPr id="3"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66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4" name="图片 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66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a:prstGeom prst="rect">
            <a:avLst/>
          </a:prstGeom>
        </p:spPr>
        <p:txBody>
          <a:bodyPr/>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80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6" name="图片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a:prstGeom prst="rect">
            <a:avLst/>
          </a:prstGeom>
        </p:spPr>
        <p:txBody>
          <a:bodyPr/>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smtClean="0"/>
              <a:t>单击图标添加图片</a:t>
            </a:r>
            <a:endParaRPr lang="zh-CN" altLang="en-US" noProof="0"/>
          </a:p>
        </p:txBody>
      </p:sp>
      <p:sp>
        <p:nvSpPr>
          <p:cNvPr id="4" name="文本占位符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8000"/>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pic>
        <p:nvPicPr>
          <p:cNvPr id="6" name="图片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flipH="1">
            <a:off x="11352584" y="59209"/>
            <a:ext cx="770541" cy="764704"/>
          </a:xfrm>
          <a:prstGeom prst="rect">
            <a:avLst/>
          </a:prstGeom>
        </p:spPr>
      </p:pic>
    </p:spTree>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7" name="Rectangle 5"/>
          <p:cNvSpPr>
            <a:spLocks noGrp="1" noChangeArrowheads="1"/>
          </p:cNvSpPr>
          <p:nvPr>
            <p:ph type="body" idx="1"/>
          </p:nvPr>
        </p:nvSpPr>
        <p:spPr bwMode="auto">
          <a:xfrm>
            <a:off x="431371" y="1196752"/>
            <a:ext cx="11521280" cy="5040560"/>
          </a:xfrm>
          <a:prstGeom prst="rect">
            <a:avLst/>
          </a:prstGeom>
          <a:noFill/>
          <a:ln w="9525">
            <a:noFill/>
            <a:miter lim="800000"/>
            <a:headEnd/>
            <a:tailEnd/>
          </a:ln>
        </p:spPr>
        <p:txBody>
          <a:bodyPr vert="horz" wrap="square" lIns="45720" tIns="45720" rIns="45720" bIns="45720" numCol="1" anchor="t" anchorCtr="0" compatLnSpc="1">
            <a:prstTxWarp prst="textNoShape">
              <a:avLst/>
            </a:prstTxWarp>
          </a:bodyPr>
          <a:lstStyle/>
          <a:p>
            <a:pPr lvl="0"/>
            <a:r>
              <a:rPr lang="en-US" altLang="zh-CN" smtClean="0"/>
              <a:t>Level One Text</a:t>
            </a:r>
          </a:p>
          <a:p>
            <a:pPr lvl="1"/>
            <a:r>
              <a:rPr lang="en-US" altLang="zh-CN" smtClean="0"/>
              <a:t>Level Two Text</a:t>
            </a:r>
          </a:p>
          <a:p>
            <a:pPr lvl="2"/>
            <a:r>
              <a:rPr lang="en-US" altLang="zh-CN" smtClean="0"/>
              <a:t>Level Three Text</a:t>
            </a:r>
          </a:p>
          <a:p>
            <a:pPr lvl="3"/>
            <a:r>
              <a:rPr lang="en-US" altLang="zh-CN" smtClean="0"/>
              <a:t>Level Four Text</a:t>
            </a:r>
          </a:p>
          <a:p>
            <a:pPr lvl="4"/>
            <a:r>
              <a:rPr lang="en-US" altLang="zh-CN" smtClean="0"/>
              <a:t>Level Five Text</a:t>
            </a:r>
          </a:p>
        </p:txBody>
      </p:sp>
      <p:sp>
        <p:nvSpPr>
          <p:cNvPr id="8202" name="Line 10"/>
          <p:cNvSpPr>
            <a:spLocks noChangeShapeType="1"/>
          </p:cNvSpPr>
          <p:nvPr/>
        </p:nvSpPr>
        <p:spPr bwMode="auto">
          <a:xfrm flipV="1">
            <a:off x="2032000" y="6477001"/>
            <a:ext cx="0" cy="347663"/>
          </a:xfrm>
          <a:prstGeom prst="line">
            <a:avLst/>
          </a:prstGeom>
          <a:noFill/>
          <a:ln w="9525">
            <a:solidFill>
              <a:schemeClr val="bg1"/>
            </a:solidFill>
            <a:round/>
            <a:headEnd/>
            <a:tailEnd/>
          </a:ln>
          <a:effectLst/>
        </p:spPr>
        <p:txBody>
          <a:bodyPr/>
          <a:lstStyle/>
          <a:p>
            <a:pPr algn="ctr">
              <a:defRPr/>
            </a:pPr>
            <a:endParaRPr lang="zh-CN" altLang="en-US">
              <a:latin typeface="微软雅黑" pitchFamily="34" charset="-122"/>
              <a:ea typeface="微软雅黑" pitchFamily="34" charset="-122"/>
            </a:endParaRPr>
          </a:p>
        </p:txBody>
      </p:sp>
      <p:sp>
        <p:nvSpPr>
          <p:cNvPr id="14" name="Rectangle 6"/>
          <p:cNvSpPr>
            <a:spLocks noGrp="1" noChangeArrowheads="1"/>
          </p:cNvSpPr>
          <p:nvPr>
            <p:ph type="sldNum" sz="quarter" idx="4"/>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lvl1pPr algn="l">
              <a:buFontTx/>
              <a:buNone/>
              <a:defRPr sz="900">
                <a:solidFill>
                  <a:srgbClr val="006666"/>
                </a:solidFill>
                <a:ea typeface="Arial Unicode MS" pitchFamily="34" charset="-122"/>
                <a:cs typeface="Arial Unicode MS" pitchFamily="34" charset="-122"/>
              </a:defRPr>
            </a:lvl1pPr>
          </a:lstStyle>
          <a:p>
            <a:r>
              <a:rPr lang="en-US" altLang="zh-CN" smtClean="0"/>
              <a:t>Page </a:t>
            </a:r>
            <a:fld id="{99EF89E6-0A8F-45A7-A624-A99DD6C9867F}" type="slidenum">
              <a:rPr lang="en-US" altLang="zh-CN" smtClean="0"/>
              <a:pPr/>
              <a:t>‹#›</a:t>
            </a:fld>
            <a:r>
              <a:rPr lang="en-US" altLang="zh-CN" smtClean="0"/>
              <a:t> </a:t>
            </a:r>
            <a:endParaRPr lang="en-US" altLang="zh-CN"/>
          </a:p>
        </p:txBody>
      </p:sp>
      <p:sp>
        <p:nvSpPr>
          <p:cNvPr id="7" name="TextBox 5"/>
          <p:cNvSpPr txBox="1">
            <a:spLocks noChangeArrowheads="1"/>
          </p:cNvSpPr>
          <p:nvPr userDrawn="1"/>
        </p:nvSpPr>
        <p:spPr bwMode="gray">
          <a:xfrm>
            <a:off x="8898769" y="6559072"/>
            <a:ext cx="2870979" cy="16927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lIns="0" tIns="0" rIns="0" bIns="0">
            <a:spAutoFit/>
          </a:bodyPr>
          <a:lstStyle>
            <a:lvl1pPr eaLnBrk="0" hangingPunct="0">
              <a:defRPr sz="2000">
                <a:solidFill>
                  <a:schemeClr val="tx1"/>
                </a:solidFill>
                <a:latin typeface="Arial" pitchFamily="34" charset="0"/>
                <a:ea typeface="宋体" pitchFamily="2" charset="-122"/>
              </a:defRPr>
            </a:lvl1pPr>
            <a:lvl2pPr marL="742950" indent="-285750" eaLnBrk="0" hangingPunct="0">
              <a:defRPr sz="2000">
                <a:solidFill>
                  <a:schemeClr val="tx1"/>
                </a:solidFill>
                <a:latin typeface="Arial" pitchFamily="34" charset="0"/>
                <a:ea typeface="宋体" pitchFamily="2" charset="-122"/>
              </a:defRPr>
            </a:lvl2pPr>
            <a:lvl3pPr marL="1143000" indent="-228600" eaLnBrk="0" hangingPunct="0">
              <a:defRPr sz="2000">
                <a:solidFill>
                  <a:schemeClr val="tx1"/>
                </a:solidFill>
                <a:latin typeface="Arial" pitchFamily="34" charset="0"/>
                <a:ea typeface="宋体" pitchFamily="2" charset="-122"/>
              </a:defRPr>
            </a:lvl3pPr>
            <a:lvl4pPr marL="1600200" indent="-228600" eaLnBrk="0" hangingPunct="0">
              <a:defRPr sz="2000">
                <a:solidFill>
                  <a:schemeClr val="tx1"/>
                </a:solidFill>
                <a:latin typeface="Arial" pitchFamily="34" charset="0"/>
                <a:ea typeface="宋体" pitchFamily="2" charset="-122"/>
              </a:defRPr>
            </a:lvl4pPr>
            <a:lvl5pPr marL="2057400" indent="-228600" eaLnBrk="0" hangingPunct="0">
              <a:defRPr sz="2000">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sz="2000">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sz="2000">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sz="2000">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sz="2000">
                <a:solidFill>
                  <a:schemeClr val="tx1"/>
                </a:solidFill>
                <a:latin typeface="Arial" pitchFamily="34" charset="0"/>
                <a:ea typeface="宋体" pitchFamily="2" charset="-122"/>
              </a:defRPr>
            </a:lvl9pPr>
          </a:lstStyle>
          <a:p>
            <a:pPr eaLnBrk="1" hangingPunct="1">
              <a:defRPr/>
            </a:pPr>
            <a:r>
              <a:rPr lang="en-US" altLang="zh-CN" sz="1100" dirty="0" smtClean="0">
                <a:solidFill>
                  <a:srgbClr val="006666"/>
                </a:solidFill>
                <a:latin typeface="Arial Unicode MS" pitchFamily="34" charset="-122"/>
                <a:ea typeface="Arial Unicode MS" pitchFamily="34" charset="-122"/>
                <a:cs typeface="Arial Unicode MS" pitchFamily="34" charset="-122"/>
              </a:rPr>
              <a:t>© Copyright 2014 SCCBA. All rights reserved.</a:t>
            </a:r>
          </a:p>
        </p:txBody>
      </p:sp>
      <p:sp>
        <p:nvSpPr>
          <p:cNvPr id="8" name="TextBox 1"/>
          <p:cNvSpPr txBox="1"/>
          <p:nvPr userDrawn="1"/>
        </p:nvSpPr>
        <p:spPr>
          <a:xfrm>
            <a:off x="8715867" y="6286623"/>
            <a:ext cx="3236784" cy="307777"/>
          </a:xfrm>
          <a:prstGeom prst="rect">
            <a:avLst/>
          </a:prstGeom>
          <a:noFill/>
        </p:spPr>
        <p:txBody>
          <a:bodyPr wrap="none" rtlCol="0">
            <a:spAutoFit/>
          </a:bodyPr>
          <a:lstStyle/>
          <a:p>
            <a:r>
              <a:rPr lang="zh-CN" altLang="en-US" sz="1400" b="1" dirty="0" smtClean="0">
                <a:solidFill>
                  <a:srgbClr val="006666"/>
                </a:solidFill>
                <a:latin typeface="Heiti SC Light"/>
                <a:ea typeface="Heiti SC Light"/>
                <a:cs typeface="Heiti SC Light"/>
              </a:rPr>
              <a:t>山东省城市商业银行合作联盟有限公司</a:t>
            </a:r>
            <a:endParaRPr lang="zh-CN" altLang="en-US" sz="1400" b="1" dirty="0">
              <a:solidFill>
                <a:srgbClr val="006666"/>
              </a:solidFill>
              <a:latin typeface="Heiti SC Light"/>
              <a:ea typeface="Heiti SC Light"/>
              <a:cs typeface="Heiti SC Light"/>
            </a:endParaRPr>
          </a:p>
        </p:txBody>
      </p:sp>
    </p:spTree>
  </p:cSld>
  <p:clrMap bg1="lt1" tx1="dk1" bg2="lt2" tx2="dk2" accent1="accent1" accent2="accent2" accent3="accent3" accent4="accent4" accent5="accent5" accent6="accent6" hlink="hlink" folHlink="folHlink"/>
  <p:sldLayoutIdLst>
    <p:sldLayoutId id="2147484015" r:id="rId1"/>
    <p:sldLayoutId id="2147484003" r:id="rId2"/>
    <p:sldLayoutId id="2147484004" r:id="rId3"/>
    <p:sldLayoutId id="2147484005" r:id="rId4"/>
    <p:sldLayoutId id="2147484006" r:id="rId5"/>
    <p:sldLayoutId id="2147484007" r:id="rId6"/>
    <p:sldLayoutId id="2147484008" r:id="rId7"/>
    <p:sldLayoutId id="2147484009" r:id="rId8"/>
    <p:sldLayoutId id="2147484010" r:id="rId9"/>
    <p:sldLayoutId id="2147484011" r:id="rId10"/>
    <p:sldLayoutId id="2147484012" r:id="rId11"/>
    <p:sldLayoutId id="2147484013" r:id="rId12"/>
    <p:sldLayoutId id="2147484014" r:id="rId13"/>
    <p:sldLayoutId id="2147484016" r:id="rId14"/>
  </p:sldLayoutIdLst>
  <p:transition/>
  <p:timing>
    <p:tnLst>
      <p:par>
        <p:cTn id="1" dur="indefinite" restart="never" nodeType="tmRoot"/>
      </p:par>
    </p:tnLst>
  </p:timing>
  <p:hf hdr="0" dt="0"/>
  <p:txStyles>
    <p:titleStyle>
      <a:lvl1pPr algn="l" rtl="0" eaLnBrk="0" fontAlgn="base" hangingPunct="0">
        <a:spcBef>
          <a:spcPct val="0"/>
        </a:spcBef>
        <a:spcAft>
          <a:spcPct val="0"/>
        </a:spcAft>
        <a:defRPr sz="2000" b="1">
          <a:solidFill>
            <a:schemeClr val="accent1"/>
          </a:solidFill>
          <a:latin typeface="微软雅黑" pitchFamily="34" charset="-122"/>
          <a:ea typeface="微软雅黑" pitchFamily="34" charset="-122"/>
          <a:cs typeface="+mj-cs"/>
        </a:defRPr>
      </a:lvl1pPr>
      <a:lvl2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2pPr>
      <a:lvl3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3pPr>
      <a:lvl4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4pPr>
      <a:lvl5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5pPr>
      <a:lvl6pPr marL="457200" algn="l" rtl="0" eaLnBrk="1" fontAlgn="base" hangingPunct="1">
        <a:spcBef>
          <a:spcPct val="0"/>
        </a:spcBef>
        <a:spcAft>
          <a:spcPct val="0"/>
        </a:spcAft>
        <a:defRPr sz="2000" b="1">
          <a:solidFill>
            <a:schemeClr val="accent1"/>
          </a:solidFill>
          <a:latin typeface="Arial" charset="0"/>
          <a:ea typeface="宋体" pitchFamily="2" charset="-122"/>
        </a:defRPr>
      </a:lvl6pPr>
      <a:lvl7pPr marL="914400" algn="l" rtl="0" eaLnBrk="1" fontAlgn="base" hangingPunct="1">
        <a:spcBef>
          <a:spcPct val="0"/>
        </a:spcBef>
        <a:spcAft>
          <a:spcPct val="0"/>
        </a:spcAft>
        <a:defRPr sz="2000" b="1">
          <a:solidFill>
            <a:schemeClr val="accent1"/>
          </a:solidFill>
          <a:latin typeface="Arial" charset="0"/>
          <a:ea typeface="宋体" pitchFamily="2" charset="-122"/>
        </a:defRPr>
      </a:lvl7pPr>
      <a:lvl8pPr marL="1371600" algn="l" rtl="0" eaLnBrk="1" fontAlgn="base" hangingPunct="1">
        <a:spcBef>
          <a:spcPct val="0"/>
        </a:spcBef>
        <a:spcAft>
          <a:spcPct val="0"/>
        </a:spcAft>
        <a:defRPr sz="2000" b="1">
          <a:solidFill>
            <a:schemeClr val="accent1"/>
          </a:solidFill>
          <a:latin typeface="Arial" charset="0"/>
          <a:ea typeface="宋体" pitchFamily="2" charset="-122"/>
        </a:defRPr>
      </a:lvl8pPr>
      <a:lvl9pPr marL="1828800" algn="l" rtl="0" eaLnBrk="1" fontAlgn="base" hangingPunct="1">
        <a:spcBef>
          <a:spcPct val="0"/>
        </a:spcBef>
        <a:spcAft>
          <a:spcPct val="0"/>
        </a:spcAft>
        <a:defRPr sz="2000" b="1">
          <a:solidFill>
            <a:schemeClr val="accent1"/>
          </a:solidFill>
          <a:latin typeface="Arial" charset="0"/>
          <a:ea typeface="宋体" pitchFamily="2" charset="-122"/>
        </a:defRPr>
      </a:lvl9pPr>
    </p:titleStyle>
    <p:bodyStyle>
      <a:lvl1pPr marL="192088" indent="-192088" algn="l" rtl="0" eaLnBrk="0" fontAlgn="base" hangingPunct="0">
        <a:lnSpc>
          <a:spcPct val="104000"/>
        </a:lnSpc>
        <a:spcBef>
          <a:spcPct val="20000"/>
        </a:spcBef>
        <a:spcAft>
          <a:spcPct val="0"/>
        </a:spcAft>
        <a:buClr>
          <a:schemeClr val="accent1"/>
        </a:buClr>
        <a:buFont typeface="Wingdings" pitchFamily="2" charset="2"/>
        <a:buChar char="§"/>
        <a:defRPr>
          <a:solidFill>
            <a:schemeClr val="tx1"/>
          </a:solidFill>
          <a:latin typeface="微软雅黑" pitchFamily="34" charset="-122"/>
          <a:ea typeface="微软雅黑" pitchFamily="34" charset="-122"/>
          <a:cs typeface="+mn-cs"/>
        </a:defRPr>
      </a:lvl1pPr>
      <a:lvl2pPr marL="463550" indent="-185738" algn="l" rtl="0" eaLnBrk="0" fontAlgn="base" hangingPunct="0">
        <a:lnSpc>
          <a:spcPct val="104000"/>
        </a:lnSpc>
        <a:spcBef>
          <a:spcPct val="20000"/>
        </a:spcBef>
        <a:spcAft>
          <a:spcPct val="0"/>
        </a:spcAft>
        <a:buClr>
          <a:schemeClr val="accent1"/>
        </a:buClr>
        <a:buSzPct val="70000"/>
        <a:buFont typeface="宋体" pitchFamily="2" charset="-122"/>
        <a:buChar char="-"/>
        <a:defRPr sz="1600">
          <a:solidFill>
            <a:schemeClr val="tx1"/>
          </a:solidFill>
          <a:latin typeface="微软雅黑" pitchFamily="34" charset="-122"/>
          <a:ea typeface="微软雅黑" pitchFamily="34" charset="-122"/>
        </a:defRPr>
      </a:lvl2pPr>
      <a:lvl3pPr marL="768350" indent="-193675" algn="l" rtl="0" eaLnBrk="0" fontAlgn="base" hangingPunct="0">
        <a:lnSpc>
          <a:spcPct val="104000"/>
        </a:lnSpc>
        <a:spcBef>
          <a:spcPct val="20000"/>
        </a:spcBef>
        <a:spcAft>
          <a:spcPct val="0"/>
        </a:spcAft>
        <a:buClr>
          <a:schemeClr val="accent1"/>
        </a:buClr>
        <a:buFont typeface="Wingdings" pitchFamily="2" charset="2"/>
        <a:buChar char="§"/>
        <a:defRPr sz="1400">
          <a:solidFill>
            <a:schemeClr val="tx1"/>
          </a:solidFill>
          <a:latin typeface="微软雅黑" pitchFamily="34" charset="-122"/>
          <a:ea typeface="微软雅黑" pitchFamily="34" charset="-122"/>
        </a:defRPr>
      </a:lvl3pPr>
      <a:lvl4pPr marL="1052513" indent="-180975" algn="l" rtl="0" eaLnBrk="0" fontAlgn="base" hangingPunct="0">
        <a:lnSpc>
          <a:spcPct val="104000"/>
        </a:lnSpc>
        <a:spcBef>
          <a:spcPct val="20000"/>
        </a:spcBef>
        <a:spcAft>
          <a:spcPct val="0"/>
        </a:spcAft>
        <a:buClr>
          <a:schemeClr val="accent1"/>
        </a:buClr>
        <a:buFont typeface="宋体" pitchFamily="2" charset="-122"/>
        <a:buChar char="-"/>
        <a:defRPr sz="1200">
          <a:solidFill>
            <a:schemeClr val="tx1"/>
          </a:solidFill>
          <a:latin typeface="微软雅黑" pitchFamily="34" charset="-122"/>
          <a:ea typeface="微软雅黑" pitchFamily="34" charset="-122"/>
        </a:defRPr>
      </a:lvl4pPr>
      <a:lvl5pPr marL="1381125" indent="-146050" algn="l" rtl="0" eaLnBrk="0" fontAlgn="base" hangingPunct="0">
        <a:lnSpc>
          <a:spcPct val="104000"/>
        </a:lnSpc>
        <a:spcBef>
          <a:spcPct val="20000"/>
        </a:spcBef>
        <a:spcAft>
          <a:spcPct val="0"/>
        </a:spcAft>
        <a:buClr>
          <a:schemeClr val="accent1"/>
        </a:buClr>
        <a:buFont typeface="Wingdings" pitchFamily="2" charset="2"/>
        <a:buChar char="§"/>
        <a:defRPr sz="1000">
          <a:solidFill>
            <a:schemeClr val="tx1"/>
          </a:solidFill>
          <a:latin typeface="微软雅黑" pitchFamily="34" charset="-122"/>
          <a:ea typeface="微软雅黑" pitchFamily="34" charset="-122"/>
        </a:defRPr>
      </a:lvl5pPr>
      <a:lvl6pPr marL="1838325" indent="-146050" algn="l" rtl="0" eaLnBrk="1" fontAlgn="base" hangingPunct="1">
        <a:lnSpc>
          <a:spcPct val="104000"/>
        </a:lnSpc>
        <a:spcBef>
          <a:spcPct val="20000"/>
        </a:spcBef>
        <a:spcAft>
          <a:spcPct val="0"/>
        </a:spcAft>
        <a:buClr>
          <a:schemeClr val="accent1"/>
        </a:buClr>
        <a:buFont typeface="Wingdings" pitchFamily="2" charset="2"/>
        <a:buChar char="§"/>
        <a:defRPr sz="1000">
          <a:solidFill>
            <a:schemeClr val="tx1"/>
          </a:solidFill>
          <a:latin typeface="+mn-lt"/>
          <a:ea typeface="+mn-ea"/>
        </a:defRPr>
      </a:lvl6pPr>
      <a:lvl7pPr marL="2295525" indent="-146050" algn="l" rtl="0" eaLnBrk="1" fontAlgn="base" hangingPunct="1">
        <a:lnSpc>
          <a:spcPct val="104000"/>
        </a:lnSpc>
        <a:spcBef>
          <a:spcPct val="20000"/>
        </a:spcBef>
        <a:spcAft>
          <a:spcPct val="0"/>
        </a:spcAft>
        <a:buClr>
          <a:schemeClr val="accent1"/>
        </a:buClr>
        <a:buFont typeface="Wingdings" pitchFamily="2" charset="2"/>
        <a:buChar char="§"/>
        <a:defRPr sz="1000">
          <a:solidFill>
            <a:schemeClr val="tx1"/>
          </a:solidFill>
          <a:latin typeface="+mn-lt"/>
          <a:ea typeface="+mn-ea"/>
        </a:defRPr>
      </a:lvl7pPr>
      <a:lvl8pPr marL="2752725" indent="-146050" algn="l" rtl="0" eaLnBrk="1" fontAlgn="base" hangingPunct="1">
        <a:lnSpc>
          <a:spcPct val="104000"/>
        </a:lnSpc>
        <a:spcBef>
          <a:spcPct val="20000"/>
        </a:spcBef>
        <a:spcAft>
          <a:spcPct val="0"/>
        </a:spcAft>
        <a:buClr>
          <a:schemeClr val="accent1"/>
        </a:buClr>
        <a:buFont typeface="Wingdings" pitchFamily="2" charset="2"/>
        <a:buChar char="§"/>
        <a:defRPr sz="1000">
          <a:solidFill>
            <a:schemeClr val="tx1"/>
          </a:solidFill>
          <a:latin typeface="+mn-lt"/>
          <a:ea typeface="+mn-ea"/>
        </a:defRPr>
      </a:lvl8pPr>
      <a:lvl9pPr marL="3209925" indent="-146050" algn="l" rtl="0" eaLnBrk="1" fontAlgn="base" hangingPunct="1">
        <a:lnSpc>
          <a:spcPct val="104000"/>
        </a:lnSpc>
        <a:spcBef>
          <a:spcPct val="20000"/>
        </a:spcBef>
        <a:spcAft>
          <a:spcPct val="0"/>
        </a:spcAft>
        <a:buClr>
          <a:schemeClr val="accent1"/>
        </a:buClr>
        <a:buFont typeface="Wingdings" pitchFamily="2" charset="2"/>
        <a:buChar char="§"/>
        <a:defRPr sz="1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notesSlide" Target="../notesSlides/notesSlide10.xml"/><Relationship Id="rId7" Type="http://schemas.openxmlformats.org/officeDocument/2006/relationships/image" Target="../media/image20.png"/><Relationship Id="rId2" Type="http://schemas.openxmlformats.org/officeDocument/2006/relationships/slideLayout" Target="../slideLayouts/slideLayout7.xml"/><Relationship Id="rId1" Type="http://schemas.openxmlformats.org/officeDocument/2006/relationships/vmlDrawing" Target="../drawings/vmlDrawing1.vml"/><Relationship Id="rId6" Type="http://schemas.openxmlformats.org/officeDocument/2006/relationships/oleObject" Target="../embeddings/oleObject2.bin"/><Relationship Id="rId5" Type="http://schemas.openxmlformats.org/officeDocument/2006/relationships/image" Target="../media/image19.png"/><Relationship Id="rId4" Type="http://schemas.openxmlformats.org/officeDocument/2006/relationships/oleObject" Target="../embeddings/oleObject1.bin"/></Relationships>
</file>

<file path=ppt/slides/_rels/slide1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6.xml"/><Relationship Id="rId1" Type="http://schemas.openxmlformats.org/officeDocument/2006/relationships/slideLayout" Target="../slideLayouts/slideLayout7.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23.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vmlDrawing" Target="../drawings/vmlDrawing2.vml"/><Relationship Id="rId5" Type="http://schemas.openxmlformats.org/officeDocument/2006/relationships/image" Target="../media/image32.emf"/><Relationship Id="rId4" Type="http://schemas.openxmlformats.org/officeDocument/2006/relationships/oleObject" Target="../embeddings/oleObject3.bin"/></Relationships>
</file>

<file path=ppt/slides/_rels/slide25.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4.xml"/><Relationship Id="rId1" Type="http://schemas.openxmlformats.org/officeDocument/2006/relationships/slideLayout" Target="../slideLayouts/slideLayout7.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7.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28.xml.rels><?xml version="1.0" encoding="UTF-8" standalone="yes"?>
<Relationships xmlns="http://schemas.openxmlformats.org/package/2006/relationships"><Relationship Id="rId3" Type="http://schemas.openxmlformats.org/officeDocument/2006/relationships/image" Target="../media/image38.gif"/><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image" Target="../media/image39.gif"/><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5.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vmlDrawing" Target="../drawings/vmlDrawing3.vml"/><Relationship Id="rId6" Type="http://schemas.openxmlformats.org/officeDocument/2006/relationships/image" Target="../media/image40.emf"/><Relationship Id="rId5" Type="http://schemas.openxmlformats.org/officeDocument/2006/relationships/oleObject" Target="../embeddings/Microsoft_Visio_2003-2010___1.vsd"/><Relationship Id="rId4" Type="http://schemas.openxmlformats.org/officeDocument/2006/relationships/oleObject" Target="../embeddings/oleObject4.bin"/></Relationships>
</file>

<file path=ppt/slides/_rels/slide31.xml.rels><?xml version="1.0" encoding="UTF-8" standalone="yes"?>
<Relationships xmlns="http://schemas.openxmlformats.org/package/2006/relationships"><Relationship Id="rId8" Type="http://schemas.openxmlformats.org/officeDocument/2006/relationships/oleObject" Target="../embeddings/oleObject8.bin"/><Relationship Id="rId3" Type="http://schemas.openxmlformats.org/officeDocument/2006/relationships/notesSlide" Target="../notesSlides/notesSlide29.xml"/><Relationship Id="rId7" Type="http://schemas.openxmlformats.org/officeDocument/2006/relationships/oleObject" Target="../embeddings/oleObject7.bin"/><Relationship Id="rId2" Type="http://schemas.openxmlformats.org/officeDocument/2006/relationships/slideLayout" Target="../slideLayouts/slideLayout7.xml"/><Relationship Id="rId1" Type="http://schemas.openxmlformats.org/officeDocument/2006/relationships/vmlDrawing" Target="../drawings/vmlDrawing4.vml"/><Relationship Id="rId6" Type="http://schemas.openxmlformats.org/officeDocument/2006/relationships/oleObject" Target="../embeddings/oleObject6.bin"/><Relationship Id="rId5" Type="http://schemas.openxmlformats.org/officeDocument/2006/relationships/image" Target="../media/image41.emf"/><Relationship Id="rId10" Type="http://schemas.openxmlformats.org/officeDocument/2006/relationships/image" Target="../media/image42.emf"/><Relationship Id="rId4" Type="http://schemas.openxmlformats.org/officeDocument/2006/relationships/oleObject" Target="../embeddings/oleObject5.bin"/><Relationship Id="rId9" Type="http://schemas.openxmlformats.org/officeDocument/2006/relationships/oleObject" Target="../embeddings/oleObject9.bin"/></Relationships>
</file>

<file path=ppt/slides/_rels/slide32.xml.rels><?xml version="1.0" encoding="UTF-8" standalone="yes"?>
<Relationships xmlns="http://schemas.openxmlformats.org/package/2006/relationships"><Relationship Id="rId3" Type="http://schemas.openxmlformats.org/officeDocument/2006/relationships/image" Target="../media/image43.png"/><Relationship Id="rId7" Type="http://schemas.openxmlformats.org/officeDocument/2006/relationships/image" Target="../media/image47.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46.png"/><Relationship Id="rId5" Type="http://schemas.openxmlformats.org/officeDocument/2006/relationships/image" Target="../media/image45.png"/><Relationship Id="rId4" Type="http://schemas.openxmlformats.org/officeDocument/2006/relationships/image" Target="../media/image44.png"/></Relationships>
</file>

<file path=ppt/slides/_rels/slide3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31.xml"/><Relationship Id="rId1" Type="http://schemas.openxmlformats.org/officeDocument/2006/relationships/slideLayout" Target="../slideLayouts/slideLayout14.xml"/></Relationships>
</file>

<file path=ppt/slides/_rels/slide34.xml.rels><?xml version="1.0" encoding="UTF-8" standalone="yes"?>
<Relationships xmlns="http://schemas.openxmlformats.org/package/2006/relationships"><Relationship Id="rId2" Type="http://schemas.openxmlformats.org/officeDocument/2006/relationships/image" Target="../media/image49.png"/><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32.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36.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53.png"/><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55.png"/><Relationship Id="rId2" Type="http://schemas.openxmlformats.org/officeDocument/2006/relationships/notesSlide" Target="../notesSlides/notesSlide39.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3" Type="http://schemas.openxmlformats.org/officeDocument/2006/relationships/image" Target="../media/image56.png"/><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3" Type="http://schemas.openxmlformats.org/officeDocument/2006/relationships/image" Target="../media/image57.png"/><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8" Type="http://schemas.openxmlformats.org/officeDocument/2006/relationships/image" Target="../media/image59.emf"/><Relationship Id="rId3" Type="http://schemas.openxmlformats.org/officeDocument/2006/relationships/notesSlide" Target="../notesSlides/notesSlide44.xml"/><Relationship Id="rId7" Type="http://schemas.openxmlformats.org/officeDocument/2006/relationships/oleObject" Target="../embeddings/oleObject11.bin"/><Relationship Id="rId2" Type="http://schemas.openxmlformats.org/officeDocument/2006/relationships/slideLayout" Target="../slideLayouts/slideLayout11.xml"/><Relationship Id="rId1" Type="http://schemas.openxmlformats.org/officeDocument/2006/relationships/vmlDrawing" Target="../drawings/vmlDrawing5.vml"/><Relationship Id="rId6" Type="http://schemas.openxmlformats.org/officeDocument/2006/relationships/image" Target="../media/image58.emf"/><Relationship Id="rId5" Type="http://schemas.openxmlformats.org/officeDocument/2006/relationships/oleObject" Target="../embeddings/Microsoft_Visio_2003-2010___2.vsd"/><Relationship Id="rId4" Type="http://schemas.openxmlformats.org/officeDocument/2006/relationships/oleObject" Target="../embeddings/oleObject10.bin"/></Relationships>
</file>

<file path=ppt/slides/_rels/slide49.xml.rels><?xml version="1.0" encoding="UTF-8" standalone="yes"?>
<Relationships xmlns="http://schemas.openxmlformats.org/package/2006/relationships"><Relationship Id="rId3" Type="http://schemas.openxmlformats.org/officeDocument/2006/relationships/image" Target="../media/image60.png"/><Relationship Id="rId2" Type="http://schemas.openxmlformats.org/officeDocument/2006/relationships/notesSlide" Target="../notesSlides/notesSlide45.xml"/><Relationship Id="rId1" Type="http://schemas.openxmlformats.org/officeDocument/2006/relationships/slideLayout" Target="../slideLayouts/slideLayout14.xml"/><Relationship Id="rId4" Type="http://schemas.openxmlformats.org/officeDocument/2006/relationships/image" Target="../media/image61.png"/></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50.xml.rels><?xml version="1.0" encoding="UTF-8" standalone="yes"?>
<Relationships xmlns="http://schemas.openxmlformats.org/package/2006/relationships"><Relationship Id="rId3" Type="http://schemas.openxmlformats.org/officeDocument/2006/relationships/image" Target="../media/image62.png"/><Relationship Id="rId2" Type="http://schemas.openxmlformats.org/officeDocument/2006/relationships/notesSlide" Target="../notesSlides/notesSlide46.xml"/><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3" Type="http://schemas.openxmlformats.org/officeDocument/2006/relationships/image" Target="../media/image63.png"/><Relationship Id="rId2" Type="http://schemas.openxmlformats.org/officeDocument/2006/relationships/notesSlide" Target="../notesSlides/notesSlide48.xml"/><Relationship Id="rId1" Type="http://schemas.openxmlformats.org/officeDocument/2006/relationships/slideLayout" Target="../slideLayouts/slideLayout14.xml"/><Relationship Id="rId4" Type="http://schemas.openxmlformats.org/officeDocument/2006/relationships/image" Target="../media/image64.png"/></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4.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4.xml"/></Relationships>
</file>

<file path=ppt/slides/_rels/slide55.xml.rels><?xml version="1.0" encoding="UTF-8" standalone="yes"?>
<Relationships xmlns="http://schemas.openxmlformats.org/package/2006/relationships"><Relationship Id="rId8" Type="http://schemas.openxmlformats.org/officeDocument/2006/relationships/image" Target="../media/image65.jpe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51.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67.jpeg"/><Relationship Id="rId4" Type="http://schemas.openxmlformats.org/officeDocument/2006/relationships/diagramLayout" Target="../diagrams/layout1.xml"/><Relationship Id="rId9" Type="http://schemas.openxmlformats.org/officeDocument/2006/relationships/image" Target="../media/image66.jpe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10" Type="http://schemas.openxmlformats.org/officeDocument/2006/relationships/image" Target="../media/image15.png"/><Relationship Id="rId4" Type="http://schemas.openxmlformats.org/officeDocument/2006/relationships/image" Target="../media/image9.pn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ctrTitle" sz="quarter"/>
          </p:nvPr>
        </p:nvSpPr>
        <p:spPr>
          <a:xfrm>
            <a:off x="2026916" y="2780928"/>
            <a:ext cx="7237436" cy="1512168"/>
          </a:xfrm>
        </p:spPr>
        <p:txBody>
          <a:bodyPr anchor="ctr"/>
          <a:lstStyle/>
          <a:p>
            <a:r>
              <a:rPr lang="zh-CN" altLang="en-US" sz="3600" b="1" dirty="0" smtClean="0">
                <a:solidFill>
                  <a:schemeClr val="tx1"/>
                </a:solidFill>
                <a:latin typeface="微软雅黑" panose="020B0503020204020204" pitchFamily="34" charset="-122"/>
                <a:ea typeface="微软雅黑" panose="020B0503020204020204" pitchFamily="34" charset="-122"/>
                <a:cs typeface="Heiti SC Light"/>
              </a:rPr>
              <a:t>区域性</a:t>
            </a:r>
            <a:r>
              <a:rPr lang="zh-CN" altLang="en-US" sz="3600" b="1" dirty="0">
                <a:solidFill>
                  <a:schemeClr val="tx1"/>
                </a:solidFill>
                <a:latin typeface="微软雅黑" panose="020B0503020204020204" pitchFamily="34" charset="-122"/>
                <a:ea typeface="微软雅黑" panose="020B0503020204020204" pitchFamily="34" charset="-122"/>
                <a:cs typeface="Heiti SC Light"/>
              </a:rPr>
              <a:t>银行共享服务中心实践</a:t>
            </a:r>
          </a:p>
        </p:txBody>
      </p:sp>
      <p:sp>
        <p:nvSpPr>
          <p:cNvPr id="3" name="Rectangle 2"/>
          <p:cNvSpPr txBox="1">
            <a:spLocks noChangeArrowheads="1"/>
          </p:cNvSpPr>
          <p:nvPr/>
        </p:nvSpPr>
        <p:spPr>
          <a:xfrm>
            <a:off x="4871864" y="4869160"/>
            <a:ext cx="4608512" cy="360040"/>
          </a:xfrm>
          <a:prstGeom prst="rect">
            <a:avLst/>
          </a:prstGeom>
        </p:spPr>
        <p:txBody>
          <a:bodyPr lIns="91440" rIns="91440" anchor="t"/>
          <a:lstStyle>
            <a:lvl1pPr algn="l" rtl="0" eaLnBrk="0" fontAlgn="base" hangingPunct="0">
              <a:spcBef>
                <a:spcPct val="0"/>
              </a:spcBef>
              <a:spcAft>
                <a:spcPct val="0"/>
              </a:spcAft>
              <a:defRPr sz="2900" b="0">
                <a:solidFill>
                  <a:schemeClr val="bg2"/>
                </a:solidFill>
                <a:latin typeface="方正姚体" pitchFamily="2" charset="-122"/>
                <a:ea typeface="方正姚体" pitchFamily="2" charset="-122"/>
                <a:cs typeface="+mj-cs"/>
              </a:defRPr>
            </a:lvl1pPr>
            <a:lvl2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2pPr>
            <a:lvl3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3pPr>
            <a:lvl4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4pPr>
            <a:lvl5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5pPr>
            <a:lvl6pPr marL="457200" algn="l" rtl="0" eaLnBrk="1" fontAlgn="base" hangingPunct="1">
              <a:spcBef>
                <a:spcPct val="0"/>
              </a:spcBef>
              <a:spcAft>
                <a:spcPct val="0"/>
              </a:spcAft>
              <a:defRPr sz="2000" b="1">
                <a:solidFill>
                  <a:schemeClr val="accent1"/>
                </a:solidFill>
                <a:latin typeface="Arial" charset="0"/>
                <a:ea typeface="宋体" pitchFamily="2" charset="-122"/>
              </a:defRPr>
            </a:lvl6pPr>
            <a:lvl7pPr marL="914400" algn="l" rtl="0" eaLnBrk="1" fontAlgn="base" hangingPunct="1">
              <a:spcBef>
                <a:spcPct val="0"/>
              </a:spcBef>
              <a:spcAft>
                <a:spcPct val="0"/>
              </a:spcAft>
              <a:defRPr sz="2000" b="1">
                <a:solidFill>
                  <a:schemeClr val="accent1"/>
                </a:solidFill>
                <a:latin typeface="Arial" charset="0"/>
                <a:ea typeface="宋体" pitchFamily="2" charset="-122"/>
              </a:defRPr>
            </a:lvl7pPr>
            <a:lvl8pPr marL="1371600" algn="l" rtl="0" eaLnBrk="1" fontAlgn="base" hangingPunct="1">
              <a:spcBef>
                <a:spcPct val="0"/>
              </a:spcBef>
              <a:spcAft>
                <a:spcPct val="0"/>
              </a:spcAft>
              <a:defRPr sz="2000" b="1">
                <a:solidFill>
                  <a:schemeClr val="accent1"/>
                </a:solidFill>
                <a:latin typeface="Arial" charset="0"/>
                <a:ea typeface="宋体" pitchFamily="2" charset="-122"/>
              </a:defRPr>
            </a:lvl8pPr>
            <a:lvl9pPr marL="1828800" algn="l" rtl="0" eaLnBrk="1" fontAlgn="base" hangingPunct="1">
              <a:spcBef>
                <a:spcPct val="0"/>
              </a:spcBef>
              <a:spcAft>
                <a:spcPct val="0"/>
              </a:spcAft>
              <a:defRPr sz="2000" b="1">
                <a:solidFill>
                  <a:schemeClr val="accent1"/>
                </a:solidFill>
                <a:latin typeface="Arial" charset="0"/>
                <a:ea typeface="宋体" pitchFamily="2" charset="-122"/>
              </a:defRPr>
            </a:lvl9pPr>
          </a:lstStyle>
          <a:p>
            <a:pPr algn="ctr" eaLnBrk="1" hangingPunct="1"/>
            <a:r>
              <a:rPr lang="en-US" altLang="zh-CN" sz="1800" b="1" dirty="0" smtClean="0">
                <a:solidFill>
                  <a:srgbClr val="006666"/>
                </a:solidFill>
                <a:latin typeface="Heiti SC Light"/>
                <a:ea typeface="Heiti SC Light"/>
                <a:cs typeface="Heiti SC Light"/>
              </a:rPr>
              <a:t>2015.4.23</a:t>
            </a:r>
          </a:p>
          <a:p>
            <a:pPr algn="ctr" eaLnBrk="1" hangingPunct="1"/>
            <a:endParaRPr lang="zh-CN" altLang="en-US" sz="1800" b="1" dirty="0">
              <a:solidFill>
                <a:srgbClr val="006666"/>
              </a:solidFill>
              <a:latin typeface="Heiti SC Light"/>
              <a:ea typeface="Heiti SC Light"/>
              <a:cs typeface="Heiti SC Light"/>
            </a:endParaRPr>
          </a:p>
        </p:txBody>
      </p:sp>
      <p:sp>
        <p:nvSpPr>
          <p:cNvPr id="2" name="文本框 1"/>
          <p:cNvSpPr txBox="1"/>
          <p:nvPr/>
        </p:nvSpPr>
        <p:spPr>
          <a:xfrm>
            <a:off x="-1896533" y="2912533"/>
            <a:ext cx="184666" cy="369332"/>
          </a:xfrm>
          <a:prstGeom prst="rect">
            <a:avLst/>
          </a:prstGeom>
          <a:noFill/>
        </p:spPr>
        <p:txBody>
          <a:bodyPr wrap="none" rtlCol="0">
            <a:spAutoFit/>
          </a:bodyPr>
          <a:lstStyle/>
          <a:p>
            <a:endParaRPr kumimoji="1" lang="zh-CN" altLang="en-US" dirty="0">
              <a:solidFill>
                <a:prstClr val="black"/>
              </a:solidFill>
            </a:endParaRPr>
          </a:p>
        </p:txBody>
      </p:sp>
    </p:spTree>
    <p:extLst>
      <p:ext uri="{BB962C8B-B14F-4D97-AF65-F5344CB8AC3E}">
        <p14:creationId xmlns:p14="http://schemas.microsoft.com/office/powerpoint/2010/main" val="398077273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9</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矩形 3"/>
          <p:cNvSpPr/>
          <p:nvPr/>
        </p:nvSpPr>
        <p:spPr bwMode="hidden">
          <a:xfrm>
            <a:off x="8794204" y="883469"/>
            <a:ext cx="3267621" cy="3640137"/>
          </a:xfrm>
          <a:prstGeom prst="rect">
            <a:avLst/>
          </a:prstGeom>
          <a:solidFill>
            <a:schemeClr val="bg2"/>
          </a:solidFill>
          <a:ln w="9525">
            <a:noFill/>
            <a:miter lim="800000"/>
            <a:headEnd/>
            <a:tailEnd/>
          </a:ln>
          <a:effectLst/>
        </p:spPr>
        <p:txBody>
          <a:bodyPr wrap="none" rtlCol="0" anchor="ctr"/>
          <a:lstStyle/>
          <a:p>
            <a:pPr algn="ctr"/>
            <a:endParaRPr lang="zh-CN" altLang="en-US" dirty="0">
              <a:solidFill>
                <a:schemeClr val="bg1"/>
              </a:solidFill>
              <a:latin typeface="Bradley Hand ITC" pitchFamily="66" charset="0"/>
            </a:endParaRPr>
          </a:p>
        </p:txBody>
      </p:sp>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IT</a:t>
            </a:r>
            <a:r>
              <a:rPr lang="zh-CN" altLang="en-US" dirty="0"/>
              <a:t>总体架构</a:t>
            </a:r>
            <a:r>
              <a:rPr lang="en-US" altLang="zh-CN" dirty="0"/>
              <a:t>-</a:t>
            </a:r>
            <a:r>
              <a:rPr lang="zh-CN" altLang="en-US" sz="2400" dirty="0"/>
              <a:t>云部署架构</a:t>
            </a:r>
          </a:p>
        </p:txBody>
      </p:sp>
      <p:sp>
        <p:nvSpPr>
          <p:cNvPr id="7" name="Text Box 26"/>
          <p:cNvSpPr txBox="1">
            <a:spLocks noChangeArrowheads="1"/>
          </p:cNvSpPr>
          <p:nvPr/>
        </p:nvSpPr>
        <p:spPr bwMode="auto">
          <a:xfrm>
            <a:off x="6429375" y="5576888"/>
            <a:ext cx="2825750" cy="307777"/>
          </a:xfrm>
          <a:prstGeom prst="rect">
            <a:avLst/>
          </a:prstGeom>
          <a:noFill/>
          <a:ln w="9525">
            <a:noFill/>
            <a:miter lim="800000"/>
            <a:headEnd/>
            <a:tailEnd/>
          </a:ln>
        </p:spPr>
        <p:txBody>
          <a:bodyPr>
            <a:spAutoFit/>
          </a:bodyPr>
          <a:lstStyle/>
          <a:p>
            <a:r>
              <a:rPr lang="en-US" altLang="zh-CN" sz="1400" dirty="0" smtClean="0">
                <a:solidFill>
                  <a:schemeClr val="bg1"/>
                </a:solidFill>
                <a:latin typeface="Cambria" pitchFamily="18" charset="0"/>
              </a:rPr>
              <a:t>*</a:t>
            </a:r>
            <a:r>
              <a:rPr lang="zh-CN" altLang="en-US" sz="1400" dirty="0" smtClean="0">
                <a:solidFill>
                  <a:schemeClr val="bg1"/>
                </a:solidFill>
                <a:latin typeface="Cambria" pitchFamily="18" charset="0"/>
              </a:rPr>
              <a:t>来源</a:t>
            </a:r>
            <a:r>
              <a:rPr lang="en-US" altLang="zh-CN" sz="1400" dirty="0" smtClean="0">
                <a:solidFill>
                  <a:schemeClr val="bg1"/>
                </a:solidFill>
                <a:latin typeface="Cambria" pitchFamily="18" charset="0"/>
              </a:rPr>
              <a:t>: </a:t>
            </a:r>
            <a:r>
              <a:rPr lang="en-US" altLang="zh-CN" sz="1400" dirty="0">
                <a:solidFill>
                  <a:schemeClr val="bg1"/>
                </a:solidFill>
                <a:latin typeface="Cambria" pitchFamily="18" charset="0"/>
              </a:rPr>
              <a:t>2011 IBM CIO </a:t>
            </a:r>
            <a:r>
              <a:rPr lang="en-US" altLang="zh-CN" sz="1400" dirty="0" smtClean="0">
                <a:solidFill>
                  <a:schemeClr val="bg1"/>
                </a:solidFill>
                <a:latin typeface="Cambria" pitchFamily="18" charset="0"/>
              </a:rPr>
              <a:t>Study</a:t>
            </a:r>
            <a:endParaRPr lang="en-US" altLang="zh-CN" sz="1400" dirty="0">
              <a:solidFill>
                <a:schemeClr val="bg1"/>
              </a:solidFill>
              <a:latin typeface="Cambria" pitchFamily="18" charset="0"/>
            </a:endParaRPr>
          </a:p>
        </p:txBody>
      </p:sp>
      <p:sp>
        <p:nvSpPr>
          <p:cNvPr id="8" name="Rectangle 23"/>
          <p:cNvSpPr>
            <a:spLocks noChangeArrowheads="1"/>
          </p:cNvSpPr>
          <p:nvPr/>
        </p:nvSpPr>
        <p:spPr bwMode="auto">
          <a:xfrm>
            <a:off x="6660956" y="3501033"/>
            <a:ext cx="2665221" cy="606320"/>
          </a:xfrm>
          <a:prstGeom prst="rect">
            <a:avLst/>
          </a:prstGeom>
          <a:noFill/>
          <a:ln w="9525">
            <a:noFill/>
            <a:miter lim="800000"/>
            <a:headEnd/>
            <a:tailEnd/>
          </a:ln>
        </p:spPr>
        <p:txBody>
          <a:bodyPr wrap="square">
            <a:spAutoFit/>
          </a:bodyPr>
          <a:lstStyle/>
          <a:p>
            <a:pPr>
              <a:lnSpc>
                <a:spcPts val="2100"/>
              </a:lnSpc>
            </a:pPr>
            <a:r>
              <a:rPr lang="zh-CN" altLang="en-US" sz="1400" dirty="0" smtClean="0">
                <a:solidFill>
                  <a:schemeClr val="bg1"/>
                </a:solidFill>
                <a:latin typeface="+mn-ea"/>
                <a:ea typeface="+mn-ea"/>
              </a:rPr>
              <a:t>的业务主管相信云可以驱动业务转型，使流程更快更灵活。</a:t>
            </a:r>
            <a:endParaRPr lang="en-US" altLang="zh-CN" sz="1400" dirty="0">
              <a:solidFill>
                <a:schemeClr val="bg1"/>
              </a:solidFill>
              <a:latin typeface="+mn-ea"/>
              <a:ea typeface="+mn-ea"/>
            </a:endParaRPr>
          </a:p>
        </p:txBody>
      </p:sp>
      <p:sp>
        <p:nvSpPr>
          <p:cNvPr id="9" name="Text Box 25"/>
          <p:cNvSpPr txBox="1">
            <a:spLocks noChangeArrowheads="1"/>
          </p:cNvSpPr>
          <p:nvPr/>
        </p:nvSpPr>
        <p:spPr bwMode="auto">
          <a:xfrm>
            <a:off x="7005638" y="2528888"/>
            <a:ext cx="1665287" cy="914400"/>
          </a:xfrm>
          <a:prstGeom prst="rect">
            <a:avLst/>
          </a:prstGeom>
          <a:noFill/>
          <a:ln w="9525">
            <a:noFill/>
            <a:miter lim="800000"/>
            <a:headEnd/>
            <a:tailEnd/>
          </a:ln>
        </p:spPr>
        <p:txBody>
          <a:bodyPr wrap="none">
            <a:spAutoFit/>
          </a:bodyPr>
          <a:lstStyle/>
          <a:p>
            <a:r>
              <a:rPr lang="en-US" altLang="zh-CN" sz="5400" b="1" dirty="0">
                <a:solidFill>
                  <a:schemeClr val="bg1"/>
                </a:solidFill>
                <a:latin typeface="Cambria" pitchFamily="18" charset="0"/>
              </a:rPr>
              <a:t>55%</a:t>
            </a:r>
          </a:p>
        </p:txBody>
      </p:sp>
      <p:sp>
        <p:nvSpPr>
          <p:cNvPr id="11" name="Rectangle 4"/>
          <p:cNvSpPr>
            <a:spLocks noChangeArrowheads="1"/>
          </p:cNvSpPr>
          <p:nvPr/>
        </p:nvSpPr>
        <p:spPr bwMode="auto">
          <a:xfrm>
            <a:off x="8632825" y="883470"/>
            <a:ext cx="3429000" cy="38790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45720" rIns="45720"/>
          <a:lstStyle>
            <a:lvl1pPr marL="192088" indent="-192088" eaLnBrk="0" hangingPunct="0">
              <a:defRPr>
                <a:solidFill>
                  <a:schemeClr val="tx1"/>
                </a:solidFill>
                <a:latin typeface="Arial" pitchFamily="34" charset="0"/>
                <a:ea typeface="宋体" pitchFamily="2" charset="-122"/>
              </a:defRPr>
            </a:lvl1pPr>
            <a:lvl2pPr marL="463550" indent="-185738"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lnSpc>
                <a:spcPts val="2000"/>
              </a:lnSpc>
              <a:spcBef>
                <a:spcPts val="0"/>
              </a:spcBef>
              <a:buClr>
                <a:schemeClr val="accent1"/>
              </a:buClr>
              <a:buFont typeface="Wingdings" pitchFamily="2" charset="2"/>
              <a:buChar char="§"/>
            </a:pPr>
            <a:r>
              <a:rPr lang="zh-CN" altLang="en-US" sz="1600" b="1" dirty="0">
                <a:latin typeface="微软雅黑" pitchFamily="34" charset="-122"/>
                <a:ea typeface="微软雅黑" pitchFamily="34" charset="-122"/>
              </a:rPr>
              <a:t>集中性原则</a:t>
            </a:r>
          </a:p>
          <a:p>
            <a:pPr lvl="1" eaLnBrk="1" hangingPunct="1">
              <a:lnSpc>
                <a:spcPts val="2000"/>
              </a:lnSpc>
              <a:spcBef>
                <a:spcPts val="0"/>
              </a:spcBef>
              <a:buClr>
                <a:schemeClr val="accent1"/>
              </a:buClr>
              <a:buSzPct val="70000"/>
              <a:buFont typeface="宋体" pitchFamily="2" charset="-122"/>
              <a:buChar char="-"/>
            </a:pPr>
            <a:r>
              <a:rPr lang="zh-CN" altLang="en-US" sz="1400" dirty="0">
                <a:latin typeface="微软雅黑" pitchFamily="34" charset="-122"/>
                <a:ea typeface="微软雅黑" pitchFamily="34" charset="-122"/>
              </a:rPr>
              <a:t>将统一的外围系统接入集中到联盟实现，以降低开发和维护成本</a:t>
            </a:r>
          </a:p>
          <a:p>
            <a:pPr eaLnBrk="1" hangingPunct="1">
              <a:lnSpc>
                <a:spcPts val="2000"/>
              </a:lnSpc>
              <a:spcBef>
                <a:spcPts val="0"/>
              </a:spcBef>
              <a:buClr>
                <a:schemeClr val="accent1"/>
              </a:buClr>
              <a:buFont typeface="Wingdings" pitchFamily="2" charset="2"/>
              <a:buChar char="§"/>
            </a:pPr>
            <a:r>
              <a:rPr lang="zh-CN" altLang="en-US" sz="1600" b="1" dirty="0">
                <a:latin typeface="微软雅黑" pitchFamily="34" charset="-122"/>
                <a:ea typeface="微软雅黑" pitchFamily="34" charset="-122"/>
              </a:rPr>
              <a:t>个性化原则</a:t>
            </a:r>
          </a:p>
          <a:p>
            <a:pPr lvl="1" eaLnBrk="1" hangingPunct="1">
              <a:lnSpc>
                <a:spcPts val="2000"/>
              </a:lnSpc>
              <a:spcBef>
                <a:spcPts val="0"/>
              </a:spcBef>
              <a:buClr>
                <a:schemeClr val="accent1"/>
              </a:buClr>
              <a:buSzPct val="70000"/>
              <a:buFont typeface="宋体" pitchFamily="2" charset="-122"/>
              <a:buChar char="-"/>
            </a:pPr>
            <a:r>
              <a:rPr lang="zh-CN" altLang="en-US" sz="1400" dirty="0">
                <a:latin typeface="微软雅黑" pitchFamily="34" charset="-122"/>
                <a:ea typeface="微软雅黑" pitchFamily="34" charset="-122"/>
              </a:rPr>
              <a:t>为了兼顾各成员行系统及业务的差异化需求，采用联盟信息总线</a:t>
            </a:r>
            <a:r>
              <a:rPr lang="en-US" altLang="zh-CN" sz="1400" dirty="0">
                <a:latin typeface="微软雅黑" pitchFamily="34" charset="-122"/>
                <a:ea typeface="微软雅黑" pitchFamily="34" charset="-122"/>
              </a:rPr>
              <a:t>+</a:t>
            </a:r>
            <a:r>
              <a:rPr lang="zh-CN" altLang="en-US" sz="1400" dirty="0">
                <a:latin typeface="微软雅黑" pitchFamily="34" charset="-122"/>
                <a:ea typeface="微软雅黑" pitchFamily="34" charset="-122"/>
              </a:rPr>
              <a:t>成员行信息总线的分层部署方式</a:t>
            </a:r>
          </a:p>
          <a:p>
            <a:pPr lvl="1" eaLnBrk="1" hangingPunct="1">
              <a:lnSpc>
                <a:spcPts val="2000"/>
              </a:lnSpc>
              <a:spcBef>
                <a:spcPts val="0"/>
              </a:spcBef>
              <a:buClr>
                <a:schemeClr val="accent1"/>
              </a:buClr>
              <a:buSzPct val="70000"/>
              <a:buFont typeface="宋体" pitchFamily="2" charset="-122"/>
              <a:buChar char="-"/>
            </a:pPr>
            <a:r>
              <a:rPr lang="zh-CN" altLang="en-US" sz="1400" dirty="0">
                <a:latin typeface="微软雅黑" pitchFamily="34" charset="-122"/>
                <a:ea typeface="微软雅黑" pitchFamily="34" charset="-122"/>
              </a:rPr>
              <a:t>成员行特色的系统通过成员行信息总线接入</a:t>
            </a:r>
          </a:p>
          <a:p>
            <a:pPr eaLnBrk="1" hangingPunct="1">
              <a:lnSpc>
                <a:spcPts val="2000"/>
              </a:lnSpc>
              <a:spcBef>
                <a:spcPts val="0"/>
              </a:spcBef>
              <a:buClr>
                <a:schemeClr val="accent1"/>
              </a:buClr>
              <a:buFont typeface="Wingdings" pitchFamily="2" charset="2"/>
              <a:buChar char="§"/>
            </a:pPr>
            <a:r>
              <a:rPr lang="zh-CN" altLang="en-US" sz="1600" b="1" dirty="0">
                <a:latin typeface="微软雅黑" pitchFamily="34" charset="-122"/>
                <a:ea typeface="微软雅黑" pitchFamily="34" charset="-122"/>
              </a:rPr>
              <a:t>标准化原则</a:t>
            </a:r>
          </a:p>
          <a:p>
            <a:pPr lvl="1" eaLnBrk="1" hangingPunct="1">
              <a:lnSpc>
                <a:spcPts val="2000"/>
              </a:lnSpc>
              <a:spcBef>
                <a:spcPts val="0"/>
              </a:spcBef>
              <a:buClr>
                <a:schemeClr val="accent1"/>
              </a:buClr>
              <a:buSzPct val="70000"/>
              <a:buFont typeface="宋体" pitchFamily="2" charset="-122"/>
              <a:buChar char="-"/>
            </a:pPr>
            <a:r>
              <a:rPr lang="zh-CN" altLang="en-US" sz="1400" dirty="0">
                <a:latin typeface="微软雅黑" pitchFamily="34" charset="-122"/>
                <a:ea typeface="微软雅黑" pitchFamily="34" charset="-122"/>
              </a:rPr>
              <a:t>制定接口规范，提供标准化接口</a:t>
            </a:r>
          </a:p>
          <a:p>
            <a:pPr lvl="1" eaLnBrk="1" hangingPunct="1">
              <a:lnSpc>
                <a:spcPts val="2000"/>
              </a:lnSpc>
              <a:spcBef>
                <a:spcPts val="0"/>
              </a:spcBef>
              <a:buClr>
                <a:schemeClr val="accent1"/>
              </a:buClr>
              <a:buSzPct val="70000"/>
              <a:buFont typeface="宋体" pitchFamily="2" charset="-122"/>
              <a:buChar char="-"/>
            </a:pPr>
            <a:r>
              <a:rPr lang="zh-CN" altLang="en-US" sz="1400" dirty="0">
                <a:latin typeface="微软雅黑" pitchFamily="34" charset="-122"/>
                <a:ea typeface="微软雅黑" pitchFamily="34" charset="-122"/>
              </a:rPr>
              <a:t>新建外围系统和部分已有的服务请求方系统建议采用信息总线标准接口接入</a:t>
            </a:r>
          </a:p>
        </p:txBody>
      </p:sp>
      <p:sp>
        <p:nvSpPr>
          <p:cNvPr id="12" name="矩形 11"/>
          <p:cNvSpPr/>
          <p:nvPr/>
        </p:nvSpPr>
        <p:spPr bwMode="hidden">
          <a:xfrm>
            <a:off x="8832304" y="4667870"/>
            <a:ext cx="3267621" cy="1569441"/>
          </a:xfrm>
          <a:prstGeom prst="rect">
            <a:avLst/>
          </a:prstGeom>
          <a:solidFill>
            <a:schemeClr val="bg2"/>
          </a:solidFill>
          <a:ln w="9525">
            <a:noFill/>
            <a:miter lim="800000"/>
            <a:headEnd/>
            <a:tailEnd/>
          </a:ln>
          <a:effectLst/>
        </p:spPr>
        <p:txBody>
          <a:bodyPr wrap="square" rtlCol="0" anchor="t"/>
          <a:lstStyle/>
          <a:p>
            <a:r>
              <a:rPr lang="zh-CN" altLang="en-US" b="1" dirty="0" smtClean="0">
                <a:latin typeface="微软雅黑" panose="020B0503020204020204" pitchFamily="34" charset="-122"/>
                <a:ea typeface="微软雅黑" panose="020B0503020204020204" pitchFamily="34" charset="-122"/>
              </a:rPr>
              <a:t>去小型机化</a:t>
            </a:r>
            <a:endParaRPr lang="en-US" altLang="zh-CN" b="1" dirty="0" smtClean="0">
              <a:latin typeface="微软雅黑" panose="020B0503020204020204" pitchFamily="34" charset="-122"/>
              <a:ea typeface="微软雅黑" panose="020B0503020204020204" pitchFamily="34" charset="-122"/>
            </a:endParaRPr>
          </a:p>
          <a:p>
            <a:pPr marL="742950" lvl="1" indent="-285750">
              <a:buFont typeface="Wingdings" panose="05000000000000000000" pitchFamily="2" charset="2"/>
              <a:buChar char="n"/>
            </a:pPr>
            <a:r>
              <a:rPr lang="zh-CN" altLang="en-US" sz="1400" dirty="0" smtClean="0">
                <a:latin typeface="微软雅黑" panose="020B0503020204020204" pitchFamily="34" charset="-122"/>
                <a:ea typeface="微软雅黑" panose="020B0503020204020204" pitchFamily="34" charset="-122"/>
              </a:rPr>
              <a:t>虚拟化技术的使用（</a:t>
            </a:r>
            <a:r>
              <a:rPr lang="en-US" altLang="zh-CN" sz="1400" dirty="0" err="1" smtClean="0">
                <a:latin typeface="微软雅黑" panose="020B0503020204020204" pitchFamily="34" charset="-122"/>
                <a:ea typeface="微软雅黑" panose="020B0503020204020204" pitchFamily="34" charset="-122"/>
              </a:rPr>
              <a:t>Vmware</a:t>
            </a:r>
            <a:r>
              <a:rPr lang="zh-CN" altLang="en-US" sz="1400" dirty="0" smtClean="0">
                <a:latin typeface="微软雅黑" panose="020B0503020204020204" pitchFamily="34" charset="-122"/>
                <a:ea typeface="微软雅黑" panose="020B0503020204020204" pitchFamily="34" charset="-122"/>
              </a:rPr>
              <a:t>）。已有</a:t>
            </a:r>
            <a:r>
              <a:rPr lang="en-US" altLang="zh-CN" sz="1400" dirty="0" smtClean="0">
                <a:latin typeface="微软雅黑" panose="020B0503020204020204" pitchFamily="34" charset="-122"/>
                <a:ea typeface="微软雅黑" panose="020B0503020204020204" pitchFamily="34" charset="-122"/>
              </a:rPr>
              <a:t>XBUS</a:t>
            </a:r>
            <a:r>
              <a:rPr lang="zh-CN" altLang="en-US" sz="1400" dirty="0" smtClean="0">
                <a:latin typeface="微软雅黑" panose="020B0503020204020204" pitchFamily="34" charset="-122"/>
                <a:ea typeface="微软雅黑" panose="020B0503020204020204" pitchFamily="34" charset="-122"/>
              </a:rPr>
              <a:t>、二代支付、基金等系统采用。</a:t>
            </a:r>
            <a:endParaRPr lang="en-US" altLang="zh-CN" sz="1400" dirty="0" smtClean="0">
              <a:latin typeface="微软雅黑" panose="020B0503020204020204" pitchFamily="34" charset="-122"/>
              <a:ea typeface="微软雅黑" panose="020B0503020204020204" pitchFamily="34" charset="-122"/>
            </a:endParaRPr>
          </a:p>
          <a:p>
            <a:pPr marL="742950" lvl="1" indent="-285750">
              <a:buFont typeface="Wingdings" panose="05000000000000000000" pitchFamily="2" charset="2"/>
              <a:buChar char="n"/>
            </a:pPr>
            <a:r>
              <a:rPr lang="zh-CN" altLang="en-US" sz="1400" dirty="0">
                <a:latin typeface="微软雅黑" panose="020B0503020204020204" pitchFamily="34" charset="-122"/>
                <a:ea typeface="微软雅黑" panose="020B0503020204020204" pitchFamily="34" charset="-122"/>
              </a:rPr>
              <a:t>分布式计算、缓存数据库及</a:t>
            </a:r>
            <a:r>
              <a:rPr lang="en-US" altLang="zh-CN" sz="1400" dirty="0" err="1">
                <a:latin typeface="微软雅黑" panose="020B0503020204020204" pitchFamily="34" charset="-122"/>
                <a:ea typeface="微软雅黑" panose="020B0503020204020204" pitchFamily="34" charset="-122"/>
              </a:rPr>
              <a:t>hadoop</a:t>
            </a:r>
            <a:r>
              <a:rPr lang="zh-CN" altLang="en-US" sz="1400" dirty="0">
                <a:latin typeface="微软雅黑" panose="020B0503020204020204" pitchFamily="34" charset="-122"/>
                <a:ea typeface="微软雅黑" panose="020B0503020204020204" pitchFamily="34" charset="-122"/>
              </a:rPr>
              <a:t>技术的研究和</a:t>
            </a:r>
            <a:r>
              <a:rPr lang="zh-CN" altLang="en-US" sz="1400" dirty="0" smtClean="0">
                <a:latin typeface="微软雅黑" panose="020B0503020204020204" pitchFamily="34" charset="-122"/>
                <a:ea typeface="微软雅黑" panose="020B0503020204020204" pitchFamily="34" charset="-122"/>
              </a:rPr>
              <a:t>应用</a:t>
            </a:r>
            <a:endParaRPr lang="zh-CN" altLang="en-US" sz="1400" dirty="0">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263352" y="821304"/>
            <a:ext cx="8369473" cy="5416008"/>
          </a:xfrm>
          <a:prstGeom prst="rect">
            <a:avLst/>
          </a:prstGeom>
        </p:spPr>
      </p:pic>
    </p:spTree>
    <p:extLst>
      <p:ext uri="{BB962C8B-B14F-4D97-AF65-F5344CB8AC3E}">
        <p14:creationId xmlns:p14="http://schemas.microsoft.com/office/powerpoint/2010/main" val="2305203091"/>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10</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pic>
        <p:nvPicPr>
          <p:cNvPr id="4" name="图片 3"/>
          <p:cNvPicPr>
            <a:picLocks noChangeAspect="1"/>
          </p:cNvPicPr>
          <p:nvPr/>
        </p:nvPicPr>
        <p:blipFill>
          <a:blip r:embed="rId3"/>
          <a:stretch>
            <a:fillRect/>
          </a:stretch>
        </p:blipFill>
        <p:spPr>
          <a:xfrm>
            <a:off x="0" y="769845"/>
            <a:ext cx="11928648" cy="6088155"/>
          </a:xfrm>
          <a:prstGeom prst="rect">
            <a:avLst/>
          </a:prstGeom>
        </p:spPr>
      </p:pic>
      <p:sp>
        <p:nvSpPr>
          <p:cNvPr id="5" name="云形 4"/>
          <p:cNvSpPr/>
          <p:nvPr/>
        </p:nvSpPr>
        <p:spPr bwMode="blackWhite">
          <a:xfrm>
            <a:off x="7536160" y="5739739"/>
            <a:ext cx="2880320" cy="1106677"/>
          </a:xfrm>
          <a:prstGeom prst="cloud">
            <a:avLst/>
          </a:prstGeom>
          <a:solidFill>
            <a:srgbClr val="00B050"/>
          </a:solidFill>
          <a:ln w="12700">
            <a:solidFill>
              <a:srgbClr val="FFFF00"/>
            </a:solidFill>
            <a:round/>
            <a:headEnd/>
            <a:tailEnd/>
          </a:ln>
          <a:effectLst/>
        </p:spPr>
        <p:txBody>
          <a:bodyPr lIns="0" tIns="0" rIns="0" bIns="0" rtlCol="0" anchor="ctr"/>
          <a:lstStyle/>
          <a:p>
            <a:pPr algn="ctr" defTabSz="804863" eaLnBrk="0" hangingPunct="0"/>
            <a:r>
              <a:rPr lang="zh-CN" altLang="en-US" sz="1400" dirty="0">
                <a:latin typeface="Arial" charset="0"/>
                <a:ea typeface="黑体" pitchFamily="2" charset="-122"/>
              </a:rPr>
              <a:t>冗余设计</a:t>
            </a:r>
            <a:endParaRPr lang="en-US" altLang="zh-CN" sz="1400" dirty="0">
              <a:latin typeface="Arial" charset="0"/>
              <a:ea typeface="黑体" pitchFamily="2" charset="-122"/>
            </a:endParaRPr>
          </a:p>
          <a:p>
            <a:pPr algn="ctr" defTabSz="804863" eaLnBrk="0" hangingPunct="0"/>
            <a:r>
              <a:rPr lang="zh-CN" altLang="en-US" sz="1400" dirty="0">
                <a:latin typeface="Arial" charset="0"/>
                <a:ea typeface="黑体" pitchFamily="2" charset="-122"/>
              </a:rPr>
              <a:t>分区设计</a:t>
            </a:r>
            <a:endParaRPr lang="en-US" altLang="zh-CN" sz="1400" dirty="0">
              <a:latin typeface="Arial" charset="0"/>
              <a:ea typeface="黑体" pitchFamily="2" charset="-122"/>
            </a:endParaRPr>
          </a:p>
          <a:p>
            <a:pPr algn="ctr" defTabSz="804863" eaLnBrk="0" hangingPunct="0"/>
            <a:r>
              <a:rPr lang="zh-CN" altLang="en-US" sz="1400" dirty="0">
                <a:latin typeface="Arial" charset="0"/>
                <a:ea typeface="黑体" pitchFamily="2" charset="-122"/>
              </a:rPr>
              <a:t>安全访问控制策略</a:t>
            </a:r>
            <a:endParaRPr lang="en-US" altLang="zh-CN" sz="1400" dirty="0">
              <a:latin typeface="Arial" charset="0"/>
              <a:ea typeface="黑体" pitchFamily="2" charset="-122"/>
            </a:endParaRPr>
          </a:p>
          <a:p>
            <a:pPr algn="ctr" defTabSz="804863" eaLnBrk="0" hangingPunct="0"/>
            <a:r>
              <a:rPr lang="zh-CN" altLang="en-US" sz="1400" dirty="0">
                <a:latin typeface="Arial" charset="0"/>
                <a:ea typeface="黑体" pitchFamily="2" charset="-122"/>
              </a:rPr>
              <a:t>安全管理系统</a:t>
            </a:r>
            <a:endParaRPr lang="en-US" altLang="zh-CN" sz="1400" dirty="0">
              <a:latin typeface="Arial" charset="0"/>
              <a:ea typeface="黑体" pitchFamily="2" charset="-122"/>
            </a:endParaRPr>
          </a:p>
          <a:p>
            <a:pPr algn="ctr" defTabSz="804863" eaLnBrk="0" hangingPunct="0"/>
            <a:r>
              <a:rPr lang="zh-CN" altLang="en-US" sz="1400" dirty="0">
                <a:latin typeface="Arial" charset="0"/>
                <a:ea typeface="黑体" pitchFamily="2" charset="-122"/>
              </a:rPr>
              <a:t>流量异常监控</a:t>
            </a:r>
          </a:p>
        </p:txBody>
      </p:sp>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IT</a:t>
            </a:r>
            <a:r>
              <a:rPr lang="zh-CN" altLang="en-US" dirty="0"/>
              <a:t>总体架构</a:t>
            </a:r>
            <a:r>
              <a:rPr lang="en-US" altLang="zh-CN" dirty="0"/>
              <a:t>-</a:t>
            </a:r>
            <a:r>
              <a:rPr lang="zh-CN" altLang="en-US" sz="2400" dirty="0"/>
              <a:t>网络部署架构</a:t>
            </a:r>
            <a:endParaRPr lang="zh-CN" altLang="en-US" dirty="0"/>
          </a:p>
        </p:txBody>
      </p:sp>
    </p:spTree>
    <p:extLst>
      <p:ext uri="{BB962C8B-B14F-4D97-AF65-F5344CB8AC3E}">
        <p14:creationId xmlns:p14="http://schemas.microsoft.com/office/powerpoint/2010/main" val="230241428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500"/>
                                  </p:stCondLst>
                                  <p:childTnLst>
                                    <p:set>
                                      <p:cBhvr>
                                        <p:cTn id="6" dur="1" fill="hold">
                                          <p:stCondLst>
                                            <p:cond delay="0"/>
                                          </p:stCondLst>
                                        </p:cTn>
                                        <p:tgtEl>
                                          <p:spTgt spid="5"/>
                                        </p:tgtEl>
                                        <p:attrNameLst>
                                          <p:attrName>style.visibility</p:attrName>
                                        </p:attrNameLst>
                                      </p:cBhvr>
                                      <p:to>
                                        <p:strVal val="visible"/>
                                      </p:to>
                                    </p:set>
                                    <p:animEffect transition="in" filter="box(in)">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11</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pSp>
        <p:nvGrpSpPr>
          <p:cNvPr id="5" name="Group 147"/>
          <p:cNvGrpSpPr>
            <a:grpSpLocks/>
          </p:cNvGrpSpPr>
          <p:nvPr/>
        </p:nvGrpSpPr>
        <p:grpSpPr bwMode="auto">
          <a:xfrm>
            <a:off x="211667" y="764704"/>
            <a:ext cx="11788989" cy="5731346"/>
            <a:chOff x="151" y="785"/>
            <a:chExt cx="5383" cy="3261"/>
          </a:xfrm>
        </p:grpSpPr>
        <p:sp>
          <p:nvSpPr>
            <p:cNvPr id="6" name="AutoShape 2"/>
            <p:cNvSpPr>
              <a:spLocks noChangeArrowheads="1"/>
            </p:cNvSpPr>
            <p:nvPr/>
          </p:nvSpPr>
          <p:spPr bwMode="auto">
            <a:xfrm>
              <a:off x="1115" y="1861"/>
              <a:ext cx="2840" cy="544"/>
            </a:xfrm>
            <a:prstGeom prst="flowChartMagneticDisk">
              <a:avLst/>
            </a:prstGeom>
            <a:solidFill>
              <a:schemeClr val="bg1"/>
            </a:solidFill>
            <a:ln w="28575">
              <a:solidFill>
                <a:schemeClr val="tx1"/>
              </a:solidFill>
              <a:round/>
              <a:headEnd/>
              <a:tailEnd/>
            </a:ln>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7" name="AutoShape 3"/>
            <p:cNvSpPr>
              <a:spLocks noChangeArrowheads="1"/>
            </p:cNvSpPr>
            <p:nvPr/>
          </p:nvSpPr>
          <p:spPr bwMode="auto">
            <a:xfrm>
              <a:off x="1067" y="1339"/>
              <a:ext cx="720" cy="274"/>
            </a:xfrm>
            <a:prstGeom prst="flowChartOnlineStorage">
              <a:avLst/>
            </a:prstGeom>
            <a:solidFill>
              <a:schemeClr val="bg1"/>
            </a:solidFill>
            <a:ln w="28575" algn="ctr">
              <a:solidFill>
                <a:schemeClr val="tx1"/>
              </a:solidFill>
              <a:miter lim="800000"/>
              <a:headEnd/>
              <a:tailEnd/>
            </a:ln>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8" name="AutoShape 4"/>
            <p:cNvSpPr>
              <a:spLocks noChangeArrowheads="1"/>
            </p:cNvSpPr>
            <p:nvPr/>
          </p:nvSpPr>
          <p:spPr bwMode="auto">
            <a:xfrm>
              <a:off x="1947" y="1331"/>
              <a:ext cx="720" cy="274"/>
            </a:xfrm>
            <a:prstGeom prst="flowChartOnlineStorage">
              <a:avLst/>
            </a:prstGeom>
            <a:solidFill>
              <a:schemeClr val="bg1"/>
            </a:solidFill>
            <a:ln w="28575" algn="ctr">
              <a:solidFill>
                <a:schemeClr val="tx1"/>
              </a:solidFill>
              <a:miter lim="800000"/>
              <a:headEnd/>
              <a:tailEnd/>
            </a:ln>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9" name="AutoShape 5"/>
            <p:cNvSpPr>
              <a:spLocks noChangeArrowheads="1"/>
            </p:cNvSpPr>
            <p:nvPr/>
          </p:nvSpPr>
          <p:spPr bwMode="auto">
            <a:xfrm>
              <a:off x="3115" y="1355"/>
              <a:ext cx="720" cy="274"/>
            </a:xfrm>
            <a:prstGeom prst="flowChartOnlineStorage">
              <a:avLst/>
            </a:prstGeom>
            <a:solidFill>
              <a:schemeClr val="bg1"/>
            </a:solidFill>
            <a:ln w="28575" algn="ctr">
              <a:solidFill>
                <a:schemeClr val="tx1"/>
              </a:solidFill>
              <a:miter lim="800000"/>
              <a:headEnd/>
              <a:tailEnd/>
            </a:ln>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 name="Rectangle 6"/>
            <p:cNvSpPr>
              <a:spLocks noChangeArrowheads="1"/>
            </p:cNvSpPr>
            <p:nvPr/>
          </p:nvSpPr>
          <p:spPr bwMode="auto">
            <a:xfrm>
              <a:off x="1107" y="2605"/>
              <a:ext cx="2896" cy="312"/>
            </a:xfrm>
            <a:prstGeom prst="rect">
              <a:avLst/>
            </a:prstGeom>
            <a:noFill/>
            <a:ln w="2857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 name="Line 7"/>
            <p:cNvSpPr>
              <a:spLocks noChangeShapeType="1"/>
            </p:cNvSpPr>
            <p:nvPr/>
          </p:nvSpPr>
          <p:spPr bwMode="auto">
            <a:xfrm>
              <a:off x="2739" y="1445"/>
              <a:ext cx="280" cy="0"/>
            </a:xfrm>
            <a:prstGeom prst="line">
              <a:avLst/>
            </a:prstGeom>
            <a:noFill/>
            <a:ln w="28575">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 name="Rectangle 8"/>
            <p:cNvSpPr>
              <a:spLocks noChangeArrowheads="1"/>
            </p:cNvSpPr>
            <p:nvPr/>
          </p:nvSpPr>
          <p:spPr bwMode="auto">
            <a:xfrm>
              <a:off x="1115" y="869"/>
              <a:ext cx="704" cy="257"/>
            </a:xfrm>
            <a:prstGeom prst="rect">
              <a:avLst/>
            </a:prstGeom>
            <a:noFill/>
            <a:ln w="2857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3" name="Rectangle 9"/>
            <p:cNvSpPr>
              <a:spLocks noChangeArrowheads="1"/>
            </p:cNvSpPr>
            <p:nvPr/>
          </p:nvSpPr>
          <p:spPr bwMode="auto">
            <a:xfrm>
              <a:off x="2003" y="868"/>
              <a:ext cx="704" cy="257"/>
            </a:xfrm>
            <a:prstGeom prst="rect">
              <a:avLst/>
            </a:prstGeom>
            <a:noFill/>
            <a:ln w="2857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4" name="Rectangle 10"/>
            <p:cNvSpPr>
              <a:spLocks noChangeArrowheads="1"/>
            </p:cNvSpPr>
            <p:nvPr/>
          </p:nvSpPr>
          <p:spPr bwMode="auto">
            <a:xfrm>
              <a:off x="3131" y="867"/>
              <a:ext cx="704" cy="257"/>
            </a:xfrm>
            <a:prstGeom prst="rect">
              <a:avLst/>
            </a:prstGeom>
            <a:noFill/>
            <a:ln w="2857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5" name="Line 11"/>
            <p:cNvSpPr>
              <a:spLocks noChangeShapeType="1"/>
            </p:cNvSpPr>
            <p:nvPr/>
          </p:nvSpPr>
          <p:spPr bwMode="auto">
            <a:xfrm>
              <a:off x="2779" y="973"/>
              <a:ext cx="280" cy="0"/>
            </a:xfrm>
            <a:prstGeom prst="line">
              <a:avLst/>
            </a:prstGeom>
            <a:noFill/>
            <a:ln w="28575">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 name="Rectangle 12"/>
            <p:cNvSpPr>
              <a:spLocks noChangeArrowheads="1"/>
            </p:cNvSpPr>
            <p:nvPr/>
          </p:nvSpPr>
          <p:spPr bwMode="auto">
            <a:xfrm>
              <a:off x="1115" y="3109"/>
              <a:ext cx="2896" cy="312"/>
            </a:xfrm>
            <a:prstGeom prst="rect">
              <a:avLst/>
            </a:prstGeom>
            <a:noFill/>
            <a:ln w="28575" algn="ctr">
              <a:solidFill>
                <a:schemeClr val="tx1"/>
              </a:solidFill>
              <a:prstDash val="sysDot"/>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7" name="Text Box 13"/>
            <p:cNvSpPr txBox="1">
              <a:spLocks noChangeArrowheads="1"/>
            </p:cNvSpPr>
            <p:nvPr/>
          </p:nvSpPr>
          <p:spPr bwMode="auto">
            <a:xfrm>
              <a:off x="1132" y="886"/>
              <a:ext cx="593"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b="1"/>
                <a:t>Bank 1</a:t>
              </a:r>
            </a:p>
          </p:txBody>
        </p:sp>
        <p:sp>
          <p:nvSpPr>
            <p:cNvPr id="18" name="Text Box 14"/>
            <p:cNvSpPr txBox="1">
              <a:spLocks noChangeArrowheads="1"/>
            </p:cNvSpPr>
            <p:nvPr/>
          </p:nvSpPr>
          <p:spPr bwMode="auto">
            <a:xfrm>
              <a:off x="2046" y="884"/>
              <a:ext cx="593"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b="1"/>
                <a:t>Bank 2</a:t>
              </a:r>
            </a:p>
          </p:txBody>
        </p:sp>
        <p:sp>
          <p:nvSpPr>
            <p:cNvPr id="19" name="Text Box 15"/>
            <p:cNvSpPr txBox="1">
              <a:spLocks noChangeArrowheads="1"/>
            </p:cNvSpPr>
            <p:nvPr/>
          </p:nvSpPr>
          <p:spPr bwMode="auto">
            <a:xfrm>
              <a:off x="3173" y="909"/>
              <a:ext cx="601"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b="1"/>
                <a:t>Bank n</a:t>
              </a:r>
            </a:p>
          </p:txBody>
        </p:sp>
        <p:sp>
          <p:nvSpPr>
            <p:cNvPr id="20" name="Text Box 16"/>
            <p:cNvSpPr txBox="1">
              <a:spLocks noChangeArrowheads="1"/>
            </p:cNvSpPr>
            <p:nvPr/>
          </p:nvSpPr>
          <p:spPr bwMode="auto">
            <a:xfrm>
              <a:off x="1083" y="1381"/>
              <a:ext cx="586"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200" b="1"/>
                <a:t>Partition 1</a:t>
              </a:r>
            </a:p>
          </p:txBody>
        </p:sp>
        <p:sp>
          <p:nvSpPr>
            <p:cNvPr id="21" name="Text Box 17"/>
            <p:cNvSpPr txBox="1">
              <a:spLocks noChangeArrowheads="1"/>
            </p:cNvSpPr>
            <p:nvPr/>
          </p:nvSpPr>
          <p:spPr bwMode="auto">
            <a:xfrm>
              <a:off x="1979" y="1381"/>
              <a:ext cx="586"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200" b="1"/>
                <a:t>Partition 2</a:t>
              </a:r>
            </a:p>
          </p:txBody>
        </p:sp>
        <p:sp>
          <p:nvSpPr>
            <p:cNvPr id="22" name="Text Box 18"/>
            <p:cNvSpPr txBox="1">
              <a:spLocks noChangeArrowheads="1"/>
            </p:cNvSpPr>
            <p:nvPr/>
          </p:nvSpPr>
          <p:spPr bwMode="auto">
            <a:xfrm>
              <a:off x="3149" y="1397"/>
              <a:ext cx="59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200" b="1"/>
                <a:t>Partition n</a:t>
              </a:r>
            </a:p>
          </p:txBody>
        </p:sp>
        <p:sp>
          <p:nvSpPr>
            <p:cNvPr id="23" name="Text Box 19"/>
            <p:cNvSpPr txBox="1">
              <a:spLocks noChangeArrowheads="1"/>
            </p:cNvSpPr>
            <p:nvPr/>
          </p:nvSpPr>
          <p:spPr bwMode="auto">
            <a:xfrm>
              <a:off x="1250" y="2116"/>
              <a:ext cx="2575"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b="1"/>
                <a:t>SD City Bank Association Database</a:t>
              </a:r>
            </a:p>
          </p:txBody>
        </p:sp>
        <p:sp>
          <p:nvSpPr>
            <p:cNvPr id="24" name="Text Box 20"/>
            <p:cNvSpPr txBox="1">
              <a:spLocks noChangeArrowheads="1"/>
            </p:cNvSpPr>
            <p:nvPr/>
          </p:nvSpPr>
          <p:spPr bwMode="auto">
            <a:xfrm>
              <a:off x="1452" y="2660"/>
              <a:ext cx="1844" cy="2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b="1" dirty="0"/>
                <a:t>CBUS Database Interface</a:t>
              </a:r>
            </a:p>
          </p:txBody>
        </p:sp>
        <p:sp>
          <p:nvSpPr>
            <p:cNvPr id="25" name="AutoShape 21"/>
            <p:cNvSpPr>
              <a:spLocks noChangeArrowheads="1"/>
            </p:cNvSpPr>
            <p:nvPr/>
          </p:nvSpPr>
          <p:spPr bwMode="auto">
            <a:xfrm>
              <a:off x="1247" y="3173"/>
              <a:ext cx="360" cy="208"/>
            </a:xfrm>
            <a:prstGeom prst="flowChartDecision">
              <a:avLst/>
            </a:prstGeom>
            <a:noFill/>
            <a:ln w="3175" algn="ctr">
              <a:solidFill>
                <a:schemeClr val="tx1"/>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26" name="Text Box 22"/>
            <p:cNvSpPr txBox="1">
              <a:spLocks noChangeArrowheads="1"/>
            </p:cNvSpPr>
            <p:nvPr/>
          </p:nvSpPr>
          <p:spPr bwMode="auto">
            <a:xfrm>
              <a:off x="1613" y="3164"/>
              <a:ext cx="2009"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ctr" eaLnBrk="1" hangingPunct="1"/>
              <a:r>
                <a:rPr lang="en-US" altLang="zh-CN" b="1"/>
                <a:t>Bank Access Control Rules</a:t>
              </a:r>
            </a:p>
          </p:txBody>
        </p:sp>
        <p:sp>
          <p:nvSpPr>
            <p:cNvPr id="27" name="Line 23"/>
            <p:cNvSpPr>
              <a:spLocks noChangeShapeType="1"/>
            </p:cNvSpPr>
            <p:nvPr/>
          </p:nvSpPr>
          <p:spPr bwMode="auto">
            <a:xfrm>
              <a:off x="1401" y="1143"/>
              <a:ext cx="0" cy="16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8" name="Line 24"/>
            <p:cNvSpPr>
              <a:spLocks noChangeShapeType="1"/>
            </p:cNvSpPr>
            <p:nvPr/>
          </p:nvSpPr>
          <p:spPr bwMode="auto">
            <a:xfrm>
              <a:off x="2299" y="1144"/>
              <a:ext cx="0" cy="16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29" name="Line 25"/>
            <p:cNvSpPr>
              <a:spLocks noChangeShapeType="1"/>
            </p:cNvSpPr>
            <p:nvPr/>
          </p:nvSpPr>
          <p:spPr bwMode="auto">
            <a:xfrm>
              <a:off x="3475" y="1159"/>
              <a:ext cx="0" cy="160"/>
            </a:xfrm>
            <a:prstGeom prst="line">
              <a:avLst/>
            </a:prstGeom>
            <a:noFill/>
            <a:ln w="28575" cap="rnd">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0" name="Line 26"/>
            <p:cNvSpPr>
              <a:spLocks noChangeShapeType="1"/>
            </p:cNvSpPr>
            <p:nvPr/>
          </p:nvSpPr>
          <p:spPr bwMode="auto">
            <a:xfrm>
              <a:off x="2451" y="2405"/>
              <a:ext cx="0" cy="2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 name="Line 27"/>
            <p:cNvSpPr>
              <a:spLocks noChangeShapeType="1"/>
            </p:cNvSpPr>
            <p:nvPr/>
          </p:nvSpPr>
          <p:spPr bwMode="auto">
            <a:xfrm>
              <a:off x="2443" y="2909"/>
              <a:ext cx="0" cy="20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32" name="Group 145"/>
            <p:cNvGrpSpPr>
              <a:grpSpLocks/>
            </p:cNvGrpSpPr>
            <p:nvPr/>
          </p:nvGrpSpPr>
          <p:grpSpPr bwMode="auto">
            <a:xfrm>
              <a:off x="1205" y="3765"/>
              <a:ext cx="2664" cy="281"/>
              <a:chOff x="1205" y="3765"/>
              <a:chExt cx="2664" cy="281"/>
            </a:xfrm>
          </p:grpSpPr>
          <p:grpSp>
            <p:nvGrpSpPr>
              <p:cNvPr id="130" name="Group 141"/>
              <p:cNvGrpSpPr>
                <a:grpSpLocks/>
              </p:cNvGrpSpPr>
              <p:nvPr/>
            </p:nvGrpSpPr>
            <p:grpSpPr bwMode="auto">
              <a:xfrm>
                <a:off x="1205" y="3765"/>
                <a:ext cx="456" cy="274"/>
                <a:chOff x="1205" y="3765"/>
                <a:chExt cx="456" cy="274"/>
              </a:xfrm>
            </p:grpSpPr>
            <p:sp>
              <p:nvSpPr>
                <p:cNvPr id="141" name="Oval 30"/>
                <p:cNvSpPr>
                  <a:spLocks noChangeArrowheads="1"/>
                </p:cNvSpPr>
                <p:nvPr/>
              </p:nvSpPr>
              <p:spPr bwMode="auto">
                <a:xfrm>
                  <a:off x="1219" y="3765"/>
                  <a:ext cx="432" cy="274"/>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42" name="Text Box 31"/>
                <p:cNvSpPr txBox="1">
                  <a:spLocks noChangeArrowheads="1"/>
                </p:cNvSpPr>
                <p:nvPr/>
              </p:nvSpPr>
              <p:spPr bwMode="auto">
                <a:xfrm>
                  <a:off x="1205" y="3818"/>
                  <a:ext cx="456"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200" b="1"/>
                    <a:t>Service</a:t>
                  </a:r>
                </a:p>
              </p:txBody>
            </p:sp>
          </p:grpSp>
          <p:grpSp>
            <p:nvGrpSpPr>
              <p:cNvPr id="131" name="Group 142"/>
              <p:cNvGrpSpPr>
                <a:grpSpLocks/>
              </p:cNvGrpSpPr>
              <p:nvPr/>
            </p:nvGrpSpPr>
            <p:grpSpPr bwMode="auto">
              <a:xfrm>
                <a:off x="1749" y="3772"/>
                <a:ext cx="456" cy="274"/>
                <a:chOff x="1749" y="3772"/>
                <a:chExt cx="456" cy="274"/>
              </a:xfrm>
            </p:grpSpPr>
            <p:sp>
              <p:nvSpPr>
                <p:cNvPr id="139" name="Oval 33"/>
                <p:cNvSpPr>
                  <a:spLocks noChangeArrowheads="1"/>
                </p:cNvSpPr>
                <p:nvPr/>
              </p:nvSpPr>
              <p:spPr bwMode="auto">
                <a:xfrm>
                  <a:off x="1763" y="3772"/>
                  <a:ext cx="432" cy="274"/>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40" name="Text Box 34"/>
                <p:cNvSpPr txBox="1">
                  <a:spLocks noChangeArrowheads="1"/>
                </p:cNvSpPr>
                <p:nvPr/>
              </p:nvSpPr>
              <p:spPr bwMode="auto">
                <a:xfrm>
                  <a:off x="1749" y="3825"/>
                  <a:ext cx="456"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200" b="1"/>
                    <a:t>Service</a:t>
                  </a:r>
                </a:p>
              </p:txBody>
            </p:sp>
          </p:grpSp>
          <p:grpSp>
            <p:nvGrpSpPr>
              <p:cNvPr id="132" name="Group 143"/>
              <p:cNvGrpSpPr>
                <a:grpSpLocks/>
              </p:cNvGrpSpPr>
              <p:nvPr/>
            </p:nvGrpSpPr>
            <p:grpSpPr bwMode="auto">
              <a:xfrm>
                <a:off x="2277" y="3772"/>
                <a:ext cx="456" cy="274"/>
                <a:chOff x="2277" y="3772"/>
                <a:chExt cx="456" cy="274"/>
              </a:xfrm>
            </p:grpSpPr>
            <p:sp>
              <p:nvSpPr>
                <p:cNvPr id="137" name="Oval 36"/>
                <p:cNvSpPr>
                  <a:spLocks noChangeArrowheads="1"/>
                </p:cNvSpPr>
                <p:nvPr/>
              </p:nvSpPr>
              <p:spPr bwMode="auto">
                <a:xfrm>
                  <a:off x="2291" y="3772"/>
                  <a:ext cx="432" cy="274"/>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38" name="Text Box 37"/>
                <p:cNvSpPr txBox="1">
                  <a:spLocks noChangeArrowheads="1"/>
                </p:cNvSpPr>
                <p:nvPr/>
              </p:nvSpPr>
              <p:spPr bwMode="auto">
                <a:xfrm>
                  <a:off x="2277" y="3825"/>
                  <a:ext cx="456"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200" b="1"/>
                    <a:t>Service</a:t>
                  </a:r>
                </a:p>
              </p:txBody>
            </p:sp>
          </p:grpSp>
          <p:grpSp>
            <p:nvGrpSpPr>
              <p:cNvPr id="133" name="Group 144"/>
              <p:cNvGrpSpPr>
                <a:grpSpLocks/>
              </p:cNvGrpSpPr>
              <p:nvPr/>
            </p:nvGrpSpPr>
            <p:grpSpPr bwMode="auto">
              <a:xfrm>
                <a:off x="3413" y="3765"/>
                <a:ext cx="456" cy="274"/>
                <a:chOff x="3413" y="3765"/>
                <a:chExt cx="456" cy="274"/>
              </a:xfrm>
            </p:grpSpPr>
            <p:sp>
              <p:nvSpPr>
                <p:cNvPr id="135" name="Oval 39"/>
                <p:cNvSpPr>
                  <a:spLocks noChangeArrowheads="1"/>
                </p:cNvSpPr>
                <p:nvPr/>
              </p:nvSpPr>
              <p:spPr bwMode="auto">
                <a:xfrm>
                  <a:off x="3427" y="3765"/>
                  <a:ext cx="432" cy="274"/>
                </a:xfrm>
                <a:prstGeom prst="ellipse">
                  <a:avLst/>
                </a:prstGeom>
                <a:noFill/>
                <a:ln w="285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36" name="Text Box 40"/>
                <p:cNvSpPr txBox="1">
                  <a:spLocks noChangeArrowheads="1"/>
                </p:cNvSpPr>
                <p:nvPr/>
              </p:nvSpPr>
              <p:spPr bwMode="auto">
                <a:xfrm>
                  <a:off x="3413" y="3818"/>
                  <a:ext cx="456"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200" b="1"/>
                    <a:t>Service</a:t>
                  </a:r>
                </a:p>
              </p:txBody>
            </p:sp>
          </p:grpSp>
          <p:sp>
            <p:nvSpPr>
              <p:cNvPr id="134" name="Line 41"/>
              <p:cNvSpPr>
                <a:spLocks noChangeShapeType="1"/>
              </p:cNvSpPr>
              <p:nvPr/>
            </p:nvSpPr>
            <p:spPr bwMode="auto">
              <a:xfrm>
                <a:off x="2963" y="3861"/>
                <a:ext cx="280" cy="0"/>
              </a:xfrm>
              <a:prstGeom prst="line">
                <a:avLst/>
              </a:prstGeom>
              <a:noFill/>
              <a:ln w="28575">
                <a:solidFill>
                  <a:schemeClr val="tx1"/>
                </a:solidFill>
                <a:prstDash val="sysDot"/>
                <a:round/>
                <a:headEnd/>
                <a:tailEnd/>
              </a:ln>
              <a:extLst>
                <a:ext uri="{909E8E84-426E-40DD-AFC4-6F175D3DCCD1}">
                  <a14:hiddenFill xmlns:a14="http://schemas.microsoft.com/office/drawing/2010/main">
                    <a:noFill/>
                  </a14:hiddenFill>
                </a:ext>
              </a:extLst>
            </p:spPr>
            <p:txBody>
              <a:bodyPr/>
              <a:lstStyle/>
              <a:p>
                <a:endParaRPr lang="zh-CN" altLang="en-US"/>
              </a:p>
            </p:txBody>
          </p:sp>
        </p:grpSp>
        <p:sp>
          <p:nvSpPr>
            <p:cNvPr id="33" name="Text Box 42"/>
            <p:cNvSpPr txBox="1">
              <a:spLocks noChangeArrowheads="1"/>
            </p:cNvSpPr>
            <p:nvPr/>
          </p:nvSpPr>
          <p:spPr bwMode="auto">
            <a:xfrm>
              <a:off x="4167" y="921"/>
              <a:ext cx="117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200" b="1"/>
                <a:t>批处理按法人行独立运行</a:t>
              </a:r>
            </a:p>
          </p:txBody>
        </p:sp>
        <p:sp>
          <p:nvSpPr>
            <p:cNvPr id="34" name="Text Box 43"/>
            <p:cNvSpPr txBox="1">
              <a:spLocks noChangeArrowheads="1"/>
            </p:cNvSpPr>
            <p:nvPr/>
          </p:nvSpPr>
          <p:spPr bwMode="auto">
            <a:xfrm>
              <a:off x="4167" y="1391"/>
              <a:ext cx="117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200" b="1"/>
                <a:t>数据库按法人行进行分区</a:t>
              </a:r>
            </a:p>
          </p:txBody>
        </p:sp>
        <p:sp>
          <p:nvSpPr>
            <p:cNvPr id="35" name="Text Box 44"/>
            <p:cNvSpPr txBox="1">
              <a:spLocks noChangeArrowheads="1"/>
            </p:cNvSpPr>
            <p:nvPr/>
          </p:nvSpPr>
          <p:spPr bwMode="auto">
            <a:xfrm>
              <a:off x="4168" y="2003"/>
              <a:ext cx="117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200" b="1"/>
                <a:t>联盟建立唯一数据库实例</a:t>
              </a:r>
            </a:p>
          </p:txBody>
        </p:sp>
        <p:sp>
          <p:nvSpPr>
            <p:cNvPr id="36" name="Text Box 45"/>
            <p:cNvSpPr txBox="1">
              <a:spLocks noChangeArrowheads="1"/>
            </p:cNvSpPr>
            <p:nvPr/>
          </p:nvSpPr>
          <p:spPr bwMode="auto">
            <a:xfrm>
              <a:off x="4143" y="2599"/>
              <a:ext cx="1359"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1200" b="1" dirty="0"/>
                <a:t>CBUS</a:t>
              </a:r>
              <a:r>
                <a:rPr lang="zh-CN" altLang="en-US" sz="1200" b="1" dirty="0"/>
                <a:t>数据库访问界面和引擎</a:t>
              </a:r>
            </a:p>
          </p:txBody>
        </p:sp>
        <p:sp>
          <p:nvSpPr>
            <p:cNvPr id="37" name="Text Box 46"/>
            <p:cNvSpPr txBox="1">
              <a:spLocks noChangeArrowheads="1"/>
            </p:cNvSpPr>
            <p:nvPr/>
          </p:nvSpPr>
          <p:spPr bwMode="auto">
            <a:xfrm>
              <a:off x="4151" y="3143"/>
              <a:ext cx="1262"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1200" b="1"/>
                <a:t>CBUS</a:t>
              </a:r>
              <a:r>
                <a:rPr lang="zh-CN" altLang="en-US" sz="1200" b="1"/>
                <a:t>数据库访问权限控制</a:t>
              </a:r>
            </a:p>
          </p:txBody>
        </p:sp>
        <p:sp>
          <p:nvSpPr>
            <p:cNvPr id="38" name="Text Box 47"/>
            <p:cNvSpPr txBox="1">
              <a:spLocks noChangeArrowheads="1"/>
            </p:cNvSpPr>
            <p:nvPr/>
          </p:nvSpPr>
          <p:spPr bwMode="auto">
            <a:xfrm>
              <a:off x="4159" y="3631"/>
              <a:ext cx="1359"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1200" b="1"/>
                <a:t>CBUS</a:t>
              </a:r>
              <a:r>
                <a:rPr lang="zh-CN" altLang="en-US" sz="1200" b="1"/>
                <a:t>应用系统的总线和服务</a:t>
              </a:r>
            </a:p>
          </p:txBody>
        </p:sp>
        <p:sp>
          <p:nvSpPr>
            <p:cNvPr id="39" name="Line 48"/>
            <p:cNvSpPr>
              <a:spLocks noChangeShapeType="1"/>
            </p:cNvSpPr>
            <p:nvPr/>
          </p:nvSpPr>
          <p:spPr bwMode="auto">
            <a:xfrm>
              <a:off x="1411" y="3429"/>
              <a:ext cx="0" cy="360"/>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0" name="Line 49"/>
            <p:cNvSpPr>
              <a:spLocks noChangeShapeType="1"/>
            </p:cNvSpPr>
            <p:nvPr/>
          </p:nvSpPr>
          <p:spPr bwMode="auto">
            <a:xfrm>
              <a:off x="1995" y="3437"/>
              <a:ext cx="0" cy="344"/>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 name="Line 50"/>
            <p:cNvSpPr>
              <a:spLocks noChangeShapeType="1"/>
            </p:cNvSpPr>
            <p:nvPr/>
          </p:nvSpPr>
          <p:spPr bwMode="auto">
            <a:xfrm>
              <a:off x="2475" y="3429"/>
              <a:ext cx="0" cy="336"/>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2" name="Line 51"/>
            <p:cNvSpPr>
              <a:spLocks noChangeShapeType="1"/>
            </p:cNvSpPr>
            <p:nvPr/>
          </p:nvSpPr>
          <p:spPr bwMode="auto">
            <a:xfrm>
              <a:off x="3627" y="3429"/>
              <a:ext cx="0" cy="352"/>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3" name="Rectangle 52"/>
            <p:cNvSpPr>
              <a:spLocks noChangeArrowheads="1"/>
            </p:cNvSpPr>
            <p:nvPr/>
          </p:nvSpPr>
          <p:spPr bwMode="auto">
            <a:xfrm>
              <a:off x="4083" y="1350"/>
              <a:ext cx="1411" cy="296"/>
            </a:xfrm>
            <a:prstGeom prst="rect">
              <a:avLst/>
            </a:prstGeom>
            <a:noFill/>
            <a:ln w="28575" algn="ctr">
              <a:solidFill>
                <a:srgbClr val="FF00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44" name="Rectangle 53"/>
            <p:cNvSpPr>
              <a:spLocks noChangeArrowheads="1"/>
            </p:cNvSpPr>
            <p:nvPr/>
          </p:nvSpPr>
          <p:spPr bwMode="auto">
            <a:xfrm>
              <a:off x="4075" y="872"/>
              <a:ext cx="1411" cy="296"/>
            </a:xfrm>
            <a:prstGeom prst="rect">
              <a:avLst/>
            </a:prstGeom>
            <a:noFill/>
            <a:ln w="28575" algn="ctr">
              <a:solidFill>
                <a:schemeClr val="tx2"/>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45" name="Rectangle 54"/>
            <p:cNvSpPr>
              <a:spLocks noChangeArrowheads="1"/>
            </p:cNvSpPr>
            <p:nvPr/>
          </p:nvSpPr>
          <p:spPr bwMode="auto">
            <a:xfrm>
              <a:off x="4091" y="1938"/>
              <a:ext cx="1411" cy="296"/>
            </a:xfrm>
            <a:prstGeom prst="rect">
              <a:avLst/>
            </a:prstGeom>
            <a:noFill/>
            <a:ln w="28575" algn="ctr">
              <a:solidFill>
                <a:srgbClr val="339966"/>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46" name="Rectangle 55"/>
            <p:cNvSpPr>
              <a:spLocks noChangeArrowheads="1"/>
            </p:cNvSpPr>
            <p:nvPr/>
          </p:nvSpPr>
          <p:spPr bwMode="auto">
            <a:xfrm>
              <a:off x="4123" y="3554"/>
              <a:ext cx="1411" cy="296"/>
            </a:xfrm>
            <a:prstGeom prst="rect">
              <a:avLst/>
            </a:prstGeom>
            <a:noFill/>
            <a:ln w="28575" algn="ctr">
              <a:solidFill>
                <a:srgbClr val="CC99FF"/>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47" name="Rectangle 56"/>
            <p:cNvSpPr>
              <a:spLocks noChangeArrowheads="1"/>
            </p:cNvSpPr>
            <p:nvPr/>
          </p:nvSpPr>
          <p:spPr bwMode="auto">
            <a:xfrm>
              <a:off x="4107" y="2554"/>
              <a:ext cx="1411" cy="296"/>
            </a:xfrm>
            <a:prstGeom prst="rect">
              <a:avLst/>
            </a:prstGeom>
            <a:noFill/>
            <a:ln w="28575" algn="ctr">
              <a:solidFill>
                <a:srgbClr val="FF99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48" name="Rectangle 57"/>
            <p:cNvSpPr>
              <a:spLocks noChangeArrowheads="1"/>
            </p:cNvSpPr>
            <p:nvPr/>
          </p:nvSpPr>
          <p:spPr bwMode="auto">
            <a:xfrm>
              <a:off x="4115" y="3082"/>
              <a:ext cx="1411" cy="296"/>
            </a:xfrm>
            <a:prstGeom prst="rect">
              <a:avLst/>
            </a:prstGeom>
            <a:noFill/>
            <a:ln w="28575" algn="ctr">
              <a:solidFill>
                <a:srgbClr val="FFFF00"/>
              </a:solidFill>
              <a:miter lim="800000"/>
              <a:headEnd/>
              <a:tailEnd/>
            </a:ln>
            <a:extLst>
              <a:ext uri="{909E8E84-426E-40DD-AFC4-6F175D3DCCD1}">
                <a14:hiddenFill xmlns:a14="http://schemas.microsoft.com/office/drawing/2010/main">
                  <a:solidFill>
                    <a:srgbClr val="FFFFFF"/>
                  </a:solidFill>
                </a14:hiddenFill>
              </a:ext>
            </a:extLst>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grpSp>
          <p:nvGrpSpPr>
            <p:cNvPr id="49" name="Group 58"/>
            <p:cNvGrpSpPr>
              <a:grpSpLocks/>
            </p:cNvGrpSpPr>
            <p:nvPr/>
          </p:nvGrpSpPr>
          <p:grpSpPr bwMode="auto">
            <a:xfrm>
              <a:off x="262" y="785"/>
              <a:ext cx="502" cy="446"/>
              <a:chOff x="91" y="644"/>
              <a:chExt cx="653" cy="568"/>
            </a:xfrm>
          </p:grpSpPr>
          <p:grpSp>
            <p:nvGrpSpPr>
              <p:cNvPr id="85" name="Group 59"/>
              <p:cNvGrpSpPr>
                <a:grpSpLocks/>
              </p:cNvGrpSpPr>
              <p:nvPr/>
            </p:nvGrpSpPr>
            <p:grpSpPr bwMode="auto">
              <a:xfrm>
                <a:off x="91" y="644"/>
                <a:ext cx="459" cy="376"/>
                <a:chOff x="187" y="524"/>
                <a:chExt cx="459" cy="376"/>
              </a:xfrm>
            </p:grpSpPr>
            <p:sp>
              <p:nvSpPr>
                <p:cNvPr id="116" name="Freeform 60"/>
                <p:cNvSpPr>
                  <a:spLocks/>
                </p:cNvSpPr>
                <p:nvPr/>
              </p:nvSpPr>
              <p:spPr bwMode="auto">
                <a:xfrm>
                  <a:off x="221" y="674"/>
                  <a:ext cx="129" cy="200"/>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17" name="Rectangle 61"/>
                <p:cNvSpPr>
                  <a:spLocks noChangeArrowheads="1"/>
                </p:cNvSpPr>
                <p:nvPr/>
              </p:nvSpPr>
              <p:spPr bwMode="auto">
                <a:xfrm>
                  <a:off x="237" y="662"/>
                  <a:ext cx="97" cy="222"/>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8" name="Freeform 62"/>
                <p:cNvSpPr>
                  <a:spLocks/>
                </p:cNvSpPr>
                <p:nvPr/>
              </p:nvSpPr>
              <p:spPr bwMode="auto">
                <a:xfrm>
                  <a:off x="352" y="674"/>
                  <a:ext cx="130" cy="200"/>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19" name="Rectangle 63"/>
                <p:cNvSpPr>
                  <a:spLocks noChangeArrowheads="1"/>
                </p:cNvSpPr>
                <p:nvPr/>
              </p:nvSpPr>
              <p:spPr bwMode="auto">
                <a:xfrm>
                  <a:off x="368" y="662"/>
                  <a:ext cx="98" cy="222"/>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20" name="Freeform 64"/>
                <p:cNvSpPr>
                  <a:spLocks/>
                </p:cNvSpPr>
                <p:nvPr/>
              </p:nvSpPr>
              <p:spPr bwMode="auto">
                <a:xfrm>
                  <a:off x="482" y="674"/>
                  <a:ext cx="129" cy="200"/>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21" name="Rectangle 65"/>
                <p:cNvSpPr>
                  <a:spLocks noChangeArrowheads="1"/>
                </p:cNvSpPr>
                <p:nvPr/>
              </p:nvSpPr>
              <p:spPr bwMode="auto">
                <a:xfrm>
                  <a:off x="499" y="662"/>
                  <a:ext cx="97" cy="222"/>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22" name="Rectangle 66"/>
                <p:cNvSpPr>
                  <a:spLocks noChangeArrowheads="1"/>
                </p:cNvSpPr>
                <p:nvPr/>
              </p:nvSpPr>
              <p:spPr bwMode="auto">
                <a:xfrm>
                  <a:off x="208" y="664"/>
                  <a:ext cx="418" cy="10"/>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23" name="AutoShape 67"/>
                <p:cNvSpPr>
                  <a:spLocks noChangeArrowheads="1"/>
                </p:cNvSpPr>
                <p:nvPr/>
              </p:nvSpPr>
              <p:spPr bwMode="auto">
                <a:xfrm>
                  <a:off x="187" y="607"/>
                  <a:ext cx="458" cy="55"/>
                </a:xfrm>
                <a:prstGeom prst="triangle">
                  <a:avLst>
                    <a:gd name="adj" fmla="val 50000"/>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24" name="Freeform 68"/>
                <p:cNvSpPr>
                  <a:spLocks/>
                </p:cNvSpPr>
                <p:nvPr/>
              </p:nvSpPr>
              <p:spPr bwMode="auto">
                <a:xfrm>
                  <a:off x="266" y="524"/>
                  <a:ext cx="303" cy="222"/>
                </a:xfrm>
                <a:custGeom>
                  <a:avLst/>
                  <a:gdLst>
                    <a:gd name="T0" fmla="*/ 0 w 3096"/>
                    <a:gd name="T1" fmla="*/ 0 h 320"/>
                    <a:gd name="T2" fmla="*/ 0 w 3096"/>
                    <a:gd name="T3" fmla="*/ 0 h 320"/>
                    <a:gd name="T4" fmla="*/ 0 w 3096"/>
                    <a:gd name="T5" fmla="*/ 0 h 320"/>
                    <a:gd name="T6" fmla="*/ 0 w 3096"/>
                    <a:gd name="T7" fmla="*/ 0 h 320"/>
                    <a:gd name="T8" fmla="*/ 0 60000 65536"/>
                    <a:gd name="T9" fmla="*/ 0 60000 65536"/>
                    <a:gd name="T10" fmla="*/ 0 60000 65536"/>
                    <a:gd name="T11" fmla="*/ 0 60000 65536"/>
                    <a:gd name="T12" fmla="*/ 0 w 3096"/>
                    <a:gd name="T13" fmla="*/ 0 h 320"/>
                    <a:gd name="T14" fmla="*/ 3096 w 3096"/>
                    <a:gd name="T15" fmla="*/ 320 h 320"/>
                  </a:gdLst>
                  <a:ahLst/>
                  <a:cxnLst>
                    <a:cxn ang="T8">
                      <a:pos x="T0" y="T1"/>
                    </a:cxn>
                    <a:cxn ang="T9">
                      <a:pos x="T2" y="T3"/>
                    </a:cxn>
                    <a:cxn ang="T10">
                      <a:pos x="T4" y="T5"/>
                    </a:cxn>
                    <a:cxn ang="T11">
                      <a:pos x="T6" y="T7"/>
                    </a:cxn>
                  </a:cxnLst>
                  <a:rect l="T12" t="T13" r="T14" b="T15"/>
                  <a:pathLst>
                    <a:path w="3096" h="320">
                      <a:moveTo>
                        <a:pt x="0" y="320"/>
                      </a:moveTo>
                      <a:lnTo>
                        <a:pt x="3096" y="320"/>
                      </a:lnTo>
                      <a:lnTo>
                        <a:pt x="1536" y="0"/>
                      </a:lnTo>
                      <a:lnTo>
                        <a:pt x="0" y="320"/>
                      </a:lnTo>
                      <a:close/>
                    </a:path>
                  </a:pathLst>
                </a:cu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25" name="Rectangle 69"/>
                <p:cNvSpPr>
                  <a:spLocks noChangeArrowheads="1"/>
                </p:cNvSpPr>
                <p:nvPr/>
              </p:nvSpPr>
              <p:spPr bwMode="auto">
                <a:xfrm>
                  <a:off x="240" y="689"/>
                  <a:ext cx="92"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spAutoFit/>
                </a:bodyPr>
                <a:lstStyle>
                  <a:lvl1pPr marL="342900" indent="-342900" defTabSz="330200" eaLnBrk="0" hangingPunct="0">
                    <a:tabLst>
                      <a:tab pos="8521700" algn="r"/>
                    </a:tabLst>
                    <a:defRPr>
                      <a:solidFill>
                        <a:schemeClr val="tx1"/>
                      </a:solidFill>
                      <a:latin typeface="Arial" pitchFamily="34" charset="0"/>
                      <a:ea typeface="宋体" pitchFamily="2" charset="-122"/>
                    </a:defRPr>
                  </a:lvl1pPr>
                  <a:lvl2pPr marL="190500" indent="-188913" defTabSz="330200" eaLnBrk="0" hangingPunct="0">
                    <a:tabLst>
                      <a:tab pos="8521700" algn="r"/>
                    </a:tabLst>
                    <a:defRPr>
                      <a:solidFill>
                        <a:schemeClr val="tx1"/>
                      </a:solidFill>
                      <a:latin typeface="Arial" pitchFamily="34" charset="0"/>
                      <a:ea typeface="宋体" pitchFamily="2" charset="-122"/>
                    </a:defRPr>
                  </a:lvl2pPr>
                  <a:lvl3pPr marL="1143000" indent="-228600" defTabSz="330200" eaLnBrk="0" hangingPunct="0">
                    <a:tabLst>
                      <a:tab pos="8521700" algn="r"/>
                    </a:tabLst>
                    <a:defRPr>
                      <a:solidFill>
                        <a:schemeClr val="tx1"/>
                      </a:solidFill>
                      <a:latin typeface="Arial" pitchFamily="34" charset="0"/>
                      <a:ea typeface="宋体" pitchFamily="2" charset="-122"/>
                    </a:defRPr>
                  </a:lvl3pPr>
                  <a:lvl4pPr marL="1600200" indent="-228600" defTabSz="330200" eaLnBrk="0" hangingPunct="0">
                    <a:tabLst>
                      <a:tab pos="8521700" algn="r"/>
                    </a:tabLst>
                    <a:defRPr>
                      <a:solidFill>
                        <a:schemeClr val="tx1"/>
                      </a:solidFill>
                      <a:latin typeface="Arial" pitchFamily="34" charset="0"/>
                      <a:ea typeface="宋体" pitchFamily="2" charset="-122"/>
                    </a:defRPr>
                  </a:lvl4pPr>
                  <a:lvl5pPr marL="2057400" indent="-228600" defTabSz="330200" eaLnBrk="0" hangingPunct="0">
                    <a:tabLst>
                      <a:tab pos="8521700" algn="r"/>
                    </a:tabLst>
                    <a:defRPr>
                      <a:solidFill>
                        <a:schemeClr val="tx1"/>
                      </a:solidFill>
                      <a:latin typeface="Arial" pitchFamily="34" charset="0"/>
                      <a:ea typeface="宋体" pitchFamily="2" charset="-122"/>
                    </a:defRPr>
                  </a:lvl5pPr>
                  <a:lvl6pPr marL="25146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6pPr>
                  <a:lvl7pPr marL="29718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7pPr>
                  <a:lvl8pPr marL="34290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8pPr>
                  <a:lvl9pPr marL="38862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9pPr>
                </a:lstStyle>
                <a:p>
                  <a:pPr lvl="1" eaLnBrk="1" hangingPunct="1">
                    <a:lnSpc>
                      <a:spcPct val="104000"/>
                    </a:lnSpc>
                    <a:spcBef>
                      <a:spcPct val="20000"/>
                    </a:spcBef>
                    <a:buClr>
                      <a:schemeClr val="accent1"/>
                    </a:buClr>
                    <a:buSzPct val="70000"/>
                    <a:buFont typeface="宋体" pitchFamily="2" charset="-122"/>
                    <a:buChar char="-"/>
                  </a:pPr>
                  <a:r>
                    <a:rPr lang="en-US" altLang="de-DE" sz="1200"/>
                    <a:t> </a:t>
                  </a:r>
                </a:p>
              </p:txBody>
            </p:sp>
            <p:sp>
              <p:nvSpPr>
                <p:cNvPr id="126" name="Rectangle 70"/>
                <p:cNvSpPr>
                  <a:spLocks noChangeArrowheads="1"/>
                </p:cNvSpPr>
                <p:nvPr/>
              </p:nvSpPr>
              <p:spPr bwMode="auto">
                <a:xfrm>
                  <a:off x="208" y="874"/>
                  <a:ext cx="420" cy="9"/>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27" name="Rectangle 71"/>
                <p:cNvSpPr>
                  <a:spLocks noChangeArrowheads="1"/>
                </p:cNvSpPr>
                <p:nvPr/>
              </p:nvSpPr>
              <p:spPr bwMode="auto">
                <a:xfrm>
                  <a:off x="190" y="887"/>
                  <a:ext cx="455" cy="13"/>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28" name="Line 72"/>
                <p:cNvSpPr>
                  <a:spLocks noChangeShapeType="1"/>
                </p:cNvSpPr>
                <p:nvPr/>
              </p:nvSpPr>
              <p:spPr bwMode="auto">
                <a:xfrm>
                  <a:off x="189" y="887"/>
                  <a:ext cx="457" cy="0"/>
                </a:xfrm>
                <a:prstGeom prst="line">
                  <a:avLst/>
                </a:prstGeom>
                <a:noFill/>
                <a:ln w="6350">
                  <a:solidFill>
                    <a:schemeClr val="folHlink"/>
                  </a:solidFill>
                  <a:round/>
                  <a:headEnd/>
                  <a:tailEnd/>
                </a:ln>
                <a:extLst>
                  <a:ext uri="{909E8E84-426E-40DD-AFC4-6F175D3DCCD1}">
                    <a14:hiddenFill xmlns:a14="http://schemas.microsoft.com/office/drawing/2010/main">
                      <a:noFill/>
                    </a14:hiddenFill>
                  </a:ext>
                </a:extLst>
              </p:spPr>
              <p:txBody>
                <a:bodyPr wrap="none" lIns="0" tIns="0" rIns="0" bIns="0" anchor="ctr"/>
                <a:lstStyle/>
                <a:p>
                  <a:endParaRPr lang="zh-CN" altLang="en-US"/>
                </a:p>
              </p:txBody>
            </p:sp>
            <p:sp>
              <p:nvSpPr>
                <p:cNvPr id="129" name="Line 73"/>
                <p:cNvSpPr>
                  <a:spLocks noChangeShapeType="1"/>
                </p:cNvSpPr>
                <p:nvPr/>
              </p:nvSpPr>
              <p:spPr bwMode="auto">
                <a:xfrm>
                  <a:off x="208" y="874"/>
                  <a:ext cx="419" cy="0"/>
                </a:xfrm>
                <a:prstGeom prst="line">
                  <a:avLst/>
                </a:prstGeom>
                <a:noFill/>
                <a:ln w="6350">
                  <a:solidFill>
                    <a:schemeClr val="folHlink"/>
                  </a:solidFill>
                  <a:round/>
                  <a:headEnd/>
                  <a:tailEnd/>
                </a:ln>
                <a:extLst>
                  <a:ext uri="{909E8E84-426E-40DD-AFC4-6F175D3DCCD1}">
                    <a14:hiddenFill xmlns:a14="http://schemas.microsoft.com/office/drawing/2010/main">
                      <a:noFill/>
                    </a14:hiddenFill>
                  </a:ext>
                </a:extLst>
              </p:spPr>
              <p:txBody>
                <a:bodyPr wrap="none" lIns="0" tIns="0" rIns="0" bIns="0" anchor="ctr"/>
                <a:lstStyle/>
                <a:p>
                  <a:endParaRPr lang="zh-CN" altLang="en-US"/>
                </a:p>
              </p:txBody>
            </p:sp>
          </p:grpSp>
          <p:grpSp>
            <p:nvGrpSpPr>
              <p:cNvPr id="86" name="Group 74"/>
              <p:cNvGrpSpPr>
                <a:grpSpLocks/>
              </p:cNvGrpSpPr>
              <p:nvPr/>
            </p:nvGrpSpPr>
            <p:grpSpPr bwMode="auto">
              <a:xfrm>
                <a:off x="187" y="740"/>
                <a:ext cx="459" cy="377"/>
                <a:chOff x="187" y="524"/>
                <a:chExt cx="459" cy="377"/>
              </a:xfrm>
            </p:grpSpPr>
            <p:sp>
              <p:nvSpPr>
                <p:cNvPr id="102" name="Freeform 75"/>
                <p:cNvSpPr>
                  <a:spLocks/>
                </p:cNvSpPr>
                <p:nvPr/>
              </p:nvSpPr>
              <p:spPr bwMode="auto">
                <a:xfrm>
                  <a:off x="221" y="674"/>
                  <a:ext cx="129" cy="201"/>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03" name="Rectangle 76"/>
                <p:cNvSpPr>
                  <a:spLocks noChangeArrowheads="1"/>
                </p:cNvSpPr>
                <p:nvPr/>
              </p:nvSpPr>
              <p:spPr bwMode="auto">
                <a:xfrm>
                  <a:off x="237" y="662"/>
                  <a:ext cx="97" cy="222"/>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4" name="Freeform 77"/>
                <p:cNvSpPr>
                  <a:spLocks/>
                </p:cNvSpPr>
                <p:nvPr/>
              </p:nvSpPr>
              <p:spPr bwMode="auto">
                <a:xfrm>
                  <a:off x="352" y="674"/>
                  <a:ext cx="129" cy="201"/>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05" name="Rectangle 78"/>
                <p:cNvSpPr>
                  <a:spLocks noChangeArrowheads="1"/>
                </p:cNvSpPr>
                <p:nvPr/>
              </p:nvSpPr>
              <p:spPr bwMode="auto">
                <a:xfrm>
                  <a:off x="368" y="662"/>
                  <a:ext cx="98" cy="222"/>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6" name="Freeform 79"/>
                <p:cNvSpPr>
                  <a:spLocks/>
                </p:cNvSpPr>
                <p:nvPr/>
              </p:nvSpPr>
              <p:spPr bwMode="auto">
                <a:xfrm>
                  <a:off x="483" y="674"/>
                  <a:ext cx="129" cy="201"/>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07" name="Rectangle 80"/>
                <p:cNvSpPr>
                  <a:spLocks noChangeArrowheads="1"/>
                </p:cNvSpPr>
                <p:nvPr/>
              </p:nvSpPr>
              <p:spPr bwMode="auto">
                <a:xfrm>
                  <a:off x="499" y="662"/>
                  <a:ext cx="97" cy="222"/>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8" name="Rectangle 81"/>
                <p:cNvSpPr>
                  <a:spLocks noChangeArrowheads="1"/>
                </p:cNvSpPr>
                <p:nvPr/>
              </p:nvSpPr>
              <p:spPr bwMode="auto">
                <a:xfrm>
                  <a:off x="208" y="664"/>
                  <a:ext cx="415" cy="11"/>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09" name="AutoShape 82"/>
                <p:cNvSpPr>
                  <a:spLocks noChangeArrowheads="1"/>
                </p:cNvSpPr>
                <p:nvPr/>
              </p:nvSpPr>
              <p:spPr bwMode="auto">
                <a:xfrm>
                  <a:off x="187" y="606"/>
                  <a:ext cx="457" cy="55"/>
                </a:xfrm>
                <a:prstGeom prst="triangle">
                  <a:avLst>
                    <a:gd name="adj" fmla="val 50000"/>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10" name="Freeform 83"/>
                <p:cNvSpPr>
                  <a:spLocks/>
                </p:cNvSpPr>
                <p:nvPr/>
              </p:nvSpPr>
              <p:spPr bwMode="auto">
                <a:xfrm>
                  <a:off x="266" y="524"/>
                  <a:ext cx="303" cy="222"/>
                </a:xfrm>
                <a:custGeom>
                  <a:avLst/>
                  <a:gdLst>
                    <a:gd name="T0" fmla="*/ 0 w 3096"/>
                    <a:gd name="T1" fmla="*/ 0 h 320"/>
                    <a:gd name="T2" fmla="*/ 0 w 3096"/>
                    <a:gd name="T3" fmla="*/ 0 h 320"/>
                    <a:gd name="T4" fmla="*/ 0 w 3096"/>
                    <a:gd name="T5" fmla="*/ 0 h 320"/>
                    <a:gd name="T6" fmla="*/ 0 w 3096"/>
                    <a:gd name="T7" fmla="*/ 0 h 320"/>
                    <a:gd name="T8" fmla="*/ 0 60000 65536"/>
                    <a:gd name="T9" fmla="*/ 0 60000 65536"/>
                    <a:gd name="T10" fmla="*/ 0 60000 65536"/>
                    <a:gd name="T11" fmla="*/ 0 60000 65536"/>
                    <a:gd name="T12" fmla="*/ 0 w 3096"/>
                    <a:gd name="T13" fmla="*/ 0 h 320"/>
                    <a:gd name="T14" fmla="*/ 3096 w 3096"/>
                    <a:gd name="T15" fmla="*/ 320 h 320"/>
                  </a:gdLst>
                  <a:ahLst/>
                  <a:cxnLst>
                    <a:cxn ang="T8">
                      <a:pos x="T0" y="T1"/>
                    </a:cxn>
                    <a:cxn ang="T9">
                      <a:pos x="T2" y="T3"/>
                    </a:cxn>
                    <a:cxn ang="T10">
                      <a:pos x="T4" y="T5"/>
                    </a:cxn>
                    <a:cxn ang="T11">
                      <a:pos x="T6" y="T7"/>
                    </a:cxn>
                  </a:cxnLst>
                  <a:rect l="T12" t="T13" r="T14" b="T15"/>
                  <a:pathLst>
                    <a:path w="3096" h="320">
                      <a:moveTo>
                        <a:pt x="0" y="320"/>
                      </a:moveTo>
                      <a:lnTo>
                        <a:pt x="3096" y="320"/>
                      </a:lnTo>
                      <a:lnTo>
                        <a:pt x="1536" y="0"/>
                      </a:lnTo>
                      <a:lnTo>
                        <a:pt x="0" y="320"/>
                      </a:lnTo>
                      <a:close/>
                    </a:path>
                  </a:pathLst>
                </a:cu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1" name="Rectangle 84"/>
                <p:cNvSpPr>
                  <a:spLocks noChangeArrowheads="1"/>
                </p:cNvSpPr>
                <p:nvPr/>
              </p:nvSpPr>
              <p:spPr bwMode="auto">
                <a:xfrm>
                  <a:off x="241" y="689"/>
                  <a:ext cx="91" cy="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spAutoFit/>
                </a:bodyPr>
                <a:lstStyle>
                  <a:lvl1pPr marL="342900" indent="-342900" defTabSz="330200" eaLnBrk="0" hangingPunct="0">
                    <a:tabLst>
                      <a:tab pos="8521700" algn="r"/>
                    </a:tabLst>
                    <a:defRPr>
                      <a:solidFill>
                        <a:schemeClr val="tx1"/>
                      </a:solidFill>
                      <a:latin typeface="Arial" pitchFamily="34" charset="0"/>
                      <a:ea typeface="宋体" pitchFamily="2" charset="-122"/>
                    </a:defRPr>
                  </a:lvl1pPr>
                  <a:lvl2pPr marL="190500" indent="-188913" defTabSz="330200" eaLnBrk="0" hangingPunct="0">
                    <a:tabLst>
                      <a:tab pos="8521700" algn="r"/>
                    </a:tabLst>
                    <a:defRPr>
                      <a:solidFill>
                        <a:schemeClr val="tx1"/>
                      </a:solidFill>
                      <a:latin typeface="Arial" pitchFamily="34" charset="0"/>
                      <a:ea typeface="宋体" pitchFamily="2" charset="-122"/>
                    </a:defRPr>
                  </a:lvl2pPr>
                  <a:lvl3pPr marL="1143000" indent="-228600" defTabSz="330200" eaLnBrk="0" hangingPunct="0">
                    <a:tabLst>
                      <a:tab pos="8521700" algn="r"/>
                    </a:tabLst>
                    <a:defRPr>
                      <a:solidFill>
                        <a:schemeClr val="tx1"/>
                      </a:solidFill>
                      <a:latin typeface="Arial" pitchFamily="34" charset="0"/>
                      <a:ea typeface="宋体" pitchFamily="2" charset="-122"/>
                    </a:defRPr>
                  </a:lvl3pPr>
                  <a:lvl4pPr marL="1600200" indent="-228600" defTabSz="330200" eaLnBrk="0" hangingPunct="0">
                    <a:tabLst>
                      <a:tab pos="8521700" algn="r"/>
                    </a:tabLst>
                    <a:defRPr>
                      <a:solidFill>
                        <a:schemeClr val="tx1"/>
                      </a:solidFill>
                      <a:latin typeface="Arial" pitchFamily="34" charset="0"/>
                      <a:ea typeface="宋体" pitchFamily="2" charset="-122"/>
                    </a:defRPr>
                  </a:lvl4pPr>
                  <a:lvl5pPr marL="2057400" indent="-228600" defTabSz="330200" eaLnBrk="0" hangingPunct="0">
                    <a:tabLst>
                      <a:tab pos="8521700" algn="r"/>
                    </a:tabLst>
                    <a:defRPr>
                      <a:solidFill>
                        <a:schemeClr val="tx1"/>
                      </a:solidFill>
                      <a:latin typeface="Arial" pitchFamily="34" charset="0"/>
                      <a:ea typeface="宋体" pitchFamily="2" charset="-122"/>
                    </a:defRPr>
                  </a:lvl5pPr>
                  <a:lvl6pPr marL="25146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6pPr>
                  <a:lvl7pPr marL="29718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7pPr>
                  <a:lvl8pPr marL="34290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8pPr>
                  <a:lvl9pPr marL="38862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9pPr>
                </a:lstStyle>
                <a:p>
                  <a:pPr lvl="1" eaLnBrk="1" hangingPunct="1">
                    <a:lnSpc>
                      <a:spcPct val="104000"/>
                    </a:lnSpc>
                    <a:spcBef>
                      <a:spcPct val="20000"/>
                    </a:spcBef>
                    <a:buClr>
                      <a:schemeClr val="accent1"/>
                    </a:buClr>
                    <a:buSzPct val="70000"/>
                    <a:buFont typeface="宋体" pitchFamily="2" charset="-122"/>
                    <a:buChar char="-"/>
                  </a:pPr>
                  <a:r>
                    <a:rPr lang="en-US" altLang="de-DE" sz="1200"/>
                    <a:t> </a:t>
                  </a:r>
                </a:p>
              </p:txBody>
            </p:sp>
            <p:sp>
              <p:nvSpPr>
                <p:cNvPr id="112" name="Rectangle 85"/>
                <p:cNvSpPr>
                  <a:spLocks noChangeArrowheads="1"/>
                </p:cNvSpPr>
                <p:nvPr/>
              </p:nvSpPr>
              <p:spPr bwMode="auto">
                <a:xfrm>
                  <a:off x="208" y="875"/>
                  <a:ext cx="418" cy="9"/>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13" name="Rectangle 86"/>
                <p:cNvSpPr>
                  <a:spLocks noChangeArrowheads="1"/>
                </p:cNvSpPr>
                <p:nvPr/>
              </p:nvSpPr>
              <p:spPr bwMode="auto">
                <a:xfrm>
                  <a:off x="190" y="888"/>
                  <a:ext cx="454" cy="13"/>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14" name="Line 87"/>
                <p:cNvSpPr>
                  <a:spLocks noChangeShapeType="1"/>
                </p:cNvSpPr>
                <p:nvPr/>
              </p:nvSpPr>
              <p:spPr bwMode="auto">
                <a:xfrm>
                  <a:off x="189" y="887"/>
                  <a:ext cx="457" cy="0"/>
                </a:xfrm>
                <a:prstGeom prst="line">
                  <a:avLst/>
                </a:prstGeom>
                <a:noFill/>
                <a:ln w="6350">
                  <a:solidFill>
                    <a:schemeClr val="folHlink"/>
                  </a:solidFill>
                  <a:round/>
                  <a:headEnd/>
                  <a:tailEnd/>
                </a:ln>
                <a:extLst>
                  <a:ext uri="{909E8E84-426E-40DD-AFC4-6F175D3DCCD1}">
                    <a14:hiddenFill xmlns:a14="http://schemas.microsoft.com/office/drawing/2010/main">
                      <a:noFill/>
                    </a14:hiddenFill>
                  </a:ext>
                </a:extLst>
              </p:spPr>
              <p:txBody>
                <a:bodyPr wrap="none" lIns="0" tIns="0" rIns="0" bIns="0" anchor="ctr"/>
                <a:lstStyle/>
                <a:p>
                  <a:endParaRPr lang="zh-CN" altLang="en-US"/>
                </a:p>
              </p:txBody>
            </p:sp>
            <p:sp>
              <p:nvSpPr>
                <p:cNvPr id="115" name="Line 88"/>
                <p:cNvSpPr>
                  <a:spLocks noChangeShapeType="1"/>
                </p:cNvSpPr>
                <p:nvPr/>
              </p:nvSpPr>
              <p:spPr bwMode="auto">
                <a:xfrm>
                  <a:off x="208" y="874"/>
                  <a:ext cx="419" cy="0"/>
                </a:xfrm>
                <a:prstGeom prst="line">
                  <a:avLst/>
                </a:prstGeom>
                <a:noFill/>
                <a:ln w="6350">
                  <a:solidFill>
                    <a:schemeClr val="folHlink"/>
                  </a:solidFill>
                  <a:round/>
                  <a:headEnd/>
                  <a:tailEnd/>
                </a:ln>
                <a:extLst>
                  <a:ext uri="{909E8E84-426E-40DD-AFC4-6F175D3DCCD1}">
                    <a14:hiddenFill xmlns:a14="http://schemas.microsoft.com/office/drawing/2010/main">
                      <a:noFill/>
                    </a14:hiddenFill>
                  </a:ext>
                </a:extLst>
              </p:spPr>
              <p:txBody>
                <a:bodyPr wrap="none" lIns="0" tIns="0" rIns="0" bIns="0" anchor="ctr"/>
                <a:lstStyle/>
                <a:p>
                  <a:endParaRPr lang="zh-CN" altLang="en-US"/>
                </a:p>
              </p:txBody>
            </p:sp>
          </p:grpSp>
          <p:grpSp>
            <p:nvGrpSpPr>
              <p:cNvPr id="87" name="Group 89"/>
              <p:cNvGrpSpPr>
                <a:grpSpLocks/>
              </p:cNvGrpSpPr>
              <p:nvPr/>
            </p:nvGrpSpPr>
            <p:grpSpPr bwMode="auto">
              <a:xfrm>
                <a:off x="285" y="836"/>
                <a:ext cx="459" cy="376"/>
                <a:chOff x="189" y="524"/>
                <a:chExt cx="459" cy="376"/>
              </a:xfrm>
            </p:grpSpPr>
            <p:sp>
              <p:nvSpPr>
                <p:cNvPr id="88" name="Freeform 90"/>
                <p:cNvSpPr>
                  <a:spLocks/>
                </p:cNvSpPr>
                <p:nvPr/>
              </p:nvSpPr>
              <p:spPr bwMode="auto">
                <a:xfrm>
                  <a:off x="220" y="675"/>
                  <a:ext cx="129" cy="200"/>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89" name="Rectangle 91"/>
                <p:cNvSpPr>
                  <a:spLocks noChangeArrowheads="1"/>
                </p:cNvSpPr>
                <p:nvPr/>
              </p:nvSpPr>
              <p:spPr bwMode="auto">
                <a:xfrm>
                  <a:off x="237" y="662"/>
                  <a:ext cx="97" cy="222"/>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90" name="Freeform 92"/>
                <p:cNvSpPr>
                  <a:spLocks/>
                </p:cNvSpPr>
                <p:nvPr/>
              </p:nvSpPr>
              <p:spPr bwMode="auto">
                <a:xfrm>
                  <a:off x="353" y="675"/>
                  <a:ext cx="130" cy="200"/>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91" name="Rectangle 93"/>
                <p:cNvSpPr>
                  <a:spLocks noChangeArrowheads="1"/>
                </p:cNvSpPr>
                <p:nvPr/>
              </p:nvSpPr>
              <p:spPr bwMode="auto">
                <a:xfrm>
                  <a:off x="368" y="662"/>
                  <a:ext cx="98" cy="222"/>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92" name="Freeform 94"/>
                <p:cNvSpPr>
                  <a:spLocks/>
                </p:cNvSpPr>
                <p:nvPr/>
              </p:nvSpPr>
              <p:spPr bwMode="auto">
                <a:xfrm>
                  <a:off x="483" y="675"/>
                  <a:ext cx="129" cy="200"/>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93" name="Rectangle 95"/>
                <p:cNvSpPr>
                  <a:spLocks noChangeArrowheads="1"/>
                </p:cNvSpPr>
                <p:nvPr/>
              </p:nvSpPr>
              <p:spPr bwMode="auto">
                <a:xfrm>
                  <a:off x="499" y="662"/>
                  <a:ext cx="97" cy="222"/>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94" name="Rectangle 96"/>
                <p:cNvSpPr>
                  <a:spLocks noChangeArrowheads="1"/>
                </p:cNvSpPr>
                <p:nvPr/>
              </p:nvSpPr>
              <p:spPr bwMode="auto">
                <a:xfrm>
                  <a:off x="207" y="666"/>
                  <a:ext cx="418" cy="9"/>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95" name="AutoShape 97"/>
                <p:cNvSpPr>
                  <a:spLocks noChangeArrowheads="1"/>
                </p:cNvSpPr>
                <p:nvPr/>
              </p:nvSpPr>
              <p:spPr bwMode="auto">
                <a:xfrm>
                  <a:off x="190" y="607"/>
                  <a:ext cx="458" cy="55"/>
                </a:xfrm>
                <a:prstGeom prst="triangle">
                  <a:avLst>
                    <a:gd name="adj" fmla="val 50000"/>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96" name="Freeform 98"/>
                <p:cNvSpPr>
                  <a:spLocks/>
                </p:cNvSpPr>
                <p:nvPr/>
              </p:nvSpPr>
              <p:spPr bwMode="auto">
                <a:xfrm>
                  <a:off x="266" y="524"/>
                  <a:ext cx="303" cy="222"/>
                </a:xfrm>
                <a:custGeom>
                  <a:avLst/>
                  <a:gdLst>
                    <a:gd name="T0" fmla="*/ 0 w 3096"/>
                    <a:gd name="T1" fmla="*/ 0 h 320"/>
                    <a:gd name="T2" fmla="*/ 0 w 3096"/>
                    <a:gd name="T3" fmla="*/ 0 h 320"/>
                    <a:gd name="T4" fmla="*/ 0 w 3096"/>
                    <a:gd name="T5" fmla="*/ 0 h 320"/>
                    <a:gd name="T6" fmla="*/ 0 w 3096"/>
                    <a:gd name="T7" fmla="*/ 0 h 320"/>
                    <a:gd name="T8" fmla="*/ 0 60000 65536"/>
                    <a:gd name="T9" fmla="*/ 0 60000 65536"/>
                    <a:gd name="T10" fmla="*/ 0 60000 65536"/>
                    <a:gd name="T11" fmla="*/ 0 60000 65536"/>
                    <a:gd name="T12" fmla="*/ 0 w 3096"/>
                    <a:gd name="T13" fmla="*/ 0 h 320"/>
                    <a:gd name="T14" fmla="*/ 3096 w 3096"/>
                    <a:gd name="T15" fmla="*/ 320 h 320"/>
                  </a:gdLst>
                  <a:ahLst/>
                  <a:cxnLst>
                    <a:cxn ang="T8">
                      <a:pos x="T0" y="T1"/>
                    </a:cxn>
                    <a:cxn ang="T9">
                      <a:pos x="T2" y="T3"/>
                    </a:cxn>
                    <a:cxn ang="T10">
                      <a:pos x="T4" y="T5"/>
                    </a:cxn>
                    <a:cxn ang="T11">
                      <a:pos x="T6" y="T7"/>
                    </a:cxn>
                  </a:cxnLst>
                  <a:rect l="T12" t="T13" r="T14" b="T15"/>
                  <a:pathLst>
                    <a:path w="3096" h="320">
                      <a:moveTo>
                        <a:pt x="0" y="320"/>
                      </a:moveTo>
                      <a:lnTo>
                        <a:pt x="3096" y="320"/>
                      </a:lnTo>
                      <a:lnTo>
                        <a:pt x="1536" y="0"/>
                      </a:lnTo>
                      <a:lnTo>
                        <a:pt x="0" y="320"/>
                      </a:lnTo>
                      <a:close/>
                    </a:path>
                  </a:pathLst>
                </a:cu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97" name="Rectangle 99"/>
                <p:cNvSpPr>
                  <a:spLocks noChangeArrowheads="1"/>
                </p:cNvSpPr>
                <p:nvPr/>
              </p:nvSpPr>
              <p:spPr bwMode="auto">
                <a:xfrm>
                  <a:off x="240" y="689"/>
                  <a:ext cx="92"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spAutoFit/>
                </a:bodyPr>
                <a:lstStyle>
                  <a:lvl1pPr marL="342900" indent="-342900" defTabSz="330200" eaLnBrk="0" hangingPunct="0">
                    <a:tabLst>
                      <a:tab pos="8521700" algn="r"/>
                    </a:tabLst>
                    <a:defRPr>
                      <a:solidFill>
                        <a:schemeClr val="tx1"/>
                      </a:solidFill>
                      <a:latin typeface="Arial" pitchFamily="34" charset="0"/>
                      <a:ea typeface="宋体" pitchFamily="2" charset="-122"/>
                    </a:defRPr>
                  </a:lvl1pPr>
                  <a:lvl2pPr marL="190500" indent="-188913" defTabSz="330200" eaLnBrk="0" hangingPunct="0">
                    <a:tabLst>
                      <a:tab pos="8521700" algn="r"/>
                    </a:tabLst>
                    <a:defRPr>
                      <a:solidFill>
                        <a:schemeClr val="tx1"/>
                      </a:solidFill>
                      <a:latin typeface="Arial" pitchFamily="34" charset="0"/>
                      <a:ea typeface="宋体" pitchFamily="2" charset="-122"/>
                    </a:defRPr>
                  </a:lvl2pPr>
                  <a:lvl3pPr marL="1143000" indent="-228600" defTabSz="330200" eaLnBrk="0" hangingPunct="0">
                    <a:tabLst>
                      <a:tab pos="8521700" algn="r"/>
                    </a:tabLst>
                    <a:defRPr>
                      <a:solidFill>
                        <a:schemeClr val="tx1"/>
                      </a:solidFill>
                      <a:latin typeface="Arial" pitchFamily="34" charset="0"/>
                      <a:ea typeface="宋体" pitchFamily="2" charset="-122"/>
                    </a:defRPr>
                  </a:lvl3pPr>
                  <a:lvl4pPr marL="1600200" indent="-228600" defTabSz="330200" eaLnBrk="0" hangingPunct="0">
                    <a:tabLst>
                      <a:tab pos="8521700" algn="r"/>
                    </a:tabLst>
                    <a:defRPr>
                      <a:solidFill>
                        <a:schemeClr val="tx1"/>
                      </a:solidFill>
                      <a:latin typeface="Arial" pitchFamily="34" charset="0"/>
                      <a:ea typeface="宋体" pitchFamily="2" charset="-122"/>
                    </a:defRPr>
                  </a:lvl4pPr>
                  <a:lvl5pPr marL="2057400" indent="-228600" defTabSz="330200" eaLnBrk="0" hangingPunct="0">
                    <a:tabLst>
                      <a:tab pos="8521700" algn="r"/>
                    </a:tabLst>
                    <a:defRPr>
                      <a:solidFill>
                        <a:schemeClr val="tx1"/>
                      </a:solidFill>
                      <a:latin typeface="Arial" pitchFamily="34" charset="0"/>
                      <a:ea typeface="宋体" pitchFamily="2" charset="-122"/>
                    </a:defRPr>
                  </a:lvl5pPr>
                  <a:lvl6pPr marL="25146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6pPr>
                  <a:lvl7pPr marL="29718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7pPr>
                  <a:lvl8pPr marL="34290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8pPr>
                  <a:lvl9pPr marL="38862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9pPr>
                </a:lstStyle>
                <a:p>
                  <a:pPr lvl="1" eaLnBrk="1" hangingPunct="1">
                    <a:lnSpc>
                      <a:spcPct val="104000"/>
                    </a:lnSpc>
                    <a:spcBef>
                      <a:spcPct val="20000"/>
                    </a:spcBef>
                    <a:buClr>
                      <a:schemeClr val="accent1"/>
                    </a:buClr>
                    <a:buSzPct val="70000"/>
                    <a:buFont typeface="宋体" pitchFamily="2" charset="-122"/>
                    <a:buChar char="-"/>
                  </a:pPr>
                  <a:r>
                    <a:rPr lang="en-US" altLang="de-DE" sz="1200"/>
                    <a:t> </a:t>
                  </a:r>
                </a:p>
              </p:txBody>
            </p:sp>
            <p:sp>
              <p:nvSpPr>
                <p:cNvPr id="98" name="Rectangle 100"/>
                <p:cNvSpPr>
                  <a:spLocks noChangeArrowheads="1"/>
                </p:cNvSpPr>
                <p:nvPr/>
              </p:nvSpPr>
              <p:spPr bwMode="auto">
                <a:xfrm>
                  <a:off x="207" y="875"/>
                  <a:ext cx="420" cy="11"/>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99" name="Rectangle 101"/>
                <p:cNvSpPr>
                  <a:spLocks noChangeArrowheads="1"/>
                </p:cNvSpPr>
                <p:nvPr/>
              </p:nvSpPr>
              <p:spPr bwMode="auto">
                <a:xfrm>
                  <a:off x="190" y="887"/>
                  <a:ext cx="455" cy="13"/>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100" name="Line 102"/>
                <p:cNvSpPr>
                  <a:spLocks noChangeShapeType="1"/>
                </p:cNvSpPr>
                <p:nvPr/>
              </p:nvSpPr>
              <p:spPr bwMode="auto">
                <a:xfrm>
                  <a:off x="189" y="887"/>
                  <a:ext cx="457" cy="0"/>
                </a:xfrm>
                <a:prstGeom prst="line">
                  <a:avLst/>
                </a:prstGeom>
                <a:noFill/>
                <a:ln w="6350">
                  <a:solidFill>
                    <a:schemeClr val="folHlink"/>
                  </a:solidFill>
                  <a:round/>
                  <a:headEnd/>
                  <a:tailEnd/>
                </a:ln>
                <a:extLst>
                  <a:ext uri="{909E8E84-426E-40DD-AFC4-6F175D3DCCD1}">
                    <a14:hiddenFill xmlns:a14="http://schemas.microsoft.com/office/drawing/2010/main">
                      <a:noFill/>
                    </a14:hiddenFill>
                  </a:ext>
                </a:extLst>
              </p:spPr>
              <p:txBody>
                <a:bodyPr wrap="none" lIns="0" tIns="0" rIns="0" bIns="0" anchor="ctr"/>
                <a:lstStyle/>
                <a:p>
                  <a:endParaRPr lang="zh-CN" altLang="en-US"/>
                </a:p>
              </p:txBody>
            </p:sp>
            <p:sp>
              <p:nvSpPr>
                <p:cNvPr id="101" name="Line 103"/>
                <p:cNvSpPr>
                  <a:spLocks noChangeShapeType="1"/>
                </p:cNvSpPr>
                <p:nvPr/>
              </p:nvSpPr>
              <p:spPr bwMode="auto">
                <a:xfrm>
                  <a:off x="208" y="874"/>
                  <a:ext cx="419" cy="0"/>
                </a:xfrm>
                <a:prstGeom prst="line">
                  <a:avLst/>
                </a:prstGeom>
                <a:noFill/>
                <a:ln w="6350">
                  <a:solidFill>
                    <a:schemeClr val="folHlink"/>
                  </a:solidFill>
                  <a:round/>
                  <a:headEnd/>
                  <a:tailEnd/>
                </a:ln>
                <a:extLst>
                  <a:ext uri="{909E8E84-426E-40DD-AFC4-6F175D3DCCD1}">
                    <a14:hiddenFill xmlns:a14="http://schemas.microsoft.com/office/drawing/2010/main">
                      <a:noFill/>
                    </a14:hiddenFill>
                  </a:ext>
                </a:extLst>
              </p:spPr>
              <p:txBody>
                <a:bodyPr wrap="none" lIns="0" tIns="0" rIns="0" bIns="0" anchor="ctr"/>
                <a:lstStyle/>
                <a:p>
                  <a:endParaRPr lang="zh-CN" altLang="en-US"/>
                </a:p>
              </p:txBody>
            </p:sp>
          </p:grpSp>
        </p:grpSp>
        <p:grpSp>
          <p:nvGrpSpPr>
            <p:cNvPr id="50" name="Group 104"/>
            <p:cNvGrpSpPr>
              <a:grpSpLocks/>
            </p:cNvGrpSpPr>
            <p:nvPr/>
          </p:nvGrpSpPr>
          <p:grpSpPr bwMode="auto">
            <a:xfrm>
              <a:off x="207" y="1406"/>
              <a:ext cx="828" cy="482"/>
              <a:chOff x="187" y="577"/>
              <a:chExt cx="461" cy="323"/>
            </a:xfrm>
          </p:grpSpPr>
          <p:sp>
            <p:nvSpPr>
              <p:cNvPr id="71" name="Freeform 105"/>
              <p:cNvSpPr>
                <a:spLocks/>
              </p:cNvSpPr>
              <p:nvPr/>
            </p:nvSpPr>
            <p:spPr bwMode="auto">
              <a:xfrm>
                <a:off x="221" y="674"/>
                <a:ext cx="129" cy="200"/>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72" name="Rectangle 106"/>
              <p:cNvSpPr>
                <a:spLocks noChangeArrowheads="1"/>
              </p:cNvSpPr>
              <p:nvPr/>
            </p:nvSpPr>
            <p:spPr bwMode="auto">
              <a:xfrm>
                <a:off x="237" y="715"/>
                <a:ext cx="97" cy="117"/>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73" name="Freeform 107"/>
              <p:cNvSpPr>
                <a:spLocks/>
              </p:cNvSpPr>
              <p:nvPr/>
            </p:nvSpPr>
            <p:spPr bwMode="auto">
              <a:xfrm>
                <a:off x="352" y="674"/>
                <a:ext cx="130" cy="200"/>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74" name="Rectangle 108"/>
              <p:cNvSpPr>
                <a:spLocks noChangeArrowheads="1"/>
              </p:cNvSpPr>
              <p:nvPr/>
            </p:nvSpPr>
            <p:spPr bwMode="auto">
              <a:xfrm>
                <a:off x="368" y="715"/>
                <a:ext cx="98" cy="117"/>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75" name="Freeform 109"/>
              <p:cNvSpPr>
                <a:spLocks/>
              </p:cNvSpPr>
              <p:nvPr/>
            </p:nvSpPr>
            <p:spPr bwMode="auto">
              <a:xfrm>
                <a:off x="483" y="674"/>
                <a:ext cx="130" cy="200"/>
              </a:xfrm>
              <a:custGeom>
                <a:avLst/>
                <a:gdLst/>
                <a:ahLst/>
                <a:cxnLst>
                  <a:cxn ang="0">
                    <a:pos x="24" y="0"/>
                  </a:cxn>
                  <a:cxn ang="0">
                    <a:pos x="1304" y="0"/>
                  </a:cxn>
                  <a:cxn ang="0">
                    <a:pos x="1200" y="88"/>
                  </a:cxn>
                  <a:cxn ang="0">
                    <a:pos x="1200" y="1656"/>
                  </a:cxn>
                  <a:cxn ang="0">
                    <a:pos x="1312" y="1760"/>
                  </a:cxn>
                  <a:cxn ang="0">
                    <a:pos x="0" y="1760"/>
                  </a:cxn>
                  <a:cxn ang="0">
                    <a:pos x="120" y="1640"/>
                  </a:cxn>
                  <a:cxn ang="0">
                    <a:pos x="120" y="88"/>
                  </a:cxn>
                  <a:cxn ang="0">
                    <a:pos x="24" y="0"/>
                  </a:cxn>
                </a:cxnLst>
                <a:rect l="0" t="0" r="r" b="b"/>
                <a:pathLst>
                  <a:path w="1312" h="1760">
                    <a:moveTo>
                      <a:pt x="24" y="0"/>
                    </a:moveTo>
                    <a:lnTo>
                      <a:pt x="1304" y="0"/>
                    </a:lnTo>
                    <a:lnTo>
                      <a:pt x="1200" y="88"/>
                    </a:lnTo>
                    <a:lnTo>
                      <a:pt x="1200" y="1656"/>
                    </a:lnTo>
                    <a:lnTo>
                      <a:pt x="1312" y="1760"/>
                    </a:lnTo>
                    <a:lnTo>
                      <a:pt x="0" y="1760"/>
                    </a:lnTo>
                    <a:lnTo>
                      <a:pt x="120" y="1640"/>
                    </a:lnTo>
                    <a:lnTo>
                      <a:pt x="120" y="88"/>
                    </a:lnTo>
                    <a:lnTo>
                      <a:pt x="24" y="0"/>
                    </a:lnTo>
                    <a:close/>
                  </a:path>
                </a:pathLst>
              </a:custGeom>
              <a:solidFill>
                <a:srgbClr val="DDDDDD"/>
              </a:solidFill>
              <a:ln w="6350" cap="flat" cmpd="sng">
                <a:solidFill>
                  <a:srgbClr val="DDDDDD"/>
                </a:solidFill>
                <a:prstDash val="solid"/>
                <a:round/>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76" name="Rectangle 110"/>
              <p:cNvSpPr>
                <a:spLocks noChangeArrowheads="1"/>
              </p:cNvSpPr>
              <p:nvPr/>
            </p:nvSpPr>
            <p:spPr bwMode="auto">
              <a:xfrm>
                <a:off x="499" y="715"/>
                <a:ext cx="97" cy="117"/>
              </a:xfrm>
              <a:prstGeom prst="rect">
                <a:avLst/>
              </a:prstGeom>
              <a:solidFill>
                <a:schemeClr val="bg1"/>
              </a:solidFill>
              <a:ln>
                <a:noFill/>
              </a:ln>
              <a:extLst>
                <a:ext uri="{91240B29-F687-4F45-9708-019B960494DF}">
                  <a14:hiddenLine xmlns:a14="http://schemas.microsoft.com/office/drawing/2010/main" w="6350">
                    <a:solidFill>
                      <a:srgbClr val="000000"/>
                    </a:solidFill>
                    <a:miter lim="800000"/>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77" name="Rectangle 111"/>
              <p:cNvSpPr>
                <a:spLocks noChangeArrowheads="1"/>
              </p:cNvSpPr>
              <p:nvPr/>
            </p:nvSpPr>
            <p:spPr bwMode="auto">
              <a:xfrm>
                <a:off x="208" y="664"/>
                <a:ext cx="418" cy="11"/>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78" name="AutoShape 112"/>
              <p:cNvSpPr>
                <a:spLocks noChangeArrowheads="1"/>
              </p:cNvSpPr>
              <p:nvPr/>
            </p:nvSpPr>
            <p:spPr bwMode="auto">
              <a:xfrm>
                <a:off x="187" y="607"/>
                <a:ext cx="461" cy="55"/>
              </a:xfrm>
              <a:prstGeom prst="triangle">
                <a:avLst>
                  <a:gd name="adj" fmla="val 50000"/>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79" name="Freeform 113"/>
              <p:cNvSpPr>
                <a:spLocks/>
              </p:cNvSpPr>
              <p:nvPr/>
            </p:nvSpPr>
            <p:spPr bwMode="auto">
              <a:xfrm>
                <a:off x="266" y="577"/>
                <a:ext cx="303" cy="117"/>
              </a:xfrm>
              <a:custGeom>
                <a:avLst/>
                <a:gdLst>
                  <a:gd name="T0" fmla="*/ 0 w 3096"/>
                  <a:gd name="T1" fmla="*/ 0 h 320"/>
                  <a:gd name="T2" fmla="*/ 0 w 3096"/>
                  <a:gd name="T3" fmla="*/ 0 h 320"/>
                  <a:gd name="T4" fmla="*/ 0 w 3096"/>
                  <a:gd name="T5" fmla="*/ 0 h 320"/>
                  <a:gd name="T6" fmla="*/ 0 w 3096"/>
                  <a:gd name="T7" fmla="*/ 0 h 320"/>
                  <a:gd name="T8" fmla="*/ 0 60000 65536"/>
                  <a:gd name="T9" fmla="*/ 0 60000 65536"/>
                  <a:gd name="T10" fmla="*/ 0 60000 65536"/>
                  <a:gd name="T11" fmla="*/ 0 60000 65536"/>
                  <a:gd name="T12" fmla="*/ 0 w 3096"/>
                  <a:gd name="T13" fmla="*/ 0 h 320"/>
                  <a:gd name="T14" fmla="*/ 3096 w 3096"/>
                  <a:gd name="T15" fmla="*/ 320 h 320"/>
                </a:gdLst>
                <a:ahLst/>
                <a:cxnLst>
                  <a:cxn ang="T8">
                    <a:pos x="T0" y="T1"/>
                  </a:cxn>
                  <a:cxn ang="T9">
                    <a:pos x="T2" y="T3"/>
                  </a:cxn>
                  <a:cxn ang="T10">
                    <a:pos x="T4" y="T5"/>
                  </a:cxn>
                  <a:cxn ang="T11">
                    <a:pos x="T6" y="T7"/>
                  </a:cxn>
                </a:cxnLst>
                <a:rect l="T12" t="T13" r="T14" b="T15"/>
                <a:pathLst>
                  <a:path w="3096" h="320">
                    <a:moveTo>
                      <a:pt x="0" y="320"/>
                    </a:moveTo>
                    <a:lnTo>
                      <a:pt x="3096" y="320"/>
                    </a:lnTo>
                    <a:lnTo>
                      <a:pt x="1536" y="0"/>
                    </a:lnTo>
                    <a:lnTo>
                      <a:pt x="0" y="320"/>
                    </a:lnTo>
                    <a:close/>
                  </a:path>
                </a:pathLst>
              </a:custGeom>
              <a:solidFill>
                <a:schemeClr val="bg1"/>
              </a:solidFill>
              <a:ln>
                <a:noFill/>
              </a:ln>
              <a:extLst>
                <a:ext uri="{91240B29-F687-4F45-9708-019B960494DF}">
                  <a14:hiddenLine xmlns:a14="http://schemas.microsoft.com/office/drawing/2010/main" w="6350">
                    <a:solidFill>
                      <a:srgbClr val="000000"/>
                    </a:solidFill>
                    <a:round/>
                    <a:headEnd/>
                    <a:tailEnd/>
                  </a14:hiddenLine>
                </a:ext>
              </a:extLst>
            </p:spPr>
            <p:txBody>
              <a:bodyPr lIns="0" tIns="0" rIns="0" bIns="0" anchor="ctr">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80" name="Rectangle 114"/>
              <p:cNvSpPr>
                <a:spLocks noChangeArrowheads="1"/>
              </p:cNvSpPr>
              <p:nvPr/>
            </p:nvSpPr>
            <p:spPr bwMode="auto">
              <a:xfrm>
                <a:off x="241" y="689"/>
                <a:ext cx="91" cy="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Lst>
            </p:spPr>
            <p:txBody>
              <a:bodyPr lIns="0" tIns="0" rIns="0" bIns="0">
                <a:spAutoFit/>
              </a:bodyPr>
              <a:lstStyle>
                <a:lvl1pPr marL="342900" indent="-342900" defTabSz="330200" eaLnBrk="0" hangingPunct="0">
                  <a:tabLst>
                    <a:tab pos="8521700" algn="r"/>
                  </a:tabLst>
                  <a:defRPr>
                    <a:solidFill>
                      <a:schemeClr val="tx1"/>
                    </a:solidFill>
                    <a:latin typeface="Arial" pitchFamily="34" charset="0"/>
                    <a:ea typeface="宋体" pitchFamily="2" charset="-122"/>
                  </a:defRPr>
                </a:lvl1pPr>
                <a:lvl2pPr marL="190500" indent="-188913" defTabSz="330200" eaLnBrk="0" hangingPunct="0">
                  <a:tabLst>
                    <a:tab pos="8521700" algn="r"/>
                  </a:tabLst>
                  <a:defRPr>
                    <a:solidFill>
                      <a:schemeClr val="tx1"/>
                    </a:solidFill>
                    <a:latin typeface="Arial" pitchFamily="34" charset="0"/>
                    <a:ea typeface="宋体" pitchFamily="2" charset="-122"/>
                  </a:defRPr>
                </a:lvl2pPr>
                <a:lvl3pPr marL="1143000" indent="-228600" defTabSz="330200" eaLnBrk="0" hangingPunct="0">
                  <a:tabLst>
                    <a:tab pos="8521700" algn="r"/>
                  </a:tabLst>
                  <a:defRPr>
                    <a:solidFill>
                      <a:schemeClr val="tx1"/>
                    </a:solidFill>
                    <a:latin typeface="Arial" pitchFamily="34" charset="0"/>
                    <a:ea typeface="宋体" pitchFamily="2" charset="-122"/>
                  </a:defRPr>
                </a:lvl3pPr>
                <a:lvl4pPr marL="1600200" indent="-228600" defTabSz="330200" eaLnBrk="0" hangingPunct="0">
                  <a:tabLst>
                    <a:tab pos="8521700" algn="r"/>
                  </a:tabLst>
                  <a:defRPr>
                    <a:solidFill>
                      <a:schemeClr val="tx1"/>
                    </a:solidFill>
                    <a:latin typeface="Arial" pitchFamily="34" charset="0"/>
                    <a:ea typeface="宋体" pitchFamily="2" charset="-122"/>
                  </a:defRPr>
                </a:lvl4pPr>
                <a:lvl5pPr marL="2057400" indent="-228600" defTabSz="330200" eaLnBrk="0" hangingPunct="0">
                  <a:tabLst>
                    <a:tab pos="8521700" algn="r"/>
                  </a:tabLst>
                  <a:defRPr>
                    <a:solidFill>
                      <a:schemeClr val="tx1"/>
                    </a:solidFill>
                    <a:latin typeface="Arial" pitchFamily="34" charset="0"/>
                    <a:ea typeface="宋体" pitchFamily="2" charset="-122"/>
                  </a:defRPr>
                </a:lvl5pPr>
                <a:lvl6pPr marL="25146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6pPr>
                <a:lvl7pPr marL="29718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7pPr>
                <a:lvl8pPr marL="34290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8pPr>
                <a:lvl9pPr marL="3886200" indent="-228600" defTabSz="330200" eaLnBrk="0" fontAlgn="base" hangingPunct="0">
                  <a:spcBef>
                    <a:spcPct val="0"/>
                  </a:spcBef>
                  <a:spcAft>
                    <a:spcPct val="0"/>
                  </a:spcAft>
                  <a:tabLst>
                    <a:tab pos="8521700" algn="r"/>
                  </a:tabLst>
                  <a:defRPr>
                    <a:solidFill>
                      <a:schemeClr val="tx1"/>
                    </a:solidFill>
                    <a:latin typeface="Arial" pitchFamily="34" charset="0"/>
                    <a:ea typeface="宋体" pitchFamily="2" charset="-122"/>
                  </a:defRPr>
                </a:lvl9pPr>
              </a:lstStyle>
              <a:p>
                <a:pPr lvl="1" eaLnBrk="1" hangingPunct="1">
                  <a:lnSpc>
                    <a:spcPct val="104000"/>
                  </a:lnSpc>
                  <a:spcBef>
                    <a:spcPct val="20000"/>
                  </a:spcBef>
                  <a:buClr>
                    <a:schemeClr val="accent1"/>
                  </a:buClr>
                  <a:buSzPct val="70000"/>
                  <a:buFont typeface="宋体" pitchFamily="2" charset="-122"/>
                  <a:buChar char="-"/>
                </a:pPr>
                <a:r>
                  <a:rPr lang="en-US" altLang="de-DE" sz="1200"/>
                  <a:t> </a:t>
                </a:r>
              </a:p>
            </p:txBody>
          </p:sp>
          <p:sp>
            <p:nvSpPr>
              <p:cNvPr id="81" name="Rectangle 115"/>
              <p:cNvSpPr>
                <a:spLocks noChangeArrowheads="1"/>
              </p:cNvSpPr>
              <p:nvPr/>
            </p:nvSpPr>
            <p:spPr bwMode="auto">
              <a:xfrm>
                <a:off x="208" y="874"/>
                <a:ext cx="419" cy="12"/>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82" name="Rectangle 116"/>
              <p:cNvSpPr>
                <a:spLocks noChangeArrowheads="1"/>
              </p:cNvSpPr>
              <p:nvPr/>
            </p:nvSpPr>
            <p:spPr bwMode="auto">
              <a:xfrm>
                <a:off x="189" y="887"/>
                <a:ext cx="457" cy="13"/>
              </a:xfrm>
              <a:prstGeom prst="rect">
                <a:avLst/>
              </a:prstGeom>
              <a:solidFill>
                <a:srgbClr val="DDDDDD"/>
              </a:solidFill>
              <a:ln w="6350">
                <a:solidFill>
                  <a:srgbClr val="DDDDDD"/>
                </a:solidFill>
                <a:miter lim="800000"/>
                <a:headEnd/>
                <a:tailEnd/>
              </a:ln>
              <a:effectLst>
                <a:outerShdw dist="35921" dir="2700000" algn="ctr" rotWithShape="0">
                  <a:schemeClr val="bg2"/>
                </a:outerShdw>
              </a:effectLst>
            </p:spPr>
            <p:txBody>
              <a:bodyPr wrap="none" lIns="0" tIns="0" rIns="0" bIns="0" anchor="ctr"/>
              <a:lstStyle/>
              <a:p>
                <a:pPr>
                  <a:defRPr/>
                </a:pPr>
                <a:endParaRPr lang="zh-CN" altLang="en-US">
                  <a:latin typeface="Arial" charset="0"/>
                  <a:ea typeface="宋体" charset="-122"/>
                  <a:cs typeface="Arial" charset="0"/>
                </a:endParaRPr>
              </a:p>
            </p:txBody>
          </p:sp>
          <p:sp>
            <p:nvSpPr>
              <p:cNvPr id="83" name="Line 117"/>
              <p:cNvSpPr>
                <a:spLocks noChangeShapeType="1"/>
              </p:cNvSpPr>
              <p:nvPr/>
            </p:nvSpPr>
            <p:spPr bwMode="auto">
              <a:xfrm>
                <a:off x="189" y="887"/>
                <a:ext cx="457" cy="0"/>
              </a:xfrm>
              <a:prstGeom prst="line">
                <a:avLst/>
              </a:prstGeom>
              <a:noFill/>
              <a:ln w="6350">
                <a:solidFill>
                  <a:schemeClr val="folHlink"/>
                </a:solidFill>
                <a:round/>
                <a:headEnd/>
                <a:tailEnd/>
              </a:ln>
              <a:extLst>
                <a:ext uri="{909E8E84-426E-40DD-AFC4-6F175D3DCCD1}">
                  <a14:hiddenFill xmlns:a14="http://schemas.microsoft.com/office/drawing/2010/main">
                    <a:noFill/>
                  </a14:hiddenFill>
                </a:ext>
              </a:extLst>
            </p:spPr>
            <p:txBody>
              <a:bodyPr wrap="none" lIns="0" tIns="0" rIns="0" bIns="0" anchor="ctr"/>
              <a:lstStyle/>
              <a:p>
                <a:endParaRPr lang="zh-CN" altLang="en-US"/>
              </a:p>
            </p:txBody>
          </p:sp>
          <p:sp>
            <p:nvSpPr>
              <p:cNvPr id="84" name="Line 118"/>
              <p:cNvSpPr>
                <a:spLocks noChangeShapeType="1"/>
              </p:cNvSpPr>
              <p:nvPr/>
            </p:nvSpPr>
            <p:spPr bwMode="auto">
              <a:xfrm>
                <a:off x="208" y="874"/>
                <a:ext cx="419" cy="0"/>
              </a:xfrm>
              <a:prstGeom prst="line">
                <a:avLst/>
              </a:prstGeom>
              <a:noFill/>
              <a:ln w="6350">
                <a:solidFill>
                  <a:schemeClr val="folHlink"/>
                </a:solidFill>
                <a:round/>
                <a:headEnd/>
                <a:tailEnd/>
              </a:ln>
              <a:extLst>
                <a:ext uri="{909E8E84-426E-40DD-AFC4-6F175D3DCCD1}">
                  <a14:hiddenFill xmlns:a14="http://schemas.microsoft.com/office/drawing/2010/main">
                    <a:noFill/>
                  </a14:hiddenFill>
                </a:ext>
              </a:extLst>
            </p:spPr>
            <p:txBody>
              <a:bodyPr wrap="none" lIns="0" tIns="0" rIns="0" bIns="0" anchor="ctr"/>
              <a:lstStyle/>
              <a:p>
                <a:endParaRPr lang="zh-CN" altLang="en-US"/>
              </a:p>
            </p:txBody>
          </p:sp>
        </p:grpSp>
        <p:graphicFrame>
          <p:nvGraphicFramePr>
            <p:cNvPr id="51" name="Object 119"/>
            <p:cNvGraphicFramePr>
              <a:graphicFrameLocks noChangeAspect="1"/>
            </p:cNvGraphicFramePr>
            <p:nvPr/>
          </p:nvGraphicFramePr>
          <p:xfrm>
            <a:off x="195" y="2181"/>
            <a:ext cx="896" cy="216"/>
          </p:xfrm>
          <a:graphic>
            <a:graphicData uri="http://schemas.openxmlformats.org/presentationml/2006/ole">
              <mc:AlternateContent xmlns:mc="http://schemas.openxmlformats.org/markup-compatibility/2006">
                <mc:Choice xmlns:v="urn:schemas-microsoft-com:vml" Requires="v">
                  <p:oleObj spid="_x0000_s15584" name="Bitmap Image" r:id="rId4" imgW="3580952" imgH="457143" progId="PBrush">
                    <p:embed/>
                  </p:oleObj>
                </mc:Choice>
                <mc:Fallback>
                  <p:oleObj name="Bitmap Image" r:id="rId4" imgW="3580952" imgH="457143" progId="PBrush">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95" y="2181"/>
                          <a:ext cx="896" cy="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2" name="Text Box 120"/>
            <p:cNvSpPr txBox="1">
              <a:spLocks noChangeArrowheads="1"/>
            </p:cNvSpPr>
            <p:nvPr/>
          </p:nvSpPr>
          <p:spPr bwMode="auto">
            <a:xfrm>
              <a:off x="193" y="937"/>
              <a:ext cx="86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b="1">
                  <a:solidFill>
                    <a:schemeClr val="accent1"/>
                  </a:solidFill>
                </a:rPr>
                <a:t>City Banks</a:t>
              </a:r>
            </a:p>
          </p:txBody>
        </p:sp>
        <p:sp>
          <p:nvSpPr>
            <p:cNvPr id="53" name="Text Box 121"/>
            <p:cNvSpPr txBox="1">
              <a:spLocks noChangeArrowheads="1"/>
            </p:cNvSpPr>
            <p:nvPr/>
          </p:nvSpPr>
          <p:spPr bwMode="auto">
            <a:xfrm>
              <a:off x="475" y="1572"/>
              <a:ext cx="472" cy="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b="1" dirty="0" smtClean="0">
                  <a:solidFill>
                    <a:srgbClr val="FF0000"/>
                  </a:solidFill>
                </a:rPr>
                <a:t>S</a:t>
              </a:r>
              <a:r>
                <a:rPr lang="en-US" altLang="zh-CN" sz="1600" b="1" dirty="0" smtClean="0">
                  <a:solidFill>
                    <a:srgbClr val="FF0000"/>
                  </a:solidFill>
                </a:rPr>
                <a:t>CCBA</a:t>
              </a:r>
              <a:endParaRPr lang="en-US" altLang="zh-CN" sz="1600" b="1" dirty="0">
                <a:solidFill>
                  <a:srgbClr val="FF0000"/>
                </a:solidFill>
              </a:endParaRPr>
            </a:p>
          </p:txBody>
        </p:sp>
        <p:sp>
          <p:nvSpPr>
            <p:cNvPr id="54" name="Text Box 122"/>
            <p:cNvSpPr txBox="1">
              <a:spLocks noChangeArrowheads="1"/>
            </p:cNvSpPr>
            <p:nvPr/>
          </p:nvSpPr>
          <p:spPr bwMode="auto">
            <a:xfrm>
              <a:off x="151" y="2034"/>
              <a:ext cx="510"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1200" b="1" dirty="0"/>
                <a:t>IBM DB2</a:t>
              </a:r>
            </a:p>
          </p:txBody>
        </p:sp>
        <p:sp>
          <p:nvSpPr>
            <p:cNvPr id="55" name="WordArt 123"/>
            <p:cNvSpPr>
              <a:spLocks noChangeArrowheads="1" noChangeShapeType="1" noTextEdit="1"/>
            </p:cNvSpPr>
            <p:nvPr/>
          </p:nvSpPr>
          <p:spPr bwMode="auto">
            <a:xfrm>
              <a:off x="211" y="2771"/>
              <a:ext cx="780" cy="206"/>
            </a:xfrm>
            <a:prstGeom prst="rect">
              <a:avLst/>
            </a:prstGeom>
          </p:spPr>
          <p:txBody>
            <a:bodyPr wrap="none" fromWordArt="1">
              <a:prstTxWarp prst="textPlain">
                <a:avLst>
                  <a:gd name="adj" fmla="val 50000"/>
                </a:avLst>
              </a:prstTxWarp>
            </a:bodyPr>
            <a:lstStyle/>
            <a:p>
              <a:r>
                <a:rPr lang="en-US" altLang="zh-CN" sz="2400" kern="10" dirty="0">
                  <a:ln w="9525">
                    <a:solidFill>
                      <a:srgbClr val="000000"/>
                    </a:solidFill>
                    <a:round/>
                    <a:headEnd/>
                    <a:tailEnd/>
                  </a:ln>
                  <a:solidFill>
                    <a:srgbClr val="FFFFFF"/>
                  </a:solidFill>
                  <a:latin typeface="Arial Black"/>
                </a:rPr>
                <a:t>CBUS</a:t>
              </a:r>
              <a:endParaRPr lang="zh-CN" altLang="en-US" sz="2400" kern="10" dirty="0">
                <a:ln w="9525">
                  <a:solidFill>
                    <a:srgbClr val="000000"/>
                  </a:solidFill>
                  <a:round/>
                  <a:headEnd/>
                  <a:tailEnd/>
                </a:ln>
                <a:solidFill>
                  <a:srgbClr val="FFFFFF"/>
                </a:solidFill>
                <a:latin typeface="Arial Black"/>
              </a:endParaRPr>
            </a:p>
          </p:txBody>
        </p:sp>
        <p:graphicFrame>
          <p:nvGraphicFramePr>
            <p:cNvPr id="56" name="Object 124"/>
            <p:cNvGraphicFramePr>
              <a:graphicFrameLocks noChangeAspect="1"/>
            </p:cNvGraphicFramePr>
            <p:nvPr/>
          </p:nvGraphicFramePr>
          <p:xfrm>
            <a:off x="195" y="3455"/>
            <a:ext cx="936" cy="228"/>
          </p:xfrm>
          <a:graphic>
            <a:graphicData uri="http://schemas.openxmlformats.org/presentationml/2006/ole">
              <mc:AlternateContent xmlns:mc="http://schemas.openxmlformats.org/markup-compatibility/2006">
                <mc:Choice xmlns:v="urn:schemas-microsoft-com:vml" Requires="v">
                  <p:oleObj spid="_x0000_s15585" name="Photo Editor Photo" r:id="rId6" imgW="3161905" imgH="476316" progId="">
                    <p:embed/>
                  </p:oleObj>
                </mc:Choice>
                <mc:Fallback>
                  <p:oleObj name="Photo Editor Photo" r:id="rId6" imgW="3161905" imgH="476316" progId="">
                    <p:embed/>
                    <p:pic>
                      <p:nvPicPr>
                        <p:cNvPr id="0" name=""/>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95" y="3455"/>
                          <a:ext cx="936" cy="2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17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57" name="Text Box 125"/>
            <p:cNvSpPr txBox="1">
              <a:spLocks noChangeArrowheads="1"/>
            </p:cNvSpPr>
            <p:nvPr/>
          </p:nvSpPr>
          <p:spPr bwMode="auto">
            <a:xfrm>
              <a:off x="151" y="3306"/>
              <a:ext cx="548"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1200" b="1"/>
                <a:t>IBM CICS</a:t>
              </a:r>
            </a:p>
          </p:txBody>
        </p:sp>
        <p:sp>
          <p:nvSpPr>
            <p:cNvPr id="58" name="Line 126"/>
            <p:cNvSpPr>
              <a:spLocks noChangeShapeType="1"/>
            </p:cNvSpPr>
            <p:nvPr/>
          </p:nvSpPr>
          <p:spPr bwMode="auto">
            <a:xfrm>
              <a:off x="1379" y="1621"/>
              <a:ext cx="0" cy="28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9" name="Line 127"/>
            <p:cNvSpPr>
              <a:spLocks noChangeShapeType="1"/>
            </p:cNvSpPr>
            <p:nvPr/>
          </p:nvSpPr>
          <p:spPr bwMode="auto">
            <a:xfrm>
              <a:off x="2315" y="1597"/>
              <a:ext cx="0" cy="28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0" name="Line 128"/>
            <p:cNvSpPr>
              <a:spLocks noChangeShapeType="1"/>
            </p:cNvSpPr>
            <p:nvPr/>
          </p:nvSpPr>
          <p:spPr bwMode="auto">
            <a:xfrm>
              <a:off x="3467" y="1613"/>
              <a:ext cx="0" cy="288"/>
            </a:xfrm>
            <a:prstGeom prst="line">
              <a:avLst/>
            </a:prstGeom>
            <a:noFill/>
            <a:ln w="28575">
              <a:solidFill>
                <a:schemeClr val="tx1"/>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 name="Line 129"/>
            <p:cNvSpPr>
              <a:spLocks noChangeShapeType="1"/>
            </p:cNvSpPr>
            <p:nvPr/>
          </p:nvSpPr>
          <p:spPr bwMode="auto">
            <a:xfrm>
              <a:off x="203" y="3018"/>
              <a:ext cx="768" cy="0"/>
            </a:xfrm>
            <a:prstGeom prst="line">
              <a:avLst/>
            </a:prstGeom>
            <a:noFill/>
            <a:ln w="28575">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2" name="Line 130"/>
            <p:cNvSpPr>
              <a:spLocks noChangeShapeType="1"/>
            </p:cNvSpPr>
            <p:nvPr/>
          </p:nvSpPr>
          <p:spPr bwMode="auto">
            <a:xfrm>
              <a:off x="219" y="2714"/>
              <a:ext cx="768" cy="0"/>
            </a:xfrm>
            <a:prstGeom prst="line">
              <a:avLst/>
            </a:prstGeom>
            <a:noFill/>
            <a:ln w="28575">
              <a:solidFill>
                <a:srgbClr val="FF6600"/>
              </a:solidFill>
              <a:round/>
              <a:headEnd/>
              <a:tailEnd/>
            </a:ln>
            <a:extLst>
              <a:ext uri="{909E8E84-426E-40DD-AFC4-6F175D3DCCD1}">
                <a14:hiddenFill xmlns:a14="http://schemas.microsoft.com/office/drawing/2010/main">
                  <a:noFill/>
                </a14:hiddenFill>
              </a:ext>
            </a:extLst>
          </p:spPr>
          <p:txBody>
            <a:bodyPr/>
            <a:lstStyle/>
            <a:p>
              <a:endParaRPr lang="zh-CN" altLang="en-US"/>
            </a:p>
          </p:txBody>
        </p:sp>
        <p:grpSp>
          <p:nvGrpSpPr>
            <p:cNvPr id="63" name="Group 131"/>
            <p:cNvGrpSpPr>
              <a:grpSpLocks/>
            </p:cNvGrpSpPr>
            <p:nvPr/>
          </p:nvGrpSpPr>
          <p:grpSpPr bwMode="auto">
            <a:xfrm>
              <a:off x="3392" y="2495"/>
              <a:ext cx="454" cy="454"/>
              <a:chOff x="2821" y="1714"/>
              <a:chExt cx="454" cy="454"/>
            </a:xfrm>
          </p:grpSpPr>
          <p:sp>
            <p:nvSpPr>
              <p:cNvPr id="68" name="AutoShape 132"/>
              <p:cNvSpPr>
                <a:spLocks noChangeArrowheads="1"/>
              </p:cNvSpPr>
              <p:nvPr/>
            </p:nvSpPr>
            <p:spPr bwMode="auto">
              <a:xfrm>
                <a:off x="2821" y="1714"/>
                <a:ext cx="262" cy="262"/>
              </a:xfrm>
              <a:prstGeom prst="star32">
                <a:avLst>
                  <a:gd name="adj" fmla="val 38981"/>
                </a:avLst>
              </a:prstGeom>
              <a:solidFill>
                <a:schemeClr val="bg1"/>
              </a:solidFill>
              <a:ln w="9525">
                <a:miter lim="800000"/>
                <a:headEnd/>
                <a:tailEnd/>
              </a:ln>
              <a:scene3d>
                <a:camera prst="legacyPerspectiveFront">
                  <a:rot lat="20099970" lon="20099970" rev="0"/>
                </a:camera>
                <a:lightRig rig="legacyFlat2" dir="t"/>
              </a:scene3d>
              <a:sp3d extrusionH="430200" prstMaterial="legacyMatte">
                <a:bevelT w="13500" h="13500" prst="angle"/>
                <a:bevelB w="13500" h="13500" prst="angle"/>
                <a:extrusionClr>
                  <a:schemeClr val="bg1"/>
                </a:extrusionClr>
              </a:sp3d>
            </p:spPr>
            <p:txBody>
              <a:bodyPr lIns="0" tIns="0" rIns="0" bIns="0" anchor="ctr">
                <a:flatTx/>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sz="1600"/>
              </a:p>
            </p:txBody>
          </p:sp>
          <p:sp>
            <p:nvSpPr>
              <p:cNvPr id="69" name="AutoShape 133"/>
              <p:cNvSpPr>
                <a:spLocks noChangeArrowheads="1"/>
              </p:cNvSpPr>
              <p:nvPr/>
            </p:nvSpPr>
            <p:spPr bwMode="auto">
              <a:xfrm>
                <a:off x="2917" y="1810"/>
                <a:ext cx="262" cy="262"/>
              </a:xfrm>
              <a:prstGeom prst="star32">
                <a:avLst>
                  <a:gd name="adj" fmla="val 38981"/>
                </a:avLst>
              </a:prstGeom>
              <a:solidFill>
                <a:schemeClr val="bg1"/>
              </a:solidFill>
              <a:ln w="9525">
                <a:miter lim="800000"/>
                <a:headEnd/>
                <a:tailEnd/>
              </a:ln>
              <a:scene3d>
                <a:camera prst="legacyPerspectiveFront">
                  <a:rot lat="20099970" lon="20099970" rev="0"/>
                </a:camera>
                <a:lightRig rig="legacyFlat2" dir="t"/>
              </a:scene3d>
              <a:sp3d extrusionH="430200" prstMaterial="legacyMatte">
                <a:bevelT w="13500" h="13500" prst="angle"/>
                <a:bevelB w="13500" h="13500" prst="angle"/>
                <a:extrusionClr>
                  <a:schemeClr val="bg1"/>
                </a:extrusionClr>
              </a:sp3d>
            </p:spPr>
            <p:txBody>
              <a:bodyPr lIns="0" tIns="0" rIns="0" bIns="0" anchor="ctr">
                <a:flatTx/>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sz="1600"/>
              </a:p>
            </p:txBody>
          </p:sp>
          <p:sp>
            <p:nvSpPr>
              <p:cNvPr id="70" name="AutoShape 134"/>
              <p:cNvSpPr>
                <a:spLocks noChangeArrowheads="1"/>
              </p:cNvSpPr>
              <p:nvPr/>
            </p:nvSpPr>
            <p:spPr bwMode="auto">
              <a:xfrm>
                <a:off x="3013" y="1906"/>
                <a:ext cx="262" cy="262"/>
              </a:xfrm>
              <a:prstGeom prst="star32">
                <a:avLst>
                  <a:gd name="adj" fmla="val 38981"/>
                </a:avLst>
              </a:prstGeom>
              <a:solidFill>
                <a:schemeClr val="bg1"/>
              </a:solidFill>
              <a:ln w="9525">
                <a:miter lim="800000"/>
                <a:headEnd/>
                <a:tailEnd/>
              </a:ln>
              <a:scene3d>
                <a:camera prst="legacyPerspectiveFront">
                  <a:rot lat="20099970" lon="20099970" rev="0"/>
                </a:camera>
                <a:lightRig rig="legacyFlat2" dir="t"/>
              </a:scene3d>
              <a:sp3d extrusionH="430200" prstMaterial="legacyMatte">
                <a:bevelT w="13500" h="13500" prst="angle"/>
                <a:bevelB w="13500" h="13500" prst="angle"/>
                <a:extrusionClr>
                  <a:schemeClr val="bg1"/>
                </a:extrusionClr>
              </a:sp3d>
            </p:spPr>
            <p:txBody>
              <a:bodyPr lIns="0" tIns="0" rIns="0" bIns="0" anchor="ctr">
                <a:flatTx/>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sz="1600"/>
              </a:p>
            </p:txBody>
          </p:sp>
        </p:grpSp>
        <p:sp>
          <p:nvSpPr>
            <p:cNvPr id="64" name="Text Box 135"/>
            <p:cNvSpPr txBox="1">
              <a:spLocks noChangeArrowheads="1"/>
            </p:cNvSpPr>
            <p:nvPr/>
          </p:nvSpPr>
          <p:spPr bwMode="auto">
            <a:xfrm>
              <a:off x="3219" y="2682"/>
              <a:ext cx="798"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1200" b="1"/>
                <a:t>Access Engine</a:t>
              </a:r>
            </a:p>
          </p:txBody>
        </p:sp>
        <p:pic>
          <p:nvPicPr>
            <p:cNvPr id="65" name="Picture 136"/>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90" y="1585"/>
              <a:ext cx="325"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6" name="Rectangle 138"/>
            <p:cNvSpPr>
              <a:spLocks noChangeArrowheads="1"/>
            </p:cNvSpPr>
            <p:nvPr/>
          </p:nvSpPr>
          <p:spPr bwMode="auto">
            <a:xfrm>
              <a:off x="1123" y="3557"/>
              <a:ext cx="2880" cy="160"/>
            </a:xfrm>
            <a:prstGeom prst="rect">
              <a:avLst/>
            </a:prstGeom>
            <a:solidFill>
              <a:schemeClr val="bg1"/>
            </a:solidFill>
            <a:ln w="28575" algn="ctr">
              <a:solidFill>
                <a:schemeClr val="tx1"/>
              </a:solidFill>
              <a:miter lim="800000"/>
              <a:headEnd/>
              <a:tailEnd/>
            </a:ln>
          </p:spPr>
          <p:txBody>
            <a:bodyPr wrap="none"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67" name="Text Box 139"/>
            <p:cNvSpPr txBox="1">
              <a:spLocks noChangeArrowheads="1"/>
            </p:cNvSpPr>
            <p:nvPr/>
          </p:nvSpPr>
          <p:spPr bwMode="auto">
            <a:xfrm>
              <a:off x="1889" y="3532"/>
              <a:ext cx="948" cy="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175" algn="ctr">
                  <a:solidFill>
                    <a:srgbClr val="000000"/>
                  </a:solidFill>
                  <a:miter lim="800000"/>
                  <a:headEnd/>
                  <a:tailEnd/>
                </a14:hiddenLine>
              </a:ext>
            </a:extLst>
          </p:spPr>
          <p:txBody>
            <a:bodyPr wrap="none">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b="1"/>
                <a:t>Service Bus</a:t>
              </a:r>
            </a:p>
          </p:txBody>
        </p:sp>
      </p:grpSp>
      <p:sp>
        <p:nvSpPr>
          <p:cNvPr id="143"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IT</a:t>
            </a:r>
            <a:r>
              <a:rPr lang="zh-CN" altLang="en-US" dirty="0"/>
              <a:t>总体架构</a:t>
            </a:r>
            <a:r>
              <a:rPr lang="en-US" altLang="zh-CN" dirty="0"/>
              <a:t>-</a:t>
            </a:r>
            <a:r>
              <a:rPr lang="zh-CN" altLang="en-US" sz="2400" dirty="0"/>
              <a:t>数据架构</a:t>
            </a:r>
          </a:p>
        </p:txBody>
      </p:sp>
    </p:spTree>
    <p:extLst>
      <p:ext uri="{BB962C8B-B14F-4D97-AF65-F5344CB8AC3E}">
        <p14:creationId xmlns:p14="http://schemas.microsoft.com/office/powerpoint/2010/main" val="3584438908"/>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12</a:t>
            </a:fld>
            <a:r>
              <a:rPr lang="en-US" altLang="zh-CN" dirty="0" smtClean="0"/>
              <a:t> </a:t>
            </a:r>
            <a:endParaRPr lang="en-US" altLang="zh-CN" dirty="0"/>
          </a:p>
        </p:txBody>
      </p:sp>
      <p:sp>
        <p:nvSpPr>
          <p:cNvPr id="10" name="矩形 24"/>
          <p:cNvSpPr>
            <a:spLocks noChangeArrowheads="1"/>
          </p:cNvSpPr>
          <p:nvPr/>
        </p:nvSpPr>
        <p:spPr bwMode="auto">
          <a:xfrm>
            <a:off x="4552950" y="3678138"/>
            <a:ext cx="2863850" cy="1728787"/>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1" name="矩形 24"/>
          <p:cNvSpPr>
            <a:spLocks noChangeArrowheads="1"/>
          </p:cNvSpPr>
          <p:nvPr/>
        </p:nvSpPr>
        <p:spPr bwMode="auto">
          <a:xfrm>
            <a:off x="8329613" y="3662263"/>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2" name="矩形 24"/>
          <p:cNvSpPr>
            <a:spLocks noChangeArrowheads="1"/>
          </p:cNvSpPr>
          <p:nvPr/>
        </p:nvSpPr>
        <p:spPr bwMode="auto">
          <a:xfrm>
            <a:off x="776288" y="367813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3" name="矩形 24"/>
          <p:cNvSpPr>
            <a:spLocks noChangeArrowheads="1"/>
          </p:cNvSpPr>
          <p:nvPr/>
        </p:nvSpPr>
        <p:spPr bwMode="auto">
          <a:xfrm>
            <a:off x="8328025" y="674588"/>
            <a:ext cx="2881313"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4" name="矩形 24"/>
          <p:cNvSpPr>
            <a:spLocks noChangeArrowheads="1"/>
          </p:cNvSpPr>
          <p:nvPr/>
        </p:nvSpPr>
        <p:spPr bwMode="auto">
          <a:xfrm>
            <a:off x="4548188" y="663475"/>
            <a:ext cx="2881312"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6" name="矩形 24"/>
          <p:cNvSpPr>
            <a:spLocks noChangeArrowheads="1"/>
          </p:cNvSpPr>
          <p:nvPr/>
        </p:nvSpPr>
        <p:spPr bwMode="auto">
          <a:xfrm>
            <a:off x="768350" y="67458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7" name="矩形 24"/>
          <p:cNvSpPr>
            <a:spLocks noChangeArrowheads="1"/>
          </p:cNvSpPr>
          <p:nvPr/>
        </p:nvSpPr>
        <p:spPr bwMode="auto">
          <a:xfrm>
            <a:off x="768350"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IT总体架构</a:t>
            </a:r>
            <a:endParaRPr lang="zh-CN" altLang="en-US"/>
          </a:p>
        </p:txBody>
      </p:sp>
      <p:sp>
        <p:nvSpPr>
          <p:cNvPr id="18" name="矩形 25"/>
          <p:cNvSpPr>
            <a:spLocks noChangeArrowheads="1"/>
          </p:cNvSpPr>
          <p:nvPr/>
        </p:nvSpPr>
        <p:spPr bwMode="auto">
          <a:xfrm>
            <a:off x="4548188" y="2401788"/>
            <a:ext cx="2881312" cy="615950"/>
          </a:xfrm>
          <a:prstGeom prst="rect">
            <a:avLst/>
          </a:prstGeom>
          <a:solidFill>
            <a:srgbClr val="CC00FF"/>
          </a:solidFill>
          <a:ln>
            <a:noFill/>
          </a:ln>
          <a:effec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CBUS平台</a:t>
            </a:r>
          </a:p>
        </p:txBody>
      </p:sp>
      <p:sp>
        <p:nvSpPr>
          <p:cNvPr id="19" name="矩形 26"/>
          <p:cNvSpPr>
            <a:spLocks noChangeArrowheads="1"/>
          </p:cNvSpPr>
          <p:nvPr/>
        </p:nvSpPr>
        <p:spPr bwMode="auto">
          <a:xfrm>
            <a:off x="8329613"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EBUS平台</a:t>
            </a:r>
            <a:endParaRPr lang="zh-CN" altLang="en-US"/>
          </a:p>
        </p:txBody>
      </p:sp>
      <p:sp>
        <p:nvSpPr>
          <p:cNvPr id="20" name="矩形 27"/>
          <p:cNvSpPr>
            <a:spLocks noChangeArrowheads="1"/>
          </p:cNvSpPr>
          <p:nvPr/>
        </p:nvSpPr>
        <p:spPr bwMode="auto">
          <a:xfrm>
            <a:off x="766763" y="540533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XBUS平台</a:t>
            </a:r>
            <a:endParaRPr lang="zh-CN" altLang="en-US"/>
          </a:p>
        </p:txBody>
      </p:sp>
      <p:sp>
        <p:nvSpPr>
          <p:cNvPr id="21" name="矩形 28"/>
          <p:cNvSpPr>
            <a:spLocks noChangeArrowheads="1"/>
          </p:cNvSpPr>
          <p:nvPr/>
        </p:nvSpPr>
        <p:spPr bwMode="auto">
          <a:xfrm>
            <a:off x="4548188" y="5406925"/>
            <a:ext cx="2879725"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DBUS平台</a:t>
            </a:r>
            <a:endParaRPr lang="zh-CN" altLang="en-US"/>
          </a:p>
        </p:txBody>
      </p:sp>
      <p:sp>
        <p:nvSpPr>
          <p:cNvPr id="22" name="矩形 29"/>
          <p:cNvSpPr>
            <a:spLocks noChangeArrowheads="1"/>
          </p:cNvSpPr>
          <p:nvPr/>
        </p:nvSpPr>
        <p:spPr bwMode="auto">
          <a:xfrm>
            <a:off x="8328025" y="5394225"/>
            <a:ext cx="2881313"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ESB平台</a:t>
            </a:r>
            <a:endParaRPr lang="zh-CN" altLang="en-US"/>
          </a:p>
        </p:txBody>
      </p:sp>
      <p:pic>
        <p:nvPicPr>
          <p:cNvPr id="23" name="Picture 16" descr="53b38a10177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225" y="746025"/>
            <a:ext cx="25209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7" descr="53b38a11d588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6563" y="1034950"/>
            <a:ext cx="935037"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18" descr="53b3685521a8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28025" y="747613"/>
            <a:ext cx="2808288"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19" descr="53b36854a7590"/>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328025" y="3698775"/>
            <a:ext cx="2808288"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20" descr="53b3685488e10"/>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84700" y="3698775"/>
            <a:ext cx="2736850" cy="169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21" descr="53b36854cd6f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9788" y="3698775"/>
            <a:ext cx="2736850"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22" descr="53b36842790d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84700" y="601563"/>
            <a:ext cx="2735263" cy="1801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3" descr="53b3683d64267"/>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050338" y="1395313"/>
            <a:ext cx="1295400" cy="93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91845067"/>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13</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5"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CBUS</a:t>
            </a:r>
            <a:r>
              <a:rPr lang="zh-CN" altLang="en-US" dirty="0"/>
              <a:t>平台</a:t>
            </a:r>
            <a:r>
              <a:rPr lang="en-US" altLang="zh-CN" dirty="0" smtClean="0"/>
              <a:t>-</a:t>
            </a:r>
            <a:r>
              <a:rPr lang="zh-CN" altLang="en-US" sz="2400" dirty="0"/>
              <a:t>业务</a:t>
            </a:r>
            <a:r>
              <a:rPr lang="zh-CN" altLang="en-US" sz="2400" dirty="0" smtClean="0"/>
              <a:t>架构</a:t>
            </a:r>
            <a:endParaRPr lang="zh-CN" altLang="en-US" sz="2400" dirty="0"/>
          </a:p>
        </p:txBody>
      </p:sp>
      <p:sp>
        <p:nvSpPr>
          <p:cNvPr id="7" name="Freeform 2"/>
          <p:cNvSpPr>
            <a:spLocks/>
          </p:cNvSpPr>
          <p:nvPr/>
        </p:nvSpPr>
        <p:spPr bwMode="auto">
          <a:xfrm>
            <a:off x="1991544" y="4913927"/>
            <a:ext cx="1525608" cy="713762"/>
          </a:xfrm>
          <a:custGeom>
            <a:avLst/>
            <a:gdLst>
              <a:gd name="T0" fmla="*/ 1161 w 1336"/>
              <a:gd name="T1" fmla="*/ 0 h 1151"/>
              <a:gd name="T2" fmla="*/ 0 w 1336"/>
              <a:gd name="T3" fmla="*/ 0 h 1151"/>
              <a:gd name="T4" fmla="*/ 0 w 1336"/>
              <a:gd name="T5" fmla="*/ 1151 h 1151"/>
              <a:gd name="T6" fmla="*/ 1161 w 1336"/>
              <a:gd name="T7" fmla="*/ 1151 h 1151"/>
              <a:gd name="T8" fmla="*/ 1336 w 1336"/>
              <a:gd name="T9" fmla="*/ 575 h 1151"/>
              <a:gd name="T10" fmla="*/ 1161 w 1336"/>
              <a:gd name="T11" fmla="*/ 0 h 1151"/>
            </a:gdLst>
            <a:ahLst/>
            <a:cxnLst>
              <a:cxn ang="0">
                <a:pos x="T0" y="T1"/>
              </a:cxn>
              <a:cxn ang="0">
                <a:pos x="T2" y="T3"/>
              </a:cxn>
              <a:cxn ang="0">
                <a:pos x="T4" y="T5"/>
              </a:cxn>
              <a:cxn ang="0">
                <a:pos x="T6" y="T7"/>
              </a:cxn>
              <a:cxn ang="0">
                <a:pos x="T8" y="T9"/>
              </a:cxn>
              <a:cxn ang="0">
                <a:pos x="T10" y="T11"/>
              </a:cxn>
            </a:cxnLst>
            <a:rect l="0" t="0" r="r" b="b"/>
            <a:pathLst>
              <a:path w="1336" h="1151">
                <a:moveTo>
                  <a:pt x="1161" y="0"/>
                </a:moveTo>
                <a:lnTo>
                  <a:pt x="0" y="0"/>
                </a:lnTo>
                <a:lnTo>
                  <a:pt x="0" y="1151"/>
                </a:lnTo>
                <a:lnTo>
                  <a:pt x="1161" y="1151"/>
                </a:lnTo>
                <a:lnTo>
                  <a:pt x="1336" y="575"/>
                </a:lnTo>
                <a:lnTo>
                  <a:pt x="1161" y="0"/>
                </a:lnTo>
                <a:close/>
              </a:path>
            </a:pathLst>
          </a:custGeom>
          <a:solidFill>
            <a:srgbClr val="C7CDF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 name="Text Box 4"/>
          <p:cNvSpPr txBox="1">
            <a:spLocks noChangeArrowheads="1"/>
          </p:cNvSpPr>
          <p:nvPr/>
        </p:nvSpPr>
        <p:spPr bwMode="auto">
          <a:xfrm>
            <a:off x="490538" y="5730875"/>
            <a:ext cx="11288163" cy="5810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rgbClr val="80008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45720" rIns="45720">
            <a:spAutoFit/>
          </a:bodyPr>
          <a:lstStyle>
            <a:lvl1pPr algn="l" eaLnBrk="0" hangingPunct="0">
              <a:defRPr sz="1400">
                <a:solidFill>
                  <a:schemeClr val="tx1"/>
                </a:solidFill>
                <a:latin typeface="Arial" panose="020B0604020202020204" pitchFamily="34" charset="0"/>
                <a:ea typeface="宋体" panose="02010600030101010101" pitchFamily="2" charset="-122"/>
              </a:defRPr>
            </a:lvl1pPr>
            <a:lvl2pPr marL="512763" algn="l" eaLnBrk="0" hangingPunct="0">
              <a:defRPr sz="1400">
                <a:solidFill>
                  <a:schemeClr val="tx1"/>
                </a:solidFill>
                <a:latin typeface="Arial" panose="020B0604020202020204" pitchFamily="34" charset="0"/>
                <a:ea typeface="宋体" panose="02010600030101010101" pitchFamily="2" charset="-122"/>
              </a:defRPr>
            </a:lvl2pPr>
            <a:lvl3pPr algn="l" eaLnBrk="0" hangingPunct="0">
              <a:defRPr sz="1400">
                <a:solidFill>
                  <a:schemeClr val="tx1"/>
                </a:solidFill>
                <a:latin typeface="Arial" panose="020B0604020202020204" pitchFamily="34" charset="0"/>
                <a:ea typeface="宋体" panose="02010600030101010101" pitchFamily="2" charset="-122"/>
              </a:defRPr>
            </a:lvl3pPr>
            <a:lvl4pPr algn="l" eaLnBrk="0" hangingPunct="0">
              <a:defRPr sz="1400">
                <a:solidFill>
                  <a:schemeClr val="tx1"/>
                </a:solidFill>
                <a:latin typeface="Arial" panose="020B0604020202020204" pitchFamily="34" charset="0"/>
                <a:ea typeface="宋体" panose="02010600030101010101" pitchFamily="2" charset="-122"/>
              </a:defRPr>
            </a:lvl4pPr>
            <a:lvl5pPr algn="l" eaLnBrk="0" hangingPunct="0">
              <a:defRPr sz="1400">
                <a:solidFill>
                  <a:schemeClr val="tx1"/>
                </a:solidFill>
                <a:latin typeface="Arial" panose="020B0604020202020204" pitchFamily="34" charset="0"/>
                <a:ea typeface="宋体" panose="02010600030101010101" pitchFamily="2" charset="-122"/>
              </a:defRPr>
            </a:lvl5pPr>
            <a:lvl6pPr eaLnBrk="0" fontAlgn="base" hangingPunct="0">
              <a:spcBef>
                <a:spcPct val="0"/>
              </a:spcBef>
              <a:spcAft>
                <a:spcPct val="0"/>
              </a:spcAft>
              <a:buClr>
                <a:srgbClr val="000099"/>
              </a:buClr>
              <a:buFont typeface="Wingdings" panose="05000000000000000000" pitchFamily="2" charset="2"/>
              <a:defRPr sz="1400">
                <a:solidFill>
                  <a:schemeClr val="tx1"/>
                </a:solidFill>
                <a:latin typeface="Arial" panose="020B0604020202020204" pitchFamily="34" charset="0"/>
                <a:ea typeface="宋体" panose="02010600030101010101" pitchFamily="2" charset="-122"/>
              </a:defRPr>
            </a:lvl6pPr>
            <a:lvl7pPr eaLnBrk="0" fontAlgn="base" hangingPunct="0">
              <a:spcBef>
                <a:spcPct val="0"/>
              </a:spcBef>
              <a:spcAft>
                <a:spcPct val="0"/>
              </a:spcAft>
              <a:buClr>
                <a:srgbClr val="000099"/>
              </a:buClr>
              <a:buFont typeface="Wingdings" panose="05000000000000000000" pitchFamily="2" charset="2"/>
              <a:defRPr sz="1400">
                <a:solidFill>
                  <a:schemeClr val="tx1"/>
                </a:solidFill>
                <a:latin typeface="Arial" panose="020B0604020202020204" pitchFamily="34" charset="0"/>
                <a:ea typeface="宋体" panose="02010600030101010101" pitchFamily="2" charset="-122"/>
              </a:defRPr>
            </a:lvl7pPr>
            <a:lvl8pPr eaLnBrk="0" fontAlgn="base" hangingPunct="0">
              <a:spcBef>
                <a:spcPct val="0"/>
              </a:spcBef>
              <a:spcAft>
                <a:spcPct val="0"/>
              </a:spcAft>
              <a:buClr>
                <a:srgbClr val="000099"/>
              </a:buClr>
              <a:buFont typeface="Wingdings" panose="05000000000000000000" pitchFamily="2" charset="2"/>
              <a:defRPr sz="1400">
                <a:solidFill>
                  <a:schemeClr val="tx1"/>
                </a:solidFill>
                <a:latin typeface="Arial" panose="020B0604020202020204" pitchFamily="34" charset="0"/>
                <a:ea typeface="宋体" panose="02010600030101010101" pitchFamily="2" charset="-122"/>
              </a:defRPr>
            </a:lvl8pPr>
            <a:lvl9pPr eaLnBrk="0" fontAlgn="base" hangingPunct="0">
              <a:spcBef>
                <a:spcPct val="0"/>
              </a:spcBef>
              <a:spcAft>
                <a:spcPct val="0"/>
              </a:spcAft>
              <a:buClr>
                <a:srgbClr val="000099"/>
              </a:buClr>
              <a:buFont typeface="Wingdings" panose="05000000000000000000" pitchFamily="2" charset="2"/>
              <a:defRPr sz="1400">
                <a:solidFill>
                  <a:schemeClr val="tx1"/>
                </a:solidFill>
                <a:latin typeface="Arial" panose="020B0604020202020204" pitchFamily="34" charset="0"/>
                <a:ea typeface="宋体" panose="02010600030101010101" pitchFamily="2" charset="-122"/>
              </a:defRPr>
            </a:lvl9pPr>
          </a:lstStyle>
          <a:p>
            <a:pPr eaLnBrk="1" hangingPunct="1">
              <a:spcBef>
                <a:spcPct val="30000"/>
              </a:spcBef>
              <a:buClrTx/>
            </a:pPr>
            <a:r>
              <a:rPr lang="zh-CN" altLang="en-US" sz="1600" b="1" dirty="0">
                <a:solidFill>
                  <a:srgbClr val="000099"/>
                </a:solidFill>
              </a:rPr>
              <a:t>以上业务架构是以客户关系为导向、产品关系为主线、核算关系为基础、组织定价风险控制为支撑，是一个高度整合的金融综合业务体系。</a:t>
            </a:r>
          </a:p>
        </p:txBody>
      </p:sp>
      <p:grpSp>
        <p:nvGrpSpPr>
          <p:cNvPr id="9" name="Group 5"/>
          <p:cNvGrpSpPr>
            <a:grpSpLocks/>
          </p:cNvGrpSpPr>
          <p:nvPr/>
        </p:nvGrpSpPr>
        <p:grpSpPr bwMode="auto">
          <a:xfrm>
            <a:off x="438150" y="908720"/>
            <a:ext cx="11562506" cy="4749130"/>
            <a:chOff x="276" y="836"/>
            <a:chExt cx="5184" cy="2728"/>
          </a:xfrm>
        </p:grpSpPr>
        <p:grpSp>
          <p:nvGrpSpPr>
            <p:cNvPr id="10" name="Group 6"/>
            <p:cNvGrpSpPr>
              <a:grpSpLocks/>
            </p:cNvGrpSpPr>
            <p:nvPr/>
          </p:nvGrpSpPr>
          <p:grpSpPr bwMode="auto">
            <a:xfrm>
              <a:off x="4679" y="836"/>
              <a:ext cx="685" cy="2704"/>
              <a:chOff x="210" y="837"/>
              <a:chExt cx="560" cy="2930"/>
            </a:xfrm>
          </p:grpSpPr>
          <p:sp>
            <p:nvSpPr>
              <p:cNvPr id="53" name="AutoShape 7"/>
              <p:cNvSpPr>
                <a:spLocks noChangeArrowheads="1"/>
              </p:cNvSpPr>
              <p:nvPr/>
            </p:nvSpPr>
            <p:spPr bwMode="auto">
              <a:xfrm rot="5400000">
                <a:off x="265" y="782"/>
                <a:ext cx="439" cy="550"/>
              </a:xfrm>
              <a:prstGeom prst="homePlate">
                <a:avLst>
                  <a:gd name="adj" fmla="val 13083"/>
                </a:avLst>
              </a:prstGeom>
              <a:solidFill>
                <a:srgbClr val="C7CDFD"/>
              </a:solidFill>
              <a:ln>
                <a:noFill/>
              </a:ln>
              <a:effectLst/>
              <a:extLst>
                <a:ext uri="{91240B29-F687-4F45-9708-019B960494DF}">
                  <a14:hiddenLine xmlns:a14="http://schemas.microsoft.com/office/drawing/2010/main" w="6350">
                    <a:solidFill>
                      <a:srgbClr val="061DC8"/>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zh-CN" altLang="en-US"/>
              </a:p>
            </p:txBody>
          </p:sp>
          <p:sp>
            <p:nvSpPr>
              <p:cNvPr id="54" name="Freeform 8"/>
              <p:cNvSpPr>
                <a:spLocks/>
              </p:cNvSpPr>
              <p:nvPr/>
            </p:nvSpPr>
            <p:spPr bwMode="auto">
              <a:xfrm rot="5400000">
                <a:off x="-754" y="2244"/>
                <a:ext cx="2497" cy="550"/>
              </a:xfrm>
              <a:custGeom>
                <a:avLst/>
                <a:gdLst>
                  <a:gd name="T0" fmla="*/ 4538 w 4538"/>
                  <a:gd name="T1" fmla="*/ 0 h 1080"/>
                  <a:gd name="T2" fmla="*/ 0 w 4538"/>
                  <a:gd name="T3" fmla="*/ 0 h 1080"/>
                  <a:gd name="T4" fmla="*/ 105 w 4538"/>
                  <a:gd name="T5" fmla="*/ 541 h 1080"/>
                  <a:gd name="T6" fmla="*/ 0 w 4538"/>
                  <a:gd name="T7" fmla="*/ 1080 h 1080"/>
                  <a:gd name="T8" fmla="*/ 4538 w 4538"/>
                  <a:gd name="T9" fmla="*/ 1080 h 1080"/>
                  <a:gd name="T10" fmla="*/ 4538 w 4538"/>
                  <a:gd name="T11" fmla="*/ 0 h 1080"/>
                </a:gdLst>
                <a:ahLst/>
                <a:cxnLst>
                  <a:cxn ang="0">
                    <a:pos x="T0" y="T1"/>
                  </a:cxn>
                  <a:cxn ang="0">
                    <a:pos x="T2" y="T3"/>
                  </a:cxn>
                  <a:cxn ang="0">
                    <a:pos x="T4" y="T5"/>
                  </a:cxn>
                  <a:cxn ang="0">
                    <a:pos x="T6" y="T7"/>
                  </a:cxn>
                  <a:cxn ang="0">
                    <a:pos x="T8" y="T9"/>
                  </a:cxn>
                  <a:cxn ang="0">
                    <a:pos x="T10" y="T11"/>
                  </a:cxn>
                </a:cxnLst>
                <a:rect l="0" t="0" r="r" b="b"/>
                <a:pathLst>
                  <a:path w="4538" h="1080">
                    <a:moveTo>
                      <a:pt x="4538" y="0"/>
                    </a:moveTo>
                    <a:lnTo>
                      <a:pt x="0" y="0"/>
                    </a:lnTo>
                    <a:lnTo>
                      <a:pt x="105" y="541"/>
                    </a:lnTo>
                    <a:lnTo>
                      <a:pt x="0" y="1080"/>
                    </a:lnTo>
                    <a:lnTo>
                      <a:pt x="4538" y="1080"/>
                    </a:lnTo>
                    <a:lnTo>
                      <a:pt x="4538" y="0"/>
                    </a:lnTo>
                  </a:path>
                </a:pathLst>
              </a:custGeom>
              <a:noFill/>
              <a:ln w="6350" cmpd="sng">
                <a:solidFill>
                  <a:srgbClr val="000000"/>
                </a:solidFill>
                <a:prstDash val="solid"/>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
          <p:nvSpPr>
            <p:cNvPr id="11" name="AutoShape 9"/>
            <p:cNvSpPr>
              <a:spLocks noChangeArrowheads="1"/>
            </p:cNvSpPr>
            <p:nvPr/>
          </p:nvSpPr>
          <p:spPr bwMode="auto">
            <a:xfrm>
              <a:off x="982" y="836"/>
              <a:ext cx="668" cy="406"/>
            </a:xfrm>
            <a:prstGeom prst="homePlate">
              <a:avLst>
                <a:gd name="adj" fmla="val 21526"/>
              </a:avLst>
            </a:prstGeom>
            <a:solidFill>
              <a:srgbClr val="C7CDFD"/>
            </a:solidFill>
            <a:ln>
              <a:noFill/>
            </a:ln>
            <a:effectLst/>
            <a:extLst>
              <a:ext uri="{91240B29-F687-4F45-9708-019B960494DF}">
                <a14:hiddenLine xmlns:a14="http://schemas.microsoft.com/office/drawing/2010/main" w="6350">
                  <a:solidFill>
                    <a:srgbClr val="061DC8"/>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zh-CN" altLang="en-US"/>
            </a:p>
          </p:txBody>
        </p:sp>
        <p:sp>
          <p:nvSpPr>
            <p:cNvPr id="12" name="Rectangle 10"/>
            <p:cNvSpPr>
              <a:spLocks noChangeArrowheads="1"/>
            </p:cNvSpPr>
            <p:nvPr/>
          </p:nvSpPr>
          <p:spPr bwMode="auto">
            <a:xfrm>
              <a:off x="982" y="1283"/>
              <a:ext cx="712" cy="219"/>
            </a:xfrm>
            <a:prstGeom prst="rect">
              <a:avLst/>
            </a:prstGeom>
            <a:solidFill>
              <a:srgbClr val="C7CDFD"/>
            </a:solidFill>
            <a:ln>
              <a:noFill/>
            </a:ln>
            <a:effectLst/>
            <a:extLst>
              <a:ext uri="{91240B29-F687-4F45-9708-019B960494DF}">
                <a14:hiddenLine xmlns:a14="http://schemas.microsoft.com/office/drawing/2010/main" w="635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50000"/>
                      </a:srgbClr>
                    </a:outerShdw>
                  </a:effectLst>
                </a14:hiddenEffects>
              </a:ext>
            </a:extLst>
          </p:spPr>
          <p:txBody>
            <a:bodyPr lIns="0" tIns="0" rIns="0" bIns="0" anchor="ctr">
              <a:spAutoFit/>
            </a:bodyPr>
            <a:lstStyle/>
            <a:p>
              <a:endParaRPr lang="zh-CN" altLang="en-US"/>
            </a:p>
          </p:txBody>
        </p:sp>
        <p:sp>
          <p:nvSpPr>
            <p:cNvPr id="13" name="Rectangle 11"/>
            <p:cNvSpPr>
              <a:spLocks noChangeArrowheads="1"/>
            </p:cNvSpPr>
            <p:nvPr/>
          </p:nvSpPr>
          <p:spPr bwMode="auto">
            <a:xfrm>
              <a:off x="621" y="900"/>
              <a:ext cx="3454" cy="232"/>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spAutoFit/>
            </a:bodyPr>
            <a:lstStyle/>
            <a:p>
              <a:endParaRPr lang="zh-CN" altLang="en-US"/>
            </a:p>
          </p:txBody>
        </p:sp>
        <p:sp>
          <p:nvSpPr>
            <p:cNvPr id="14" name="Rectangle 12"/>
            <p:cNvSpPr>
              <a:spLocks noChangeArrowheads="1"/>
            </p:cNvSpPr>
            <p:nvPr/>
          </p:nvSpPr>
          <p:spPr bwMode="auto">
            <a:xfrm>
              <a:off x="976" y="1527"/>
              <a:ext cx="712" cy="1581"/>
            </a:xfrm>
            <a:prstGeom prst="rect">
              <a:avLst/>
            </a:prstGeom>
            <a:noFill/>
            <a:ln w="6350" algn="ctr">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zh-CN" altLang="en-US"/>
            </a:p>
          </p:txBody>
        </p:sp>
        <p:sp>
          <p:nvSpPr>
            <p:cNvPr id="15" name="Rectangle 13"/>
            <p:cNvSpPr>
              <a:spLocks noChangeArrowheads="1"/>
            </p:cNvSpPr>
            <p:nvPr/>
          </p:nvSpPr>
          <p:spPr bwMode="auto">
            <a:xfrm>
              <a:off x="1739" y="1527"/>
              <a:ext cx="710" cy="1581"/>
            </a:xfrm>
            <a:prstGeom prst="rect">
              <a:avLst/>
            </a:prstGeom>
            <a:noFill/>
            <a:ln w="6350" algn="ctr">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zh-CN" altLang="en-US"/>
            </a:p>
          </p:txBody>
        </p:sp>
        <p:sp>
          <p:nvSpPr>
            <p:cNvPr id="16" name="Rectangle 14"/>
            <p:cNvSpPr>
              <a:spLocks noChangeArrowheads="1"/>
            </p:cNvSpPr>
            <p:nvPr/>
          </p:nvSpPr>
          <p:spPr bwMode="auto">
            <a:xfrm>
              <a:off x="3261" y="1527"/>
              <a:ext cx="666" cy="1581"/>
            </a:xfrm>
            <a:prstGeom prst="rect">
              <a:avLst/>
            </a:prstGeom>
            <a:noFill/>
            <a:ln w="6350" algn="ctr">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zh-CN" altLang="en-US"/>
            </a:p>
          </p:txBody>
        </p:sp>
        <p:sp>
          <p:nvSpPr>
            <p:cNvPr id="17" name="Rectangle 15"/>
            <p:cNvSpPr>
              <a:spLocks noChangeArrowheads="1"/>
            </p:cNvSpPr>
            <p:nvPr/>
          </p:nvSpPr>
          <p:spPr bwMode="auto">
            <a:xfrm>
              <a:off x="3972" y="1527"/>
              <a:ext cx="672" cy="1581"/>
            </a:xfrm>
            <a:prstGeom prst="rect">
              <a:avLst/>
            </a:prstGeom>
            <a:noFill/>
            <a:ln w="6350" algn="ctr">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zh-CN" altLang="en-US"/>
            </a:p>
          </p:txBody>
        </p:sp>
        <p:sp>
          <p:nvSpPr>
            <p:cNvPr id="18" name="Rectangle 16"/>
            <p:cNvSpPr>
              <a:spLocks noChangeArrowheads="1"/>
            </p:cNvSpPr>
            <p:nvPr/>
          </p:nvSpPr>
          <p:spPr bwMode="auto">
            <a:xfrm>
              <a:off x="3261" y="1283"/>
              <a:ext cx="666" cy="219"/>
            </a:xfrm>
            <a:prstGeom prst="rect">
              <a:avLst/>
            </a:prstGeom>
            <a:solidFill>
              <a:srgbClr val="C7CDFD"/>
            </a:solidFill>
            <a:ln>
              <a:noFill/>
            </a:ln>
            <a:effectLst/>
            <a:extLst>
              <a:ext uri="{91240B29-F687-4F45-9708-019B960494DF}">
                <a14:hiddenLine xmlns:a14="http://schemas.microsoft.com/office/drawing/2010/main" w="635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50000"/>
                      </a:srgbClr>
                    </a:outerShdw>
                  </a:effectLst>
                </a14:hiddenEffects>
              </a:ext>
            </a:extLst>
          </p:spPr>
          <p:txBody>
            <a:bodyPr lIns="0" tIns="0" rIns="0" bIns="0" anchor="ctr"/>
            <a:lstStyle/>
            <a:p>
              <a:pPr>
                <a:lnSpc>
                  <a:spcPct val="90000"/>
                </a:lnSpc>
                <a:spcBef>
                  <a:spcPct val="20000"/>
                </a:spcBef>
                <a:buClrTx/>
              </a:pPr>
              <a:endParaRPr lang="zh-CN" altLang="en-US" sz="1400"/>
            </a:p>
          </p:txBody>
        </p:sp>
        <p:sp>
          <p:nvSpPr>
            <p:cNvPr id="19" name="Rectangle 17"/>
            <p:cNvSpPr>
              <a:spLocks noChangeArrowheads="1"/>
            </p:cNvSpPr>
            <p:nvPr/>
          </p:nvSpPr>
          <p:spPr bwMode="auto">
            <a:xfrm>
              <a:off x="3972" y="1283"/>
              <a:ext cx="672" cy="219"/>
            </a:xfrm>
            <a:prstGeom prst="rect">
              <a:avLst/>
            </a:prstGeom>
            <a:solidFill>
              <a:srgbClr val="C7CDFD"/>
            </a:solidFill>
            <a:ln>
              <a:noFill/>
            </a:ln>
            <a:effectLst/>
            <a:extLst>
              <a:ext uri="{91240B29-F687-4F45-9708-019B960494DF}">
                <a14:hiddenLine xmlns:a14="http://schemas.microsoft.com/office/drawing/2010/main" w="635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50000"/>
                      </a:srgbClr>
                    </a:outerShdw>
                  </a:effectLst>
                </a14:hiddenEffects>
              </a:ext>
            </a:extLst>
          </p:spPr>
          <p:txBody>
            <a:bodyPr lIns="0" tIns="0" rIns="0" bIns="0" anchor="ctr">
              <a:spAutoFit/>
            </a:bodyPr>
            <a:lstStyle/>
            <a:p>
              <a:endParaRPr lang="zh-CN" altLang="en-US"/>
            </a:p>
          </p:txBody>
        </p:sp>
        <p:sp>
          <p:nvSpPr>
            <p:cNvPr id="20" name="Text Box 18"/>
            <p:cNvSpPr txBox="1">
              <a:spLocks noChangeArrowheads="1"/>
            </p:cNvSpPr>
            <p:nvPr/>
          </p:nvSpPr>
          <p:spPr bwMode="auto">
            <a:xfrm>
              <a:off x="1071" y="1286"/>
              <a:ext cx="534"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marL="190500" indent="-188913"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1pPr>
              <a:lvl2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2pPr>
              <a:lvl3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3pPr>
              <a:lvl4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4pPr>
              <a:lvl5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5pPr>
              <a:lvl6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6pPr>
              <a:lvl7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7pPr>
              <a:lvl8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8pPr>
              <a:lvl9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9pPr>
            </a:lstStyle>
            <a:p>
              <a:pPr algn="ctr" eaLnBrk="1" hangingPunct="1">
                <a:lnSpc>
                  <a:spcPct val="90000"/>
                </a:lnSpc>
                <a:buClr>
                  <a:schemeClr val="accent2"/>
                </a:buClr>
                <a:buFont typeface="Arial" panose="020B0604020202020204" pitchFamily="34" charset="0"/>
                <a:buNone/>
              </a:pPr>
              <a:r>
                <a:rPr lang="en-US" altLang="zh-CN" sz="1200" b="1">
                  <a:solidFill>
                    <a:srgbClr val="000000"/>
                  </a:solidFill>
                </a:rPr>
                <a:t>Liability</a:t>
              </a:r>
            </a:p>
            <a:p>
              <a:pPr algn="ctr" eaLnBrk="1" hangingPunct="1">
                <a:lnSpc>
                  <a:spcPct val="90000"/>
                </a:lnSpc>
                <a:buClr>
                  <a:schemeClr val="accent2"/>
                </a:buClr>
                <a:buFont typeface="Arial" panose="020B0604020202020204" pitchFamily="34" charset="0"/>
                <a:buNone/>
              </a:pPr>
              <a:r>
                <a:rPr lang="zh-CN" altLang="en-US" sz="1200" b="1">
                  <a:solidFill>
                    <a:srgbClr val="000000"/>
                  </a:solidFill>
                </a:rPr>
                <a:t>负债</a:t>
              </a:r>
            </a:p>
          </p:txBody>
        </p:sp>
        <p:sp>
          <p:nvSpPr>
            <p:cNvPr id="21" name="Text Box 19"/>
            <p:cNvSpPr txBox="1">
              <a:spLocks noChangeArrowheads="1"/>
            </p:cNvSpPr>
            <p:nvPr/>
          </p:nvSpPr>
          <p:spPr bwMode="auto">
            <a:xfrm>
              <a:off x="3391" y="1285"/>
              <a:ext cx="405"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marL="190500" indent="-188913"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1pPr>
              <a:lvl2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2pPr>
              <a:lvl3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3pPr>
              <a:lvl4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4pPr>
              <a:lvl5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5pPr>
              <a:lvl6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6pPr>
              <a:lvl7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7pPr>
              <a:lvl8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8pPr>
              <a:lvl9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9pPr>
            </a:lstStyle>
            <a:p>
              <a:pPr algn="ctr" eaLnBrk="1" hangingPunct="1">
                <a:lnSpc>
                  <a:spcPct val="90000"/>
                </a:lnSpc>
                <a:buClr>
                  <a:schemeClr val="accent2"/>
                </a:buClr>
                <a:buFont typeface="Arial" panose="020B0604020202020204" pitchFamily="34" charset="0"/>
                <a:buNone/>
              </a:pPr>
              <a:r>
                <a:rPr lang="en-US" altLang="zh-CN" sz="1200" b="1">
                  <a:solidFill>
                    <a:srgbClr val="000000"/>
                  </a:solidFill>
                </a:rPr>
                <a:t>Treasury</a:t>
              </a:r>
            </a:p>
            <a:p>
              <a:pPr algn="ctr" eaLnBrk="1" hangingPunct="1">
                <a:lnSpc>
                  <a:spcPct val="90000"/>
                </a:lnSpc>
                <a:buClr>
                  <a:schemeClr val="accent2"/>
                </a:buClr>
                <a:buFont typeface="Arial" panose="020B0604020202020204" pitchFamily="34" charset="0"/>
                <a:buNone/>
              </a:pPr>
              <a:r>
                <a:rPr lang="zh-CN" altLang="en-US" sz="1200" b="1">
                  <a:solidFill>
                    <a:srgbClr val="000000"/>
                  </a:solidFill>
                </a:rPr>
                <a:t>资金</a:t>
              </a:r>
            </a:p>
          </p:txBody>
        </p:sp>
        <p:sp>
          <p:nvSpPr>
            <p:cNvPr id="22" name="Text Box 20"/>
            <p:cNvSpPr txBox="1">
              <a:spLocks noChangeArrowheads="1"/>
            </p:cNvSpPr>
            <p:nvPr/>
          </p:nvSpPr>
          <p:spPr bwMode="auto">
            <a:xfrm>
              <a:off x="3943" y="1286"/>
              <a:ext cx="689"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marL="190500" indent="-188913"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1pPr>
              <a:lvl2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2pPr>
              <a:lvl3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3pPr>
              <a:lvl4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4pPr>
              <a:lvl5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5pPr>
              <a:lvl6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6pPr>
              <a:lvl7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7pPr>
              <a:lvl8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8pPr>
              <a:lvl9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9pPr>
            </a:lstStyle>
            <a:p>
              <a:pPr algn="ctr" eaLnBrk="1" hangingPunct="1">
                <a:lnSpc>
                  <a:spcPct val="90000"/>
                </a:lnSpc>
                <a:buClr>
                  <a:schemeClr val="accent2"/>
                </a:buClr>
                <a:buFont typeface="Arial" panose="020B0604020202020204" pitchFamily="34" charset="0"/>
                <a:buNone/>
              </a:pPr>
              <a:r>
                <a:rPr lang="en-GB" altLang="zh-CN" sz="1200" b="1">
                  <a:solidFill>
                    <a:srgbClr val="000000"/>
                  </a:solidFill>
                </a:rPr>
                <a:t> </a:t>
              </a:r>
              <a:r>
                <a:rPr lang="en-US" altLang="zh-CN" sz="1200" b="1">
                  <a:solidFill>
                    <a:srgbClr val="000000"/>
                  </a:solidFill>
                </a:rPr>
                <a:t>Middle B</a:t>
              </a:r>
              <a:r>
                <a:rPr lang="en-GB" altLang="zh-CN" sz="1200" b="1">
                  <a:solidFill>
                    <a:srgbClr val="000000"/>
                  </a:solidFill>
                </a:rPr>
                <a:t>iz</a:t>
              </a:r>
            </a:p>
            <a:p>
              <a:pPr algn="ctr" eaLnBrk="1" hangingPunct="1">
                <a:lnSpc>
                  <a:spcPct val="90000"/>
                </a:lnSpc>
                <a:buClr>
                  <a:schemeClr val="accent2"/>
                </a:buClr>
                <a:buFont typeface="Arial" panose="020B0604020202020204" pitchFamily="34" charset="0"/>
                <a:buNone/>
              </a:pPr>
              <a:r>
                <a:rPr lang="zh-CN" altLang="en-GB" sz="1200" b="1">
                  <a:solidFill>
                    <a:srgbClr val="000000"/>
                  </a:solidFill>
                </a:rPr>
                <a:t>中间</a:t>
              </a:r>
              <a:r>
                <a:rPr lang="zh-CN" altLang="en-US" sz="1200" b="1">
                  <a:solidFill>
                    <a:srgbClr val="000000"/>
                  </a:solidFill>
                </a:rPr>
                <a:t>业务</a:t>
              </a:r>
            </a:p>
          </p:txBody>
        </p:sp>
        <p:sp>
          <p:nvSpPr>
            <p:cNvPr id="23" name="Text Box 21"/>
            <p:cNvSpPr txBox="1">
              <a:spLocks noChangeArrowheads="1"/>
            </p:cNvSpPr>
            <p:nvPr/>
          </p:nvSpPr>
          <p:spPr bwMode="auto">
            <a:xfrm>
              <a:off x="1128" y="856"/>
              <a:ext cx="444" cy="18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pPr algn="l" eaLnBrk="0" hangingPunct="0">
                <a:lnSpc>
                  <a:spcPct val="80000"/>
                </a:lnSpc>
                <a:buClrTx/>
                <a:buFontTx/>
                <a:buNone/>
              </a:pPr>
              <a:r>
                <a:rPr lang="en-US" altLang="zh-CN" sz="1200" b="1">
                  <a:solidFill>
                    <a:srgbClr val="000000"/>
                  </a:solidFill>
                </a:rPr>
                <a:t>Pricing </a:t>
              </a:r>
            </a:p>
            <a:p>
              <a:pPr algn="l" eaLnBrk="0" hangingPunct="0">
                <a:lnSpc>
                  <a:spcPct val="80000"/>
                </a:lnSpc>
                <a:buClrTx/>
                <a:buFontTx/>
                <a:buNone/>
              </a:pPr>
              <a:r>
                <a:rPr lang="zh-CN" altLang="en-GB" sz="1200" b="1">
                  <a:solidFill>
                    <a:srgbClr val="000000"/>
                  </a:solidFill>
                </a:rPr>
                <a:t>   </a:t>
              </a:r>
              <a:r>
                <a:rPr lang="zh-CN" altLang="en-US" sz="1200" b="1">
                  <a:solidFill>
                    <a:srgbClr val="000000"/>
                  </a:solidFill>
                </a:rPr>
                <a:t>定价     </a:t>
              </a:r>
            </a:p>
          </p:txBody>
        </p:sp>
        <p:sp>
          <p:nvSpPr>
            <p:cNvPr id="24" name="Freeform 22"/>
            <p:cNvSpPr>
              <a:spLocks/>
            </p:cNvSpPr>
            <p:nvPr/>
          </p:nvSpPr>
          <p:spPr bwMode="auto">
            <a:xfrm>
              <a:off x="1605" y="836"/>
              <a:ext cx="3039" cy="407"/>
            </a:xfrm>
            <a:custGeom>
              <a:avLst/>
              <a:gdLst>
                <a:gd name="T0" fmla="*/ 4538 w 4538"/>
                <a:gd name="T1" fmla="*/ 0 h 1080"/>
                <a:gd name="T2" fmla="*/ 0 w 4538"/>
                <a:gd name="T3" fmla="*/ 0 h 1080"/>
                <a:gd name="T4" fmla="*/ 105 w 4538"/>
                <a:gd name="T5" fmla="*/ 541 h 1080"/>
                <a:gd name="T6" fmla="*/ 0 w 4538"/>
                <a:gd name="T7" fmla="*/ 1080 h 1080"/>
                <a:gd name="T8" fmla="*/ 4538 w 4538"/>
                <a:gd name="T9" fmla="*/ 1080 h 1080"/>
                <a:gd name="T10" fmla="*/ 4538 w 4538"/>
                <a:gd name="T11" fmla="*/ 0 h 1080"/>
              </a:gdLst>
              <a:ahLst/>
              <a:cxnLst>
                <a:cxn ang="0">
                  <a:pos x="T0" y="T1"/>
                </a:cxn>
                <a:cxn ang="0">
                  <a:pos x="T2" y="T3"/>
                </a:cxn>
                <a:cxn ang="0">
                  <a:pos x="T4" y="T5"/>
                </a:cxn>
                <a:cxn ang="0">
                  <a:pos x="T6" y="T7"/>
                </a:cxn>
                <a:cxn ang="0">
                  <a:pos x="T8" y="T9"/>
                </a:cxn>
                <a:cxn ang="0">
                  <a:pos x="T10" y="T11"/>
                </a:cxn>
              </a:cxnLst>
              <a:rect l="0" t="0" r="r" b="b"/>
              <a:pathLst>
                <a:path w="4538" h="1080">
                  <a:moveTo>
                    <a:pt x="4538" y="0"/>
                  </a:moveTo>
                  <a:lnTo>
                    <a:pt x="0" y="0"/>
                  </a:lnTo>
                  <a:lnTo>
                    <a:pt x="105" y="541"/>
                  </a:lnTo>
                  <a:lnTo>
                    <a:pt x="0" y="1080"/>
                  </a:lnTo>
                  <a:lnTo>
                    <a:pt x="4538" y="1080"/>
                  </a:lnTo>
                  <a:lnTo>
                    <a:pt x="4538" y="0"/>
                  </a:lnTo>
                </a:path>
              </a:pathLst>
            </a:custGeom>
            <a:noFill/>
            <a:ln w="6350" cmpd="sng">
              <a:solidFill>
                <a:srgbClr val="000000"/>
              </a:solidFill>
              <a:prstDash val="solid"/>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nvGrpSpPr>
            <p:cNvPr id="25" name="Group 23"/>
            <p:cNvGrpSpPr>
              <a:grpSpLocks/>
            </p:cNvGrpSpPr>
            <p:nvPr/>
          </p:nvGrpSpPr>
          <p:grpSpPr bwMode="auto">
            <a:xfrm>
              <a:off x="276" y="836"/>
              <a:ext cx="663" cy="2704"/>
              <a:chOff x="210" y="837"/>
              <a:chExt cx="560" cy="2930"/>
            </a:xfrm>
          </p:grpSpPr>
          <p:sp>
            <p:nvSpPr>
              <p:cNvPr id="51" name="AutoShape 24"/>
              <p:cNvSpPr>
                <a:spLocks noChangeArrowheads="1"/>
              </p:cNvSpPr>
              <p:nvPr/>
            </p:nvSpPr>
            <p:spPr bwMode="auto">
              <a:xfrm rot="5400000">
                <a:off x="265" y="782"/>
                <a:ext cx="439" cy="550"/>
              </a:xfrm>
              <a:prstGeom prst="homePlate">
                <a:avLst>
                  <a:gd name="adj" fmla="val 13083"/>
                </a:avLst>
              </a:prstGeom>
              <a:solidFill>
                <a:srgbClr val="C7CDFD"/>
              </a:solidFill>
              <a:ln>
                <a:noFill/>
              </a:ln>
              <a:effectLst/>
              <a:extLst>
                <a:ext uri="{91240B29-F687-4F45-9708-019B960494DF}">
                  <a14:hiddenLine xmlns:a14="http://schemas.microsoft.com/office/drawing/2010/main" w="6350">
                    <a:solidFill>
                      <a:srgbClr val="061DC8"/>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zh-CN" altLang="en-US"/>
              </a:p>
            </p:txBody>
          </p:sp>
          <p:sp>
            <p:nvSpPr>
              <p:cNvPr id="52" name="Freeform 25"/>
              <p:cNvSpPr>
                <a:spLocks/>
              </p:cNvSpPr>
              <p:nvPr/>
            </p:nvSpPr>
            <p:spPr bwMode="auto">
              <a:xfrm rot="5400000">
                <a:off x="-754" y="2244"/>
                <a:ext cx="2497" cy="550"/>
              </a:xfrm>
              <a:custGeom>
                <a:avLst/>
                <a:gdLst>
                  <a:gd name="T0" fmla="*/ 4538 w 4538"/>
                  <a:gd name="T1" fmla="*/ 0 h 1080"/>
                  <a:gd name="T2" fmla="*/ 0 w 4538"/>
                  <a:gd name="T3" fmla="*/ 0 h 1080"/>
                  <a:gd name="T4" fmla="*/ 105 w 4538"/>
                  <a:gd name="T5" fmla="*/ 541 h 1080"/>
                  <a:gd name="T6" fmla="*/ 0 w 4538"/>
                  <a:gd name="T7" fmla="*/ 1080 h 1080"/>
                  <a:gd name="T8" fmla="*/ 4538 w 4538"/>
                  <a:gd name="T9" fmla="*/ 1080 h 1080"/>
                  <a:gd name="T10" fmla="*/ 4538 w 4538"/>
                  <a:gd name="T11" fmla="*/ 0 h 1080"/>
                </a:gdLst>
                <a:ahLst/>
                <a:cxnLst>
                  <a:cxn ang="0">
                    <a:pos x="T0" y="T1"/>
                  </a:cxn>
                  <a:cxn ang="0">
                    <a:pos x="T2" y="T3"/>
                  </a:cxn>
                  <a:cxn ang="0">
                    <a:pos x="T4" y="T5"/>
                  </a:cxn>
                  <a:cxn ang="0">
                    <a:pos x="T6" y="T7"/>
                  </a:cxn>
                  <a:cxn ang="0">
                    <a:pos x="T8" y="T9"/>
                  </a:cxn>
                  <a:cxn ang="0">
                    <a:pos x="T10" y="T11"/>
                  </a:cxn>
                </a:cxnLst>
                <a:rect l="0" t="0" r="r" b="b"/>
                <a:pathLst>
                  <a:path w="4538" h="1080">
                    <a:moveTo>
                      <a:pt x="4538" y="0"/>
                    </a:moveTo>
                    <a:lnTo>
                      <a:pt x="0" y="0"/>
                    </a:lnTo>
                    <a:lnTo>
                      <a:pt x="105" y="541"/>
                    </a:lnTo>
                    <a:lnTo>
                      <a:pt x="0" y="1080"/>
                    </a:lnTo>
                    <a:lnTo>
                      <a:pt x="4538" y="1080"/>
                    </a:lnTo>
                    <a:lnTo>
                      <a:pt x="4538" y="0"/>
                    </a:lnTo>
                  </a:path>
                </a:pathLst>
              </a:custGeom>
              <a:noFill/>
              <a:ln w="6350" cmpd="sng">
                <a:solidFill>
                  <a:srgbClr val="000000"/>
                </a:solidFill>
                <a:prstDash val="solid"/>
                <a:round/>
                <a:headEnd/>
                <a:tailEnd/>
              </a:ln>
              <a:effectLst/>
              <a:extLst>
                <a:ext uri="{909E8E84-426E-40DD-AFC4-6F175D3DCCD1}">
                  <a14:hiddenFill xmlns:a14="http://schemas.microsoft.com/office/drawing/2010/main">
                    <a:solidFill>
                      <a:schemeClr val="bg1"/>
                    </a:solidFill>
                  </a14:hiddenFill>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endParaRPr lang="zh-CN" altLang="en-US"/>
              </a:p>
            </p:txBody>
          </p:sp>
        </p:grpSp>
        <p:sp>
          <p:nvSpPr>
            <p:cNvPr id="26" name="Text Box 26"/>
            <p:cNvSpPr txBox="1">
              <a:spLocks noChangeArrowheads="1"/>
            </p:cNvSpPr>
            <p:nvPr/>
          </p:nvSpPr>
          <p:spPr bwMode="auto">
            <a:xfrm>
              <a:off x="343" y="903"/>
              <a:ext cx="527" cy="2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marL="190500" indent="-188913"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1pPr>
              <a:lvl2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2pPr>
              <a:lvl3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3pPr>
              <a:lvl4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4pPr>
              <a:lvl5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5pPr>
              <a:lvl6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6pPr>
              <a:lvl7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7pPr>
              <a:lvl8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8pPr>
              <a:lvl9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9pPr>
            </a:lstStyle>
            <a:p>
              <a:pPr algn="ctr" eaLnBrk="1" hangingPunct="1">
                <a:spcBef>
                  <a:spcPct val="10000"/>
                </a:spcBef>
                <a:spcAft>
                  <a:spcPct val="10000"/>
                </a:spcAft>
                <a:buClr>
                  <a:schemeClr val="accent2"/>
                </a:buClr>
                <a:buFont typeface="Arial" panose="020B0604020202020204" pitchFamily="34" charset="0"/>
                <a:buNone/>
              </a:pPr>
              <a:r>
                <a:rPr lang="en-US" altLang="zh-CN" sz="1200" b="1" dirty="0">
                  <a:solidFill>
                    <a:srgbClr val="000000"/>
                  </a:solidFill>
                </a:rPr>
                <a:t>Customer</a:t>
              </a:r>
              <a:endParaRPr lang="en-GB" altLang="zh-CN" sz="1200" b="1" dirty="0">
                <a:solidFill>
                  <a:srgbClr val="000000"/>
                </a:solidFill>
              </a:endParaRPr>
            </a:p>
            <a:p>
              <a:pPr algn="ctr" eaLnBrk="1" hangingPunct="1">
                <a:spcBef>
                  <a:spcPct val="10000"/>
                </a:spcBef>
                <a:spcAft>
                  <a:spcPct val="10000"/>
                </a:spcAft>
                <a:buClr>
                  <a:schemeClr val="accent2"/>
                </a:buClr>
                <a:buFont typeface="Arial" panose="020B0604020202020204" pitchFamily="34" charset="0"/>
                <a:buNone/>
              </a:pPr>
              <a:r>
                <a:rPr lang="zh-CN" altLang="en-US" sz="1200" b="1" dirty="0">
                  <a:solidFill>
                    <a:srgbClr val="000000"/>
                  </a:solidFill>
                </a:rPr>
                <a:t>客户</a:t>
              </a:r>
            </a:p>
          </p:txBody>
        </p:sp>
        <p:sp>
          <p:nvSpPr>
            <p:cNvPr id="27" name="Text Box 27"/>
            <p:cNvSpPr txBox="1">
              <a:spLocks noChangeArrowheads="1"/>
            </p:cNvSpPr>
            <p:nvPr/>
          </p:nvSpPr>
          <p:spPr bwMode="auto">
            <a:xfrm>
              <a:off x="4752" y="897"/>
              <a:ext cx="530" cy="25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spAutoFit/>
            </a:bodyPr>
            <a:lstStyle>
              <a:lvl1pPr marL="190500" indent="-188913"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1pPr>
              <a:lvl2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2pPr>
              <a:lvl3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3pPr>
              <a:lvl4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4pPr>
              <a:lvl5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5pPr>
              <a:lvl6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6pPr>
              <a:lvl7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7pPr>
              <a:lvl8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8pPr>
              <a:lvl9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9pPr>
            </a:lstStyle>
            <a:p>
              <a:pPr algn="ctr" eaLnBrk="1" hangingPunct="1">
                <a:spcBef>
                  <a:spcPct val="10000"/>
                </a:spcBef>
                <a:spcAft>
                  <a:spcPct val="10000"/>
                </a:spcAft>
                <a:buClr>
                  <a:schemeClr val="accent2"/>
                </a:buClr>
                <a:buFont typeface="Arial" panose="020B0604020202020204" pitchFamily="34" charset="0"/>
                <a:buNone/>
              </a:pPr>
              <a:r>
                <a:rPr lang="en-US" altLang="zh-CN" sz="1200" b="1">
                  <a:solidFill>
                    <a:srgbClr val="000000"/>
                  </a:solidFill>
                </a:rPr>
                <a:t>Accounting</a:t>
              </a:r>
            </a:p>
            <a:p>
              <a:pPr algn="ctr" eaLnBrk="1" hangingPunct="1">
                <a:spcBef>
                  <a:spcPct val="10000"/>
                </a:spcBef>
                <a:spcAft>
                  <a:spcPct val="10000"/>
                </a:spcAft>
                <a:buClr>
                  <a:schemeClr val="accent2"/>
                </a:buClr>
                <a:buFont typeface="Arial" panose="020B0604020202020204" pitchFamily="34" charset="0"/>
                <a:buNone/>
              </a:pPr>
              <a:r>
                <a:rPr lang="zh-CN" altLang="en-US" sz="1200" b="1">
                  <a:solidFill>
                    <a:srgbClr val="000000"/>
                  </a:solidFill>
                </a:rPr>
                <a:t>会计</a:t>
              </a:r>
            </a:p>
          </p:txBody>
        </p:sp>
        <p:sp>
          <p:nvSpPr>
            <p:cNvPr id="28" name="Line 28"/>
            <p:cNvSpPr>
              <a:spLocks noChangeShapeType="1"/>
            </p:cNvSpPr>
            <p:nvPr/>
          </p:nvSpPr>
          <p:spPr bwMode="auto">
            <a:xfrm>
              <a:off x="982" y="1040"/>
              <a:ext cx="682" cy="0"/>
            </a:xfrm>
            <a:prstGeom prst="line">
              <a:avLst/>
            </a:prstGeom>
            <a:noFill/>
            <a:ln w="6350">
              <a:solidFill>
                <a:srgbClr val="000000"/>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endParaRPr lang="zh-CN" altLang="en-US"/>
            </a:p>
          </p:txBody>
        </p:sp>
        <p:sp>
          <p:nvSpPr>
            <p:cNvPr id="29" name="Text Box 29"/>
            <p:cNvSpPr txBox="1">
              <a:spLocks noChangeArrowheads="1"/>
            </p:cNvSpPr>
            <p:nvPr/>
          </p:nvSpPr>
          <p:spPr bwMode="auto">
            <a:xfrm>
              <a:off x="1028" y="1063"/>
              <a:ext cx="721" cy="18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pPr algn="l" eaLnBrk="0" hangingPunct="0">
                <a:lnSpc>
                  <a:spcPct val="80000"/>
                </a:lnSpc>
                <a:buClrTx/>
                <a:buFontTx/>
                <a:buNone/>
              </a:pPr>
              <a:r>
                <a:rPr lang="en-US" altLang="zh-CN" sz="1200" b="1">
                  <a:solidFill>
                    <a:srgbClr val="000000"/>
                  </a:solidFill>
                </a:rPr>
                <a:t>Organization</a:t>
              </a:r>
            </a:p>
            <a:p>
              <a:pPr algn="l" eaLnBrk="0" hangingPunct="0">
                <a:lnSpc>
                  <a:spcPct val="80000"/>
                </a:lnSpc>
                <a:buClrTx/>
                <a:buFontTx/>
                <a:buNone/>
              </a:pPr>
              <a:r>
                <a:rPr lang="zh-CN" altLang="en-GB" sz="1200" b="1">
                  <a:solidFill>
                    <a:srgbClr val="000000"/>
                  </a:solidFill>
                </a:rPr>
                <a:t>       </a:t>
              </a:r>
              <a:r>
                <a:rPr lang="zh-CN" altLang="en-US" sz="1200" b="1">
                  <a:solidFill>
                    <a:srgbClr val="000000"/>
                  </a:solidFill>
                </a:rPr>
                <a:t>组织</a:t>
              </a:r>
            </a:p>
          </p:txBody>
        </p:sp>
        <p:sp>
          <p:nvSpPr>
            <p:cNvPr id="30" name="Text Box 30"/>
            <p:cNvSpPr txBox="1">
              <a:spLocks noChangeArrowheads="1"/>
            </p:cNvSpPr>
            <p:nvPr/>
          </p:nvSpPr>
          <p:spPr bwMode="auto">
            <a:xfrm>
              <a:off x="982" y="1514"/>
              <a:ext cx="712" cy="1614"/>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lnSpc>
                  <a:spcPct val="90000"/>
                </a:lnSpc>
                <a:spcBef>
                  <a:spcPct val="20000"/>
                </a:spcBef>
                <a:buClrTx/>
                <a:buFontTx/>
                <a:buNone/>
              </a:pPr>
              <a:r>
                <a:rPr lang="zh-CN" altLang="en-US" sz="1000">
                  <a:solidFill>
                    <a:srgbClr val="000000"/>
                  </a:solidFill>
                </a:rPr>
                <a:t>储蓄现金帐户</a:t>
              </a:r>
            </a:p>
            <a:p>
              <a:pPr algn="l">
                <a:lnSpc>
                  <a:spcPct val="90000"/>
                </a:lnSpc>
                <a:spcBef>
                  <a:spcPct val="20000"/>
                </a:spcBef>
                <a:buClrTx/>
                <a:buFontTx/>
                <a:buNone/>
              </a:pPr>
              <a:r>
                <a:rPr lang="zh-CN" altLang="en-US" sz="1000">
                  <a:solidFill>
                    <a:srgbClr val="000000"/>
                  </a:solidFill>
                </a:rPr>
                <a:t>储蓄结算帐户</a:t>
              </a:r>
            </a:p>
            <a:p>
              <a:pPr algn="l">
                <a:lnSpc>
                  <a:spcPct val="90000"/>
                </a:lnSpc>
                <a:spcBef>
                  <a:spcPct val="20000"/>
                </a:spcBef>
                <a:buClrTx/>
                <a:buFontTx/>
                <a:buNone/>
              </a:pPr>
              <a:r>
                <a:rPr lang="zh-CN" altLang="en-US" sz="1000">
                  <a:solidFill>
                    <a:srgbClr val="000000"/>
                  </a:solidFill>
                </a:rPr>
                <a:t>单位活期存款</a:t>
              </a:r>
            </a:p>
            <a:p>
              <a:pPr algn="l">
                <a:lnSpc>
                  <a:spcPct val="90000"/>
                </a:lnSpc>
                <a:spcBef>
                  <a:spcPct val="20000"/>
                </a:spcBef>
                <a:buClrTx/>
                <a:buFontTx/>
                <a:buNone/>
              </a:pPr>
              <a:r>
                <a:rPr lang="zh-CN" altLang="en-US" sz="1000">
                  <a:solidFill>
                    <a:srgbClr val="000000"/>
                  </a:solidFill>
                </a:rPr>
                <a:t>单位协定存款</a:t>
              </a:r>
            </a:p>
            <a:p>
              <a:pPr algn="l">
                <a:lnSpc>
                  <a:spcPct val="90000"/>
                </a:lnSpc>
                <a:spcBef>
                  <a:spcPct val="20000"/>
                </a:spcBef>
                <a:buClrTx/>
                <a:buFontTx/>
                <a:buNone/>
              </a:pPr>
              <a:r>
                <a:rPr lang="zh-CN" altLang="en-US" sz="1000">
                  <a:solidFill>
                    <a:srgbClr val="000000"/>
                  </a:solidFill>
                </a:rPr>
                <a:t>大额存款</a:t>
              </a:r>
            </a:p>
            <a:p>
              <a:pPr algn="l">
                <a:lnSpc>
                  <a:spcPct val="90000"/>
                </a:lnSpc>
                <a:spcBef>
                  <a:spcPct val="20000"/>
                </a:spcBef>
                <a:buClrTx/>
                <a:buFontTx/>
                <a:buNone/>
              </a:pPr>
              <a:r>
                <a:rPr lang="zh-CN" altLang="en-US" sz="1000">
                  <a:solidFill>
                    <a:srgbClr val="000000"/>
                  </a:solidFill>
                </a:rPr>
                <a:t>整存整取</a:t>
              </a:r>
            </a:p>
            <a:p>
              <a:pPr algn="l">
                <a:lnSpc>
                  <a:spcPct val="90000"/>
                </a:lnSpc>
                <a:spcBef>
                  <a:spcPct val="20000"/>
                </a:spcBef>
                <a:buClrTx/>
                <a:buFontTx/>
                <a:buNone/>
              </a:pPr>
              <a:r>
                <a:rPr lang="zh-CN" altLang="en-US" sz="1000">
                  <a:solidFill>
                    <a:srgbClr val="000000"/>
                  </a:solidFill>
                </a:rPr>
                <a:t>零存整取</a:t>
              </a:r>
            </a:p>
            <a:p>
              <a:pPr algn="l">
                <a:lnSpc>
                  <a:spcPct val="90000"/>
                </a:lnSpc>
                <a:spcBef>
                  <a:spcPct val="20000"/>
                </a:spcBef>
                <a:buClrTx/>
                <a:buFontTx/>
                <a:buNone/>
              </a:pPr>
              <a:r>
                <a:rPr lang="zh-CN" altLang="en-US" sz="1000">
                  <a:solidFill>
                    <a:srgbClr val="000000"/>
                  </a:solidFill>
                </a:rPr>
                <a:t>通知存款</a:t>
              </a:r>
            </a:p>
            <a:p>
              <a:pPr algn="l">
                <a:lnSpc>
                  <a:spcPct val="90000"/>
                </a:lnSpc>
                <a:spcBef>
                  <a:spcPct val="20000"/>
                </a:spcBef>
                <a:buClrTx/>
                <a:buFontTx/>
                <a:buNone/>
              </a:pPr>
              <a:r>
                <a:rPr lang="zh-CN" altLang="en-US" sz="1000">
                  <a:solidFill>
                    <a:srgbClr val="000000"/>
                  </a:solidFill>
                </a:rPr>
                <a:t>定活两便</a:t>
              </a:r>
            </a:p>
            <a:p>
              <a:pPr algn="l">
                <a:lnSpc>
                  <a:spcPct val="90000"/>
                </a:lnSpc>
                <a:spcBef>
                  <a:spcPct val="20000"/>
                </a:spcBef>
                <a:buClrTx/>
                <a:buFontTx/>
                <a:buNone/>
              </a:pPr>
              <a:r>
                <a:rPr lang="zh-CN" altLang="en-US" sz="1000">
                  <a:solidFill>
                    <a:srgbClr val="000000"/>
                  </a:solidFill>
                </a:rPr>
                <a:t>存本取息</a:t>
              </a:r>
            </a:p>
            <a:p>
              <a:pPr algn="l">
                <a:lnSpc>
                  <a:spcPct val="90000"/>
                </a:lnSpc>
                <a:spcBef>
                  <a:spcPct val="20000"/>
                </a:spcBef>
                <a:buClrTx/>
                <a:buFontTx/>
                <a:buNone/>
              </a:pPr>
              <a:r>
                <a:rPr lang="zh-CN" altLang="en-US" sz="1000">
                  <a:solidFill>
                    <a:srgbClr val="000000"/>
                  </a:solidFill>
                </a:rPr>
                <a:t>教育储蓄</a:t>
              </a:r>
            </a:p>
            <a:p>
              <a:pPr algn="l">
                <a:lnSpc>
                  <a:spcPct val="90000"/>
                </a:lnSpc>
                <a:spcBef>
                  <a:spcPct val="20000"/>
                </a:spcBef>
                <a:buClrTx/>
                <a:buFontTx/>
                <a:buNone/>
              </a:pPr>
              <a:r>
                <a:rPr lang="zh-CN" altLang="en-US" sz="1000">
                  <a:solidFill>
                    <a:srgbClr val="000000"/>
                  </a:solidFill>
                </a:rPr>
                <a:t>理财帐户</a:t>
              </a:r>
            </a:p>
            <a:p>
              <a:pPr algn="l">
                <a:lnSpc>
                  <a:spcPct val="90000"/>
                </a:lnSpc>
                <a:spcBef>
                  <a:spcPct val="20000"/>
                </a:spcBef>
                <a:buClrTx/>
                <a:buFontTx/>
                <a:buNone/>
              </a:pPr>
              <a:r>
                <a:rPr lang="zh-CN" altLang="en-US" sz="1000">
                  <a:solidFill>
                    <a:srgbClr val="000000"/>
                  </a:solidFill>
                </a:rPr>
                <a:t>国债帐户</a:t>
              </a:r>
            </a:p>
            <a:p>
              <a:pPr algn="l">
                <a:lnSpc>
                  <a:spcPct val="90000"/>
                </a:lnSpc>
                <a:spcBef>
                  <a:spcPct val="20000"/>
                </a:spcBef>
                <a:buClrTx/>
                <a:buFontTx/>
                <a:buNone/>
              </a:pPr>
              <a:r>
                <a:rPr lang="zh-CN" altLang="en-US" sz="1000">
                  <a:solidFill>
                    <a:srgbClr val="000000"/>
                  </a:solidFill>
                </a:rPr>
                <a:t>支票帐户</a:t>
              </a:r>
            </a:p>
            <a:p>
              <a:pPr algn="l">
                <a:lnSpc>
                  <a:spcPct val="90000"/>
                </a:lnSpc>
                <a:spcBef>
                  <a:spcPct val="20000"/>
                </a:spcBef>
                <a:buClrTx/>
                <a:buFontTx/>
                <a:buNone/>
              </a:pPr>
              <a:r>
                <a:rPr lang="zh-CN" altLang="en-US" sz="1000">
                  <a:solidFill>
                    <a:srgbClr val="000000"/>
                  </a:solidFill>
                </a:rPr>
                <a:t>账户透支</a:t>
              </a:r>
            </a:p>
          </p:txBody>
        </p:sp>
        <p:sp>
          <p:nvSpPr>
            <p:cNvPr id="31" name="Rectangle 31"/>
            <p:cNvSpPr>
              <a:spLocks noChangeArrowheads="1"/>
            </p:cNvSpPr>
            <p:nvPr/>
          </p:nvSpPr>
          <p:spPr bwMode="auto">
            <a:xfrm>
              <a:off x="1739" y="1283"/>
              <a:ext cx="710" cy="219"/>
            </a:xfrm>
            <a:prstGeom prst="rect">
              <a:avLst/>
            </a:prstGeom>
            <a:solidFill>
              <a:srgbClr val="C7CDFD"/>
            </a:solidFill>
            <a:ln>
              <a:noFill/>
            </a:ln>
            <a:effectLst/>
            <a:extLst>
              <a:ext uri="{91240B29-F687-4F45-9708-019B960494DF}">
                <a14:hiddenLine xmlns:a14="http://schemas.microsoft.com/office/drawing/2010/main" w="635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50000"/>
                      </a:srgbClr>
                    </a:outerShdw>
                  </a:effectLst>
                </a14:hiddenEffects>
              </a:ext>
            </a:extLst>
          </p:spPr>
          <p:txBody>
            <a:bodyPr lIns="0" tIns="0" rIns="0" bIns="0" anchor="ctr"/>
            <a:lstStyle/>
            <a:p>
              <a:pPr>
                <a:lnSpc>
                  <a:spcPct val="90000"/>
                </a:lnSpc>
                <a:spcBef>
                  <a:spcPct val="20000"/>
                </a:spcBef>
                <a:buClrTx/>
              </a:pPr>
              <a:endParaRPr lang="zh-CN" altLang="en-US" sz="1400"/>
            </a:p>
          </p:txBody>
        </p:sp>
        <p:sp>
          <p:nvSpPr>
            <p:cNvPr id="32" name="Text Box 32"/>
            <p:cNvSpPr txBox="1">
              <a:spLocks noChangeArrowheads="1"/>
            </p:cNvSpPr>
            <p:nvPr/>
          </p:nvSpPr>
          <p:spPr bwMode="auto">
            <a:xfrm>
              <a:off x="1849" y="1286"/>
              <a:ext cx="489"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marL="190500" indent="-188913"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1pPr>
              <a:lvl2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2pPr>
              <a:lvl3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3pPr>
              <a:lvl4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4pPr>
              <a:lvl5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5pPr>
              <a:lvl6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6pPr>
              <a:lvl7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7pPr>
              <a:lvl8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8pPr>
              <a:lvl9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9pPr>
            </a:lstStyle>
            <a:p>
              <a:pPr algn="ctr" eaLnBrk="1" hangingPunct="1">
                <a:lnSpc>
                  <a:spcPct val="90000"/>
                </a:lnSpc>
                <a:buClr>
                  <a:schemeClr val="accent2"/>
                </a:buClr>
                <a:buFont typeface="Arial" panose="020B0604020202020204" pitchFamily="34" charset="0"/>
                <a:buNone/>
              </a:pPr>
              <a:r>
                <a:rPr lang="en-US" altLang="zh-CN" sz="1200" b="1">
                  <a:solidFill>
                    <a:srgbClr val="000000"/>
                  </a:solidFill>
                </a:rPr>
                <a:t>Asset</a:t>
              </a:r>
            </a:p>
            <a:p>
              <a:pPr algn="ctr" eaLnBrk="1" hangingPunct="1">
                <a:lnSpc>
                  <a:spcPct val="90000"/>
                </a:lnSpc>
                <a:buClr>
                  <a:schemeClr val="accent2"/>
                </a:buClr>
                <a:buFont typeface="Arial" panose="020B0604020202020204" pitchFamily="34" charset="0"/>
                <a:buNone/>
              </a:pPr>
              <a:r>
                <a:rPr lang="zh-CN" altLang="en-US" sz="1200" b="1">
                  <a:solidFill>
                    <a:srgbClr val="000000"/>
                  </a:solidFill>
                </a:rPr>
                <a:t>资产</a:t>
              </a:r>
            </a:p>
          </p:txBody>
        </p:sp>
        <p:sp>
          <p:nvSpPr>
            <p:cNvPr id="33" name="Text Box 33"/>
            <p:cNvSpPr txBox="1">
              <a:spLocks noChangeArrowheads="1"/>
            </p:cNvSpPr>
            <p:nvPr/>
          </p:nvSpPr>
          <p:spPr bwMode="auto">
            <a:xfrm>
              <a:off x="1784" y="1514"/>
              <a:ext cx="844" cy="1594"/>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buClrTx/>
                <a:buFontTx/>
                <a:buNone/>
              </a:pPr>
              <a:r>
                <a:rPr lang="zh-CN" altLang="en-US" sz="1000">
                  <a:solidFill>
                    <a:srgbClr val="000000"/>
                  </a:solidFill>
                </a:rPr>
                <a:t>质押贷款</a:t>
              </a:r>
            </a:p>
            <a:p>
              <a:pPr algn="l">
                <a:buClrTx/>
                <a:buFontTx/>
                <a:buNone/>
              </a:pPr>
              <a:r>
                <a:rPr lang="zh-CN" altLang="en-US" sz="1000">
                  <a:solidFill>
                    <a:srgbClr val="000000"/>
                  </a:solidFill>
                </a:rPr>
                <a:t>消费贷款</a:t>
              </a:r>
            </a:p>
            <a:p>
              <a:pPr algn="l">
                <a:buClrTx/>
                <a:buFontTx/>
                <a:buNone/>
              </a:pPr>
              <a:r>
                <a:rPr lang="zh-CN" altLang="en-US" sz="1000">
                  <a:solidFill>
                    <a:srgbClr val="000000"/>
                  </a:solidFill>
                </a:rPr>
                <a:t>住房贷款</a:t>
              </a:r>
            </a:p>
            <a:p>
              <a:pPr algn="l">
                <a:buClrTx/>
                <a:buFontTx/>
                <a:buNone/>
              </a:pPr>
              <a:r>
                <a:rPr lang="zh-CN" altLang="en-US" sz="1000">
                  <a:solidFill>
                    <a:srgbClr val="000000"/>
                  </a:solidFill>
                </a:rPr>
                <a:t>助学贷款</a:t>
              </a:r>
            </a:p>
            <a:p>
              <a:pPr algn="l">
                <a:buClrTx/>
                <a:buFontTx/>
                <a:buNone/>
              </a:pPr>
              <a:r>
                <a:rPr lang="zh-CN" altLang="en-US" sz="1000">
                  <a:solidFill>
                    <a:srgbClr val="000000"/>
                  </a:solidFill>
                </a:rPr>
                <a:t>流动资金贷款</a:t>
              </a:r>
            </a:p>
            <a:p>
              <a:pPr algn="l">
                <a:buClrTx/>
                <a:buFontTx/>
                <a:buNone/>
              </a:pPr>
              <a:r>
                <a:rPr lang="zh-CN" altLang="en-US" sz="1000">
                  <a:solidFill>
                    <a:srgbClr val="000000"/>
                  </a:solidFill>
                </a:rPr>
                <a:t>固定资产贷款</a:t>
              </a:r>
            </a:p>
            <a:p>
              <a:pPr algn="l">
                <a:buClrTx/>
                <a:buFontTx/>
                <a:buNone/>
              </a:pPr>
              <a:r>
                <a:rPr lang="zh-CN" altLang="en-US" sz="1000">
                  <a:solidFill>
                    <a:srgbClr val="000000"/>
                  </a:solidFill>
                </a:rPr>
                <a:t>保函</a:t>
              </a:r>
              <a:r>
                <a:rPr lang="en-US" altLang="zh-CN" sz="1000">
                  <a:solidFill>
                    <a:srgbClr val="000000"/>
                  </a:solidFill>
                </a:rPr>
                <a:t>/</a:t>
              </a:r>
              <a:r>
                <a:rPr lang="zh-CN" altLang="en-US" sz="1000">
                  <a:solidFill>
                    <a:srgbClr val="000000"/>
                  </a:solidFill>
                </a:rPr>
                <a:t>担保</a:t>
              </a:r>
            </a:p>
            <a:p>
              <a:pPr algn="l">
                <a:buClrTx/>
                <a:buFontTx/>
                <a:buNone/>
              </a:pPr>
              <a:r>
                <a:rPr lang="zh-CN" altLang="en-US" sz="1000">
                  <a:solidFill>
                    <a:srgbClr val="000000"/>
                  </a:solidFill>
                </a:rPr>
                <a:t>透支</a:t>
              </a:r>
              <a:r>
                <a:rPr lang="en-US" altLang="zh-CN" sz="1000">
                  <a:solidFill>
                    <a:srgbClr val="000000"/>
                  </a:solidFill>
                </a:rPr>
                <a:t>/</a:t>
              </a:r>
              <a:r>
                <a:rPr lang="zh-CN" altLang="en-GB" sz="1000">
                  <a:solidFill>
                    <a:srgbClr val="000000"/>
                  </a:solidFill>
                </a:rPr>
                <a:t>垫款</a:t>
              </a:r>
              <a:endParaRPr lang="zh-CN" altLang="en-US" sz="1000">
                <a:solidFill>
                  <a:srgbClr val="000000"/>
                </a:solidFill>
              </a:endParaRPr>
            </a:p>
            <a:p>
              <a:pPr algn="l">
                <a:buClrTx/>
                <a:buFontTx/>
                <a:buNone/>
              </a:pPr>
              <a:r>
                <a:rPr lang="zh-CN" altLang="en-US" sz="1000">
                  <a:solidFill>
                    <a:srgbClr val="000000"/>
                  </a:solidFill>
                </a:rPr>
                <a:t>票据贴现</a:t>
              </a:r>
            </a:p>
            <a:p>
              <a:pPr algn="l">
                <a:buClrTx/>
                <a:buFontTx/>
                <a:buNone/>
              </a:pPr>
              <a:r>
                <a:rPr lang="zh-CN" altLang="en-US" sz="1000">
                  <a:solidFill>
                    <a:srgbClr val="000000"/>
                  </a:solidFill>
                </a:rPr>
                <a:t>转贴现</a:t>
              </a:r>
              <a:r>
                <a:rPr lang="en-US" altLang="zh-CN" sz="1000">
                  <a:solidFill>
                    <a:srgbClr val="000000"/>
                  </a:solidFill>
                </a:rPr>
                <a:t>/</a:t>
              </a:r>
              <a:r>
                <a:rPr lang="zh-CN" altLang="en-US" sz="1000">
                  <a:solidFill>
                    <a:srgbClr val="000000"/>
                  </a:solidFill>
                </a:rPr>
                <a:t>再贴现</a:t>
              </a:r>
            </a:p>
            <a:p>
              <a:pPr algn="l">
                <a:buClrTx/>
                <a:buFontTx/>
                <a:buNone/>
              </a:pPr>
              <a:r>
                <a:rPr lang="zh-CN" altLang="en-US" sz="1000">
                  <a:solidFill>
                    <a:srgbClr val="000000"/>
                  </a:solidFill>
                </a:rPr>
                <a:t>借款</a:t>
              </a:r>
              <a:r>
                <a:rPr lang="en-US" altLang="zh-CN" sz="1000">
                  <a:solidFill>
                    <a:srgbClr val="000000"/>
                  </a:solidFill>
                </a:rPr>
                <a:t>/</a:t>
              </a:r>
              <a:r>
                <a:rPr lang="zh-CN" altLang="en-US" sz="1000">
                  <a:solidFill>
                    <a:srgbClr val="000000"/>
                  </a:solidFill>
                </a:rPr>
                <a:t>转借款</a:t>
              </a:r>
            </a:p>
            <a:p>
              <a:pPr algn="l">
                <a:buClrTx/>
                <a:buFontTx/>
                <a:buNone/>
              </a:pPr>
              <a:r>
                <a:rPr lang="zh-CN" altLang="en-GB" sz="1000">
                  <a:solidFill>
                    <a:srgbClr val="000000"/>
                  </a:solidFill>
                </a:rPr>
                <a:t>境外筹资转贷款</a:t>
              </a:r>
            </a:p>
            <a:p>
              <a:pPr algn="l">
                <a:buClrTx/>
                <a:buFontTx/>
                <a:buNone/>
              </a:pPr>
              <a:r>
                <a:rPr lang="zh-CN" altLang="en-GB" sz="1000">
                  <a:solidFill>
                    <a:srgbClr val="000000"/>
                  </a:solidFill>
                </a:rPr>
                <a:t>委托贷款</a:t>
              </a:r>
            </a:p>
            <a:p>
              <a:pPr algn="l">
                <a:buClrTx/>
                <a:buFontTx/>
                <a:buNone/>
              </a:pPr>
              <a:r>
                <a:rPr lang="zh-CN" altLang="en-GB" sz="1000">
                  <a:solidFill>
                    <a:srgbClr val="000000"/>
                  </a:solidFill>
                </a:rPr>
                <a:t>银团贷款</a:t>
              </a:r>
            </a:p>
            <a:p>
              <a:pPr algn="l">
                <a:buClrTx/>
                <a:buFontTx/>
                <a:buNone/>
              </a:pPr>
              <a:r>
                <a:rPr lang="zh-CN" altLang="en-GB" sz="1000">
                  <a:solidFill>
                    <a:srgbClr val="000000"/>
                  </a:solidFill>
                </a:rPr>
                <a:t>融资租赁</a:t>
              </a:r>
            </a:p>
            <a:p>
              <a:pPr algn="l">
                <a:buClrTx/>
                <a:buFontTx/>
                <a:buNone/>
              </a:pPr>
              <a:r>
                <a:rPr lang="zh-CN" altLang="en-US" sz="1000">
                  <a:solidFill>
                    <a:srgbClr val="000000"/>
                  </a:solidFill>
                </a:rPr>
                <a:t>应收账款保理</a:t>
              </a:r>
            </a:p>
          </p:txBody>
        </p:sp>
        <p:sp>
          <p:nvSpPr>
            <p:cNvPr id="34" name="Rectangle 34"/>
            <p:cNvSpPr>
              <a:spLocks noChangeArrowheads="1"/>
            </p:cNvSpPr>
            <p:nvPr/>
          </p:nvSpPr>
          <p:spPr bwMode="auto">
            <a:xfrm>
              <a:off x="2494" y="1527"/>
              <a:ext cx="710" cy="1581"/>
            </a:xfrm>
            <a:prstGeom prst="rect">
              <a:avLst/>
            </a:prstGeom>
            <a:noFill/>
            <a:ln w="6350" algn="ctr">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p>
              <a:endParaRPr lang="zh-CN" altLang="en-US"/>
            </a:p>
          </p:txBody>
        </p:sp>
        <p:sp>
          <p:nvSpPr>
            <p:cNvPr id="35" name="Rectangle 35"/>
            <p:cNvSpPr>
              <a:spLocks noChangeArrowheads="1"/>
            </p:cNvSpPr>
            <p:nvPr/>
          </p:nvSpPr>
          <p:spPr bwMode="auto">
            <a:xfrm>
              <a:off x="2494" y="1283"/>
              <a:ext cx="710" cy="219"/>
            </a:xfrm>
            <a:prstGeom prst="rect">
              <a:avLst/>
            </a:prstGeom>
            <a:solidFill>
              <a:srgbClr val="C7CDFD"/>
            </a:solidFill>
            <a:ln>
              <a:noFill/>
            </a:ln>
            <a:effectLst/>
            <a:extLst>
              <a:ext uri="{91240B29-F687-4F45-9708-019B960494DF}">
                <a14:hiddenLine xmlns:a14="http://schemas.microsoft.com/office/drawing/2010/main" w="635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50000"/>
                      </a:srgbClr>
                    </a:outerShdw>
                  </a:effectLst>
                </a14:hiddenEffects>
              </a:ext>
            </a:extLst>
          </p:spPr>
          <p:txBody>
            <a:bodyPr lIns="0" tIns="0" rIns="0" bIns="0" anchor="ctr"/>
            <a:lstStyle/>
            <a:p>
              <a:pPr>
                <a:lnSpc>
                  <a:spcPct val="90000"/>
                </a:lnSpc>
                <a:spcBef>
                  <a:spcPct val="20000"/>
                </a:spcBef>
                <a:buClrTx/>
              </a:pPr>
              <a:endParaRPr lang="zh-CN" altLang="en-US" sz="1400"/>
            </a:p>
          </p:txBody>
        </p:sp>
        <p:sp>
          <p:nvSpPr>
            <p:cNvPr id="36" name="Text Box 36"/>
            <p:cNvSpPr txBox="1">
              <a:spLocks noChangeArrowheads="1"/>
            </p:cNvSpPr>
            <p:nvPr/>
          </p:nvSpPr>
          <p:spPr bwMode="auto">
            <a:xfrm>
              <a:off x="2539" y="1286"/>
              <a:ext cx="621" cy="208"/>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lvl1pPr marL="190500" indent="-188913"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1pPr>
              <a:lvl2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2pPr>
              <a:lvl3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3pPr>
              <a:lvl4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4pPr>
              <a:lvl5pPr algn="l" defTabSz="330200" eaLnBrk="0" hangingPunct="0">
                <a:tabLst>
                  <a:tab pos="8521700" algn="r"/>
                </a:tabLst>
                <a:defRPr sz="1400">
                  <a:solidFill>
                    <a:schemeClr val="tx1"/>
                  </a:solidFill>
                  <a:latin typeface="Arial" panose="020B0604020202020204" pitchFamily="34" charset="0"/>
                  <a:ea typeface="宋体" panose="02010600030101010101" pitchFamily="2" charset="-122"/>
                </a:defRPr>
              </a:lvl5pPr>
              <a:lvl6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6pPr>
              <a:lvl7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7pPr>
              <a:lvl8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8pPr>
              <a:lvl9pPr defTabSz="330200" eaLnBrk="0" fontAlgn="base" hangingPunct="0">
                <a:spcBef>
                  <a:spcPct val="0"/>
                </a:spcBef>
                <a:spcAft>
                  <a:spcPct val="0"/>
                </a:spcAft>
                <a:buClr>
                  <a:srgbClr val="000099"/>
                </a:buClr>
                <a:buFont typeface="Wingdings" panose="05000000000000000000" pitchFamily="2" charset="2"/>
                <a:tabLst>
                  <a:tab pos="8521700" algn="r"/>
                </a:tabLst>
                <a:defRPr sz="1400">
                  <a:solidFill>
                    <a:schemeClr val="tx1"/>
                  </a:solidFill>
                  <a:latin typeface="Arial" panose="020B0604020202020204" pitchFamily="34" charset="0"/>
                  <a:ea typeface="宋体" panose="02010600030101010101" pitchFamily="2" charset="-122"/>
                </a:defRPr>
              </a:lvl9pPr>
            </a:lstStyle>
            <a:p>
              <a:pPr algn="ctr" eaLnBrk="1" hangingPunct="1">
                <a:lnSpc>
                  <a:spcPct val="90000"/>
                </a:lnSpc>
                <a:buClr>
                  <a:schemeClr val="accent2"/>
                </a:buClr>
                <a:buFont typeface="Arial" panose="020B0604020202020204" pitchFamily="34" charset="0"/>
                <a:buNone/>
              </a:pPr>
              <a:r>
                <a:rPr lang="en-US" altLang="zh-CN" sz="1200" b="1">
                  <a:solidFill>
                    <a:srgbClr val="000000"/>
                  </a:solidFill>
                </a:rPr>
                <a:t>Payment</a:t>
              </a:r>
            </a:p>
            <a:p>
              <a:pPr algn="ctr" eaLnBrk="1" hangingPunct="1">
                <a:lnSpc>
                  <a:spcPct val="90000"/>
                </a:lnSpc>
                <a:buClr>
                  <a:schemeClr val="accent2"/>
                </a:buClr>
                <a:buFont typeface="Arial" panose="020B0604020202020204" pitchFamily="34" charset="0"/>
                <a:buNone/>
              </a:pPr>
              <a:r>
                <a:rPr lang="zh-CN" altLang="en-US" sz="1200" b="1">
                  <a:solidFill>
                    <a:srgbClr val="000000"/>
                  </a:solidFill>
                </a:rPr>
                <a:t>支付</a:t>
              </a:r>
            </a:p>
          </p:txBody>
        </p:sp>
        <p:sp>
          <p:nvSpPr>
            <p:cNvPr id="37" name="Text Box 37"/>
            <p:cNvSpPr txBox="1">
              <a:spLocks noChangeArrowheads="1"/>
            </p:cNvSpPr>
            <p:nvPr/>
          </p:nvSpPr>
          <p:spPr bwMode="auto">
            <a:xfrm>
              <a:off x="2484" y="1521"/>
              <a:ext cx="721" cy="1498"/>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buClrTx/>
                <a:buFontTx/>
                <a:buNone/>
              </a:pPr>
              <a:r>
                <a:rPr lang="zh-CN" altLang="en-US" sz="1000" dirty="0">
                  <a:solidFill>
                    <a:srgbClr val="000000"/>
                  </a:solidFill>
                </a:rPr>
                <a:t>银行本</a:t>
              </a:r>
              <a:r>
                <a:rPr lang="en-US" altLang="zh-CN" sz="1000" dirty="0">
                  <a:solidFill>
                    <a:srgbClr val="000000"/>
                  </a:solidFill>
                </a:rPr>
                <a:t>/</a:t>
              </a:r>
              <a:r>
                <a:rPr lang="zh-CN" altLang="en-US" sz="1000" dirty="0">
                  <a:solidFill>
                    <a:srgbClr val="000000"/>
                  </a:solidFill>
                </a:rPr>
                <a:t>汇票</a:t>
              </a:r>
            </a:p>
            <a:p>
              <a:pPr algn="l">
                <a:buClrTx/>
                <a:buFontTx/>
                <a:buNone/>
              </a:pPr>
              <a:r>
                <a:rPr lang="zh-CN" altLang="en-US" sz="1000" dirty="0">
                  <a:solidFill>
                    <a:srgbClr val="000000"/>
                  </a:solidFill>
                </a:rPr>
                <a:t>商业承兑汇票</a:t>
              </a:r>
            </a:p>
            <a:p>
              <a:pPr algn="l">
                <a:buClrTx/>
                <a:buFontTx/>
                <a:buNone/>
              </a:pPr>
              <a:r>
                <a:rPr lang="zh-CN" altLang="en-US" sz="1000" dirty="0">
                  <a:solidFill>
                    <a:srgbClr val="000000"/>
                  </a:solidFill>
                </a:rPr>
                <a:t>国内国际汇兑</a:t>
              </a:r>
            </a:p>
            <a:p>
              <a:pPr algn="l">
                <a:buClrTx/>
                <a:buFontTx/>
                <a:buNone/>
              </a:pPr>
              <a:r>
                <a:rPr lang="zh-CN" altLang="en-US" sz="1000" dirty="0">
                  <a:solidFill>
                    <a:srgbClr val="000000"/>
                  </a:solidFill>
                </a:rPr>
                <a:t>委托收款</a:t>
              </a:r>
            </a:p>
            <a:p>
              <a:pPr algn="l">
                <a:buClrTx/>
                <a:buFontTx/>
                <a:buNone/>
              </a:pPr>
              <a:r>
                <a:rPr lang="zh-CN" altLang="en-US" sz="1000" dirty="0">
                  <a:solidFill>
                    <a:srgbClr val="000000"/>
                  </a:solidFill>
                </a:rPr>
                <a:t>托收承付</a:t>
              </a:r>
            </a:p>
            <a:p>
              <a:pPr algn="l">
                <a:buClrTx/>
                <a:buFontTx/>
                <a:buNone/>
              </a:pPr>
              <a:r>
                <a:rPr lang="zh-CN" altLang="en-US" sz="1000" dirty="0">
                  <a:solidFill>
                    <a:srgbClr val="000000"/>
                  </a:solidFill>
                </a:rPr>
                <a:t>光票托收</a:t>
              </a:r>
            </a:p>
            <a:p>
              <a:pPr algn="l">
                <a:buClrTx/>
                <a:buFontTx/>
                <a:buNone/>
              </a:pPr>
              <a:r>
                <a:rPr lang="zh-CN" altLang="en-US" sz="1000" dirty="0">
                  <a:solidFill>
                    <a:srgbClr val="000000"/>
                  </a:solidFill>
                </a:rPr>
                <a:t>同城票据交换</a:t>
              </a:r>
            </a:p>
            <a:p>
              <a:pPr algn="l">
                <a:buClrTx/>
                <a:buFontTx/>
                <a:buNone/>
              </a:pPr>
              <a:r>
                <a:rPr lang="zh-CN" altLang="en-US" sz="1000" dirty="0">
                  <a:solidFill>
                    <a:srgbClr val="000000"/>
                  </a:solidFill>
                </a:rPr>
                <a:t>现代支付</a:t>
              </a:r>
            </a:p>
            <a:p>
              <a:pPr algn="l">
                <a:buClrTx/>
                <a:buFontTx/>
                <a:buNone/>
              </a:pPr>
              <a:r>
                <a:rPr lang="zh-CN" altLang="en-US" sz="1000" dirty="0">
                  <a:solidFill>
                    <a:srgbClr val="000000"/>
                  </a:solidFill>
                </a:rPr>
                <a:t>电子汇划</a:t>
              </a:r>
            </a:p>
            <a:p>
              <a:pPr algn="l">
                <a:buClrTx/>
                <a:buFontTx/>
                <a:buNone/>
              </a:pPr>
              <a:r>
                <a:rPr lang="en-US" altLang="zh-CN" sz="1000" dirty="0">
                  <a:solidFill>
                    <a:srgbClr val="000000"/>
                  </a:solidFill>
                </a:rPr>
                <a:t>SWIFT</a:t>
              </a:r>
              <a:r>
                <a:rPr lang="zh-CN" altLang="en-US" sz="1000" dirty="0">
                  <a:solidFill>
                    <a:srgbClr val="000000"/>
                  </a:solidFill>
                </a:rPr>
                <a:t>系统</a:t>
              </a:r>
            </a:p>
            <a:p>
              <a:pPr algn="l">
                <a:buClrTx/>
                <a:buFontTx/>
                <a:buNone/>
              </a:pPr>
              <a:r>
                <a:rPr lang="en-US" altLang="zh-CN" sz="1000" dirty="0">
                  <a:solidFill>
                    <a:srgbClr val="000000"/>
                  </a:solidFill>
                </a:rPr>
                <a:t>ATM/POS/</a:t>
              </a:r>
              <a:r>
                <a:rPr lang="zh-CN" altLang="en-US" sz="1000" dirty="0">
                  <a:solidFill>
                    <a:srgbClr val="000000"/>
                  </a:solidFill>
                </a:rPr>
                <a:t>商户</a:t>
              </a:r>
            </a:p>
            <a:p>
              <a:pPr algn="l">
                <a:buClrTx/>
                <a:buFontTx/>
                <a:buNone/>
              </a:pPr>
              <a:r>
                <a:rPr lang="zh-CN" altLang="en-US" sz="1000" dirty="0">
                  <a:solidFill>
                    <a:srgbClr val="000000"/>
                  </a:solidFill>
                </a:rPr>
                <a:t>贷记卡</a:t>
              </a:r>
            </a:p>
            <a:p>
              <a:pPr algn="l">
                <a:buClrTx/>
                <a:buFontTx/>
                <a:buNone/>
              </a:pPr>
              <a:r>
                <a:rPr lang="zh-CN" altLang="en-US" sz="1000" dirty="0">
                  <a:solidFill>
                    <a:srgbClr val="000000"/>
                  </a:solidFill>
                </a:rPr>
                <a:t>借记卡</a:t>
              </a:r>
            </a:p>
            <a:p>
              <a:pPr algn="l">
                <a:buClrTx/>
                <a:buFontTx/>
                <a:buNone/>
              </a:pPr>
              <a:r>
                <a:rPr lang="en-US" altLang="zh-CN" sz="1000" dirty="0">
                  <a:solidFill>
                    <a:srgbClr val="000000"/>
                  </a:solidFill>
                </a:rPr>
                <a:t>IC</a:t>
              </a:r>
              <a:r>
                <a:rPr lang="zh-CN" altLang="en-US" sz="1000" dirty="0">
                  <a:solidFill>
                    <a:srgbClr val="000000"/>
                  </a:solidFill>
                </a:rPr>
                <a:t>卡</a:t>
              </a:r>
            </a:p>
            <a:p>
              <a:pPr algn="l">
                <a:buClrTx/>
                <a:buFontTx/>
                <a:buNone/>
              </a:pPr>
              <a:r>
                <a:rPr lang="zh-CN" altLang="en-US" sz="1000" dirty="0">
                  <a:solidFill>
                    <a:srgbClr val="000000"/>
                  </a:solidFill>
                </a:rPr>
                <a:t>代收付</a:t>
              </a:r>
            </a:p>
          </p:txBody>
        </p:sp>
        <p:sp>
          <p:nvSpPr>
            <p:cNvPr id="38" name="Text Box 38"/>
            <p:cNvSpPr txBox="1">
              <a:spLocks noChangeArrowheads="1"/>
            </p:cNvSpPr>
            <p:nvPr/>
          </p:nvSpPr>
          <p:spPr bwMode="auto">
            <a:xfrm>
              <a:off x="3252" y="1527"/>
              <a:ext cx="855" cy="1404"/>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lnSpc>
                  <a:spcPct val="90000"/>
                </a:lnSpc>
                <a:spcBef>
                  <a:spcPct val="20000"/>
                </a:spcBef>
                <a:buClrTx/>
              </a:pPr>
              <a:r>
                <a:rPr lang="zh-CN" altLang="en-US" sz="1000">
                  <a:solidFill>
                    <a:srgbClr val="000000"/>
                  </a:solidFill>
                </a:rPr>
                <a:t>系统内资金调拨</a:t>
              </a:r>
            </a:p>
            <a:p>
              <a:pPr algn="l">
                <a:lnSpc>
                  <a:spcPct val="90000"/>
                </a:lnSpc>
                <a:spcBef>
                  <a:spcPct val="20000"/>
                </a:spcBef>
                <a:buClrTx/>
              </a:pPr>
              <a:r>
                <a:rPr lang="zh-CN" altLang="en-US" sz="1000">
                  <a:solidFill>
                    <a:srgbClr val="000000"/>
                  </a:solidFill>
                </a:rPr>
                <a:t>业务</a:t>
              </a:r>
            </a:p>
            <a:p>
              <a:pPr algn="l">
                <a:lnSpc>
                  <a:spcPct val="90000"/>
                </a:lnSpc>
                <a:spcBef>
                  <a:spcPct val="20000"/>
                </a:spcBef>
                <a:buClrTx/>
              </a:pPr>
              <a:r>
                <a:rPr lang="zh-CN" altLang="en-US" sz="1000">
                  <a:solidFill>
                    <a:srgbClr val="000000"/>
                  </a:solidFill>
                </a:rPr>
                <a:t>系统内上存和拆</a:t>
              </a:r>
            </a:p>
            <a:p>
              <a:pPr algn="l">
                <a:lnSpc>
                  <a:spcPct val="90000"/>
                </a:lnSpc>
                <a:spcBef>
                  <a:spcPct val="20000"/>
                </a:spcBef>
                <a:buClrTx/>
              </a:pPr>
              <a:r>
                <a:rPr lang="zh-CN" altLang="en-US" sz="1000">
                  <a:solidFill>
                    <a:srgbClr val="000000"/>
                  </a:solidFill>
                </a:rPr>
                <a:t>借业务</a:t>
              </a:r>
            </a:p>
            <a:p>
              <a:pPr algn="l">
                <a:lnSpc>
                  <a:spcPct val="90000"/>
                </a:lnSpc>
                <a:spcBef>
                  <a:spcPct val="20000"/>
                </a:spcBef>
                <a:buClrTx/>
              </a:pPr>
              <a:r>
                <a:rPr lang="zh-CN" altLang="en-US" sz="1000">
                  <a:solidFill>
                    <a:srgbClr val="000000"/>
                  </a:solidFill>
                </a:rPr>
                <a:t>向中央银行</a:t>
              </a:r>
            </a:p>
            <a:p>
              <a:pPr algn="l">
                <a:lnSpc>
                  <a:spcPct val="90000"/>
                </a:lnSpc>
                <a:spcBef>
                  <a:spcPct val="20000"/>
                </a:spcBef>
                <a:buClrTx/>
              </a:pPr>
              <a:r>
                <a:rPr lang="zh-CN" altLang="en-US" sz="1000">
                  <a:solidFill>
                    <a:srgbClr val="000000"/>
                  </a:solidFill>
                </a:rPr>
                <a:t>借款业务</a:t>
              </a:r>
            </a:p>
            <a:p>
              <a:pPr algn="l">
                <a:lnSpc>
                  <a:spcPct val="90000"/>
                </a:lnSpc>
                <a:spcBef>
                  <a:spcPct val="20000"/>
                </a:spcBef>
                <a:buClrTx/>
              </a:pPr>
              <a:r>
                <a:rPr lang="zh-CN" altLang="en-US" sz="1000">
                  <a:solidFill>
                    <a:srgbClr val="000000"/>
                  </a:solidFill>
                </a:rPr>
                <a:t>同业往来</a:t>
              </a:r>
            </a:p>
            <a:p>
              <a:pPr algn="l">
                <a:lnSpc>
                  <a:spcPct val="90000"/>
                </a:lnSpc>
                <a:spcBef>
                  <a:spcPct val="20000"/>
                </a:spcBef>
                <a:buClrTx/>
              </a:pPr>
              <a:r>
                <a:rPr lang="zh-CN" altLang="en-US" sz="1000">
                  <a:solidFill>
                    <a:srgbClr val="000000"/>
                  </a:solidFill>
                </a:rPr>
                <a:t>同业存放</a:t>
              </a:r>
            </a:p>
            <a:p>
              <a:pPr algn="l">
                <a:lnSpc>
                  <a:spcPct val="90000"/>
                </a:lnSpc>
                <a:spcBef>
                  <a:spcPct val="20000"/>
                </a:spcBef>
                <a:buClrTx/>
              </a:pPr>
              <a:r>
                <a:rPr lang="zh-CN" altLang="en-US" sz="1000">
                  <a:solidFill>
                    <a:srgbClr val="000000"/>
                  </a:solidFill>
                </a:rPr>
                <a:t>存放同业</a:t>
              </a:r>
            </a:p>
            <a:p>
              <a:pPr algn="l">
                <a:lnSpc>
                  <a:spcPct val="90000"/>
                </a:lnSpc>
                <a:spcBef>
                  <a:spcPct val="20000"/>
                </a:spcBef>
                <a:buClrTx/>
              </a:pPr>
              <a:r>
                <a:rPr lang="zh-CN" altLang="en-US" sz="1000">
                  <a:solidFill>
                    <a:srgbClr val="000000"/>
                  </a:solidFill>
                </a:rPr>
                <a:t>同业拆放</a:t>
              </a:r>
            </a:p>
            <a:p>
              <a:pPr algn="l">
                <a:lnSpc>
                  <a:spcPct val="90000"/>
                </a:lnSpc>
                <a:spcBef>
                  <a:spcPct val="20000"/>
                </a:spcBef>
                <a:buClrTx/>
              </a:pPr>
              <a:r>
                <a:rPr lang="zh-CN" altLang="en-US" sz="1000">
                  <a:solidFill>
                    <a:srgbClr val="000000"/>
                  </a:solidFill>
                </a:rPr>
                <a:t>拆放同业</a:t>
              </a:r>
            </a:p>
            <a:p>
              <a:pPr algn="l">
                <a:lnSpc>
                  <a:spcPct val="90000"/>
                </a:lnSpc>
                <a:spcBef>
                  <a:spcPct val="20000"/>
                </a:spcBef>
                <a:buClrTx/>
              </a:pPr>
              <a:r>
                <a:rPr lang="zh-CN" altLang="en-US" sz="1000">
                  <a:solidFill>
                    <a:srgbClr val="000000"/>
                  </a:solidFill>
                </a:rPr>
                <a:t>集团企业内部资</a:t>
              </a:r>
            </a:p>
            <a:p>
              <a:pPr algn="l">
                <a:lnSpc>
                  <a:spcPct val="90000"/>
                </a:lnSpc>
                <a:spcBef>
                  <a:spcPct val="20000"/>
                </a:spcBef>
                <a:buClrTx/>
              </a:pPr>
              <a:r>
                <a:rPr lang="zh-CN" altLang="en-US" sz="1000">
                  <a:solidFill>
                    <a:srgbClr val="000000"/>
                  </a:solidFill>
                </a:rPr>
                <a:t>金管理</a:t>
              </a:r>
            </a:p>
          </p:txBody>
        </p:sp>
        <p:sp>
          <p:nvSpPr>
            <p:cNvPr id="39" name="Text Box 39"/>
            <p:cNvSpPr txBox="1">
              <a:spLocks noChangeArrowheads="1"/>
            </p:cNvSpPr>
            <p:nvPr/>
          </p:nvSpPr>
          <p:spPr bwMode="auto">
            <a:xfrm>
              <a:off x="3960" y="1527"/>
              <a:ext cx="718" cy="1509"/>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lnSpc>
                  <a:spcPct val="90000"/>
                </a:lnSpc>
                <a:spcBef>
                  <a:spcPct val="20000"/>
                </a:spcBef>
                <a:buClrTx/>
                <a:buFontTx/>
                <a:buNone/>
              </a:pPr>
              <a:r>
                <a:rPr lang="zh-CN" altLang="en-US" sz="1000">
                  <a:solidFill>
                    <a:srgbClr val="000000"/>
                  </a:solidFill>
                </a:rPr>
                <a:t>银证转账</a:t>
              </a:r>
            </a:p>
            <a:p>
              <a:pPr algn="l">
                <a:lnSpc>
                  <a:spcPct val="90000"/>
                </a:lnSpc>
                <a:spcBef>
                  <a:spcPct val="20000"/>
                </a:spcBef>
                <a:buClrTx/>
                <a:buFontTx/>
                <a:buNone/>
              </a:pPr>
              <a:r>
                <a:rPr lang="zh-CN" altLang="en-US" sz="1000">
                  <a:solidFill>
                    <a:srgbClr val="000000"/>
                  </a:solidFill>
                </a:rPr>
                <a:t>银证</a:t>
              </a:r>
              <a:r>
                <a:rPr lang="en-US" altLang="zh-CN" sz="1000">
                  <a:solidFill>
                    <a:srgbClr val="000000"/>
                  </a:solidFill>
                </a:rPr>
                <a:t>/</a:t>
              </a:r>
              <a:r>
                <a:rPr lang="zh-CN" altLang="en-US" sz="1000">
                  <a:solidFill>
                    <a:srgbClr val="000000"/>
                  </a:solidFill>
                </a:rPr>
                <a:t>银保通</a:t>
              </a:r>
            </a:p>
            <a:p>
              <a:pPr algn="l">
                <a:lnSpc>
                  <a:spcPct val="90000"/>
                </a:lnSpc>
                <a:spcBef>
                  <a:spcPct val="20000"/>
                </a:spcBef>
                <a:buClrTx/>
                <a:buFontTx/>
                <a:buNone/>
              </a:pPr>
              <a:r>
                <a:rPr lang="zh-CN" altLang="en-US" sz="1000">
                  <a:solidFill>
                    <a:srgbClr val="000000"/>
                  </a:solidFill>
                </a:rPr>
                <a:t>外汇买卖</a:t>
              </a:r>
            </a:p>
            <a:p>
              <a:pPr algn="l">
                <a:lnSpc>
                  <a:spcPct val="90000"/>
                </a:lnSpc>
                <a:spcBef>
                  <a:spcPct val="20000"/>
                </a:spcBef>
                <a:buClrTx/>
                <a:buFontTx/>
                <a:buNone/>
              </a:pPr>
              <a:r>
                <a:rPr lang="zh-CN" altLang="en-US" sz="1000">
                  <a:solidFill>
                    <a:srgbClr val="000000"/>
                  </a:solidFill>
                </a:rPr>
                <a:t>代理国债</a:t>
              </a:r>
            </a:p>
            <a:p>
              <a:pPr algn="l">
                <a:lnSpc>
                  <a:spcPct val="90000"/>
                </a:lnSpc>
                <a:spcBef>
                  <a:spcPct val="20000"/>
                </a:spcBef>
                <a:buClrTx/>
                <a:buFontTx/>
                <a:buNone/>
              </a:pPr>
              <a:r>
                <a:rPr lang="zh-CN" altLang="en-US" sz="1000">
                  <a:solidFill>
                    <a:srgbClr val="000000"/>
                  </a:solidFill>
                </a:rPr>
                <a:t>发行金融债券</a:t>
              </a:r>
            </a:p>
            <a:p>
              <a:pPr algn="l">
                <a:lnSpc>
                  <a:spcPct val="90000"/>
                </a:lnSpc>
                <a:spcBef>
                  <a:spcPct val="20000"/>
                </a:spcBef>
                <a:buClrTx/>
                <a:buFontTx/>
                <a:buNone/>
              </a:pPr>
              <a:r>
                <a:rPr lang="zh-CN" altLang="en-US" sz="1000">
                  <a:solidFill>
                    <a:srgbClr val="000000"/>
                  </a:solidFill>
                </a:rPr>
                <a:t>代理基金</a:t>
              </a:r>
            </a:p>
            <a:p>
              <a:pPr algn="l">
                <a:lnSpc>
                  <a:spcPct val="90000"/>
                </a:lnSpc>
                <a:spcBef>
                  <a:spcPct val="20000"/>
                </a:spcBef>
                <a:buClrTx/>
                <a:buFontTx/>
                <a:buNone/>
              </a:pPr>
              <a:r>
                <a:rPr lang="zh-CN" altLang="en-US" sz="1000">
                  <a:solidFill>
                    <a:srgbClr val="000000"/>
                  </a:solidFill>
                </a:rPr>
                <a:t>贵金属</a:t>
              </a:r>
            </a:p>
            <a:p>
              <a:pPr algn="l">
                <a:lnSpc>
                  <a:spcPct val="90000"/>
                </a:lnSpc>
                <a:spcBef>
                  <a:spcPct val="20000"/>
                </a:spcBef>
                <a:buClrTx/>
                <a:buFontTx/>
                <a:buNone/>
              </a:pPr>
              <a:r>
                <a:rPr lang="zh-CN" altLang="en-US" sz="1000">
                  <a:solidFill>
                    <a:srgbClr val="000000"/>
                  </a:solidFill>
                </a:rPr>
                <a:t>代理信托</a:t>
              </a:r>
            </a:p>
            <a:p>
              <a:pPr algn="l">
                <a:lnSpc>
                  <a:spcPct val="90000"/>
                </a:lnSpc>
                <a:spcBef>
                  <a:spcPct val="20000"/>
                </a:spcBef>
                <a:buClrTx/>
                <a:buFontTx/>
                <a:buNone/>
              </a:pPr>
              <a:r>
                <a:rPr lang="zh-CN" altLang="en-US" sz="1000">
                  <a:solidFill>
                    <a:srgbClr val="000000"/>
                  </a:solidFill>
                </a:rPr>
                <a:t>结构性存款</a:t>
              </a:r>
            </a:p>
            <a:p>
              <a:pPr algn="l">
                <a:lnSpc>
                  <a:spcPct val="90000"/>
                </a:lnSpc>
                <a:spcBef>
                  <a:spcPct val="20000"/>
                </a:spcBef>
                <a:buClrTx/>
                <a:buFontTx/>
                <a:buNone/>
              </a:pPr>
              <a:r>
                <a:rPr lang="zh-CN" altLang="en-US" sz="1000">
                  <a:solidFill>
                    <a:srgbClr val="000000"/>
                  </a:solidFill>
                </a:rPr>
                <a:t>信贷资产买卖</a:t>
              </a:r>
            </a:p>
            <a:p>
              <a:pPr algn="l">
                <a:lnSpc>
                  <a:spcPct val="90000"/>
                </a:lnSpc>
                <a:spcBef>
                  <a:spcPct val="20000"/>
                </a:spcBef>
                <a:buClrTx/>
                <a:buFontTx/>
                <a:buNone/>
              </a:pPr>
              <a:r>
                <a:rPr lang="zh-CN" altLang="en-US" sz="1000">
                  <a:solidFill>
                    <a:srgbClr val="000000"/>
                  </a:solidFill>
                </a:rPr>
                <a:t>有价证券投资</a:t>
              </a:r>
            </a:p>
            <a:p>
              <a:pPr algn="l">
                <a:lnSpc>
                  <a:spcPct val="90000"/>
                </a:lnSpc>
                <a:spcBef>
                  <a:spcPct val="20000"/>
                </a:spcBef>
                <a:buClrTx/>
                <a:buFontTx/>
                <a:buNone/>
              </a:pPr>
              <a:r>
                <a:rPr lang="zh-CN" altLang="en-US" sz="1000">
                  <a:solidFill>
                    <a:srgbClr val="000000"/>
                  </a:solidFill>
                </a:rPr>
                <a:t>股权投资</a:t>
              </a:r>
            </a:p>
            <a:p>
              <a:pPr algn="l">
                <a:lnSpc>
                  <a:spcPct val="90000"/>
                </a:lnSpc>
                <a:spcBef>
                  <a:spcPct val="20000"/>
                </a:spcBef>
                <a:buClrTx/>
                <a:buFontTx/>
                <a:buNone/>
              </a:pPr>
              <a:r>
                <a:rPr lang="zh-CN" altLang="en-US" sz="1000">
                  <a:solidFill>
                    <a:srgbClr val="000000"/>
                  </a:solidFill>
                </a:rPr>
                <a:t>委托投资</a:t>
              </a:r>
            </a:p>
            <a:p>
              <a:pPr algn="l">
                <a:lnSpc>
                  <a:spcPct val="90000"/>
                </a:lnSpc>
                <a:spcBef>
                  <a:spcPct val="20000"/>
                </a:spcBef>
                <a:buClrTx/>
                <a:buFontTx/>
                <a:buNone/>
              </a:pPr>
              <a:r>
                <a:rPr lang="zh-CN" altLang="en-US" sz="1000">
                  <a:solidFill>
                    <a:srgbClr val="000000"/>
                  </a:solidFill>
                </a:rPr>
                <a:t>财务顾问</a:t>
              </a:r>
            </a:p>
          </p:txBody>
        </p:sp>
        <p:sp>
          <p:nvSpPr>
            <p:cNvPr id="40" name="Text Box 40"/>
            <p:cNvSpPr txBox="1">
              <a:spLocks noChangeArrowheads="1"/>
            </p:cNvSpPr>
            <p:nvPr/>
          </p:nvSpPr>
          <p:spPr bwMode="auto">
            <a:xfrm>
              <a:off x="4652" y="1283"/>
              <a:ext cx="808" cy="2109"/>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spcBef>
                  <a:spcPct val="20000"/>
                </a:spcBef>
                <a:buClrTx/>
                <a:buFontTx/>
                <a:buNone/>
              </a:pPr>
              <a:r>
                <a:rPr lang="zh-CN" altLang="en-US" sz="1000">
                  <a:solidFill>
                    <a:srgbClr val="000000"/>
                  </a:solidFill>
                </a:rPr>
                <a:t>科目管理</a:t>
              </a:r>
            </a:p>
            <a:p>
              <a:pPr algn="l">
                <a:spcBef>
                  <a:spcPct val="20000"/>
                </a:spcBef>
                <a:buClrTx/>
                <a:buFontTx/>
                <a:buNone/>
              </a:pPr>
              <a:r>
                <a:rPr lang="zh-CN" altLang="en-US" sz="1000">
                  <a:solidFill>
                    <a:srgbClr val="000000"/>
                  </a:solidFill>
                </a:rPr>
                <a:t>总帐管理</a:t>
              </a:r>
            </a:p>
            <a:p>
              <a:pPr algn="l">
                <a:spcBef>
                  <a:spcPct val="20000"/>
                </a:spcBef>
                <a:buClrTx/>
                <a:buFontTx/>
                <a:buNone/>
              </a:pPr>
              <a:r>
                <a:rPr lang="zh-CN" altLang="en-US" sz="1000">
                  <a:solidFill>
                    <a:srgbClr val="000000"/>
                  </a:solidFill>
                </a:rPr>
                <a:t>明细帐管理</a:t>
              </a:r>
            </a:p>
            <a:p>
              <a:pPr algn="l">
                <a:spcBef>
                  <a:spcPct val="20000"/>
                </a:spcBef>
                <a:buClrTx/>
                <a:buFontTx/>
                <a:buNone/>
              </a:pPr>
              <a:r>
                <a:rPr lang="zh-CN" altLang="en-US" sz="1000">
                  <a:solidFill>
                    <a:srgbClr val="000000"/>
                  </a:solidFill>
                </a:rPr>
                <a:t>内部账管理</a:t>
              </a:r>
            </a:p>
            <a:p>
              <a:pPr algn="l">
                <a:spcBef>
                  <a:spcPct val="20000"/>
                </a:spcBef>
                <a:buClrTx/>
                <a:buFontTx/>
                <a:buNone/>
              </a:pPr>
              <a:r>
                <a:rPr lang="zh-CN" altLang="en-US" sz="1000">
                  <a:solidFill>
                    <a:srgbClr val="000000"/>
                  </a:solidFill>
                </a:rPr>
                <a:t>传票处理</a:t>
              </a:r>
            </a:p>
            <a:p>
              <a:pPr algn="l">
                <a:spcBef>
                  <a:spcPct val="20000"/>
                </a:spcBef>
                <a:buClrTx/>
                <a:buFontTx/>
                <a:buNone/>
              </a:pPr>
              <a:r>
                <a:rPr lang="zh-CN" altLang="en-US" sz="1000">
                  <a:solidFill>
                    <a:srgbClr val="000000"/>
                  </a:solidFill>
                </a:rPr>
                <a:t>清算处理</a:t>
              </a:r>
            </a:p>
            <a:p>
              <a:pPr algn="l">
                <a:spcBef>
                  <a:spcPct val="20000"/>
                </a:spcBef>
                <a:buClrTx/>
                <a:buFontTx/>
                <a:buNone/>
              </a:pPr>
              <a:r>
                <a:rPr lang="zh-CN" altLang="en-US" sz="1000">
                  <a:solidFill>
                    <a:srgbClr val="000000"/>
                  </a:solidFill>
                </a:rPr>
                <a:t>帐务平衡检查</a:t>
              </a:r>
            </a:p>
            <a:p>
              <a:pPr algn="l">
                <a:spcBef>
                  <a:spcPct val="20000"/>
                </a:spcBef>
                <a:buClrTx/>
                <a:buFontTx/>
                <a:buNone/>
              </a:pPr>
              <a:r>
                <a:rPr lang="zh-CN" altLang="en-US" sz="1000">
                  <a:solidFill>
                    <a:srgbClr val="000000"/>
                  </a:solidFill>
                </a:rPr>
                <a:t>批量扣划</a:t>
              </a:r>
            </a:p>
            <a:p>
              <a:pPr algn="l">
                <a:spcBef>
                  <a:spcPct val="20000"/>
                </a:spcBef>
                <a:buClrTx/>
                <a:buFontTx/>
                <a:buNone/>
              </a:pPr>
              <a:r>
                <a:rPr lang="zh-CN" altLang="en-US" sz="1000">
                  <a:solidFill>
                    <a:srgbClr val="000000"/>
                  </a:solidFill>
                </a:rPr>
                <a:t>本外币缴存款</a:t>
              </a:r>
            </a:p>
            <a:p>
              <a:pPr algn="l">
                <a:spcBef>
                  <a:spcPct val="20000"/>
                </a:spcBef>
                <a:buClrTx/>
                <a:buFontTx/>
                <a:buNone/>
              </a:pPr>
              <a:r>
                <a:rPr lang="zh-CN" altLang="en-US" sz="1000">
                  <a:solidFill>
                    <a:srgbClr val="000000"/>
                  </a:solidFill>
                </a:rPr>
                <a:t>计提营业税金</a:t>
              </a:r>
            </a:p>
            <a:p>
              <a:pPr algn="l">
                <a:spcBef>
                  <a:spcPct val="20000"/>
                </a:spcBef>
                <a:buClrTx/>
                <a:buFontTx/>
                <a:buNone/>
              </a:pPr>
              <a:r>
                <a:rPr lang="zh-CN" altLang="en-US" sz="1000">
                  <a:solidFill>
                    <a:srgbClr val="000000"/>
                  </a:solidFill>
                </a:rPr>
                <a:t>计提长期投资收益</a:t>
              </a:r>
            </a:p>
            <a:p>
              <a:pPr algn="l">
                <a:spcBef>
                  <a:spcPct val="20000"/>
                </a:spcBef>
                <a:buClrTx/>
                <a:buFontTx/>
                <a:buNone/>
              </a:pPr>
              <a:r>
                <a:rPr lang="zh-CN" altLang="en-US" sz="1000">
                  <a:solidFill>
                    <a:srgbClr val="000000"/>
                  </a:solidFill>
                </a:rPr>
                <a:t>计提利息</a:t>
              </a:r>
            </a:p>
            <a:p>
              <a:pPr algn="l">
                <a:spcBef>
                  <a:spcPct val="20000"/>
                </a:spcBef>
                <a:buClrTx/>
                <a:buFontTx/>
                <a:buNone/>
              </a:pPr>
              <a:r>
                <a:rPr lang="zh-CN" altLang="en-US" sz="1000">
                  <a:solidFill>
                    <a:srgbClr val="000000"/>
                  </a:solidFill>
                </a:rPr>
                <a:t>重估外汇买卖损益</a:t>
              </a:r>
            </a:p>
            <a:p>
              <a:pPr algn="l">
                <a:spcBef>
                  <a:spcPct val="20000"/>
                </a:spcBef>
                <a:buClrTx/>
                <a:buFontTx/>
                <a:buNone/>
              </a:pPr>
              <a:r>
                <a:rPr lang="zh-CN" altLang="en-US" sz="1000">
                  <a:solidFill>
                    <a:srgbClr val="000000"/>
                  </a:solidFill>
                </a:rPr>
                <a:t>重要会计报表</a:t>
              </a:r>
            </a:p>
            <a:p>
              <a:pPr algn="l">
                <a:spcBef>
                  <a:spcPct val="20000"/>
                </a:spcBef>
                <a:buClrTx/>
                <a:buFontTx/>
                <a:buNone/>
              </a:pPr>
              <a:r>
                <a:rPr lang="zh-CN" altLang="en-US" sz="1000">
                  <a:solidFill>
                    <a:srgbClr val="000000"/>
                  </a:solidFill>
                </a:rPr>
                <a:t>年终结转</a:t>
              </a:r>
            </a:p>
            <a:p>
              <a:pPr algn="l">
                <a:spcBef>
                  <a:spcPct val="20000"/>
                </a:spcBef>
                <a:buClrTx/>
                <a:buFontTx/>
                <a:buNone/>
              </a:pPr>
              <a:r>
                <a:rPr lang="zh-CN" altLang="en-US" sz="1000">
                  <a:solidFill>
                    <a:srgbClr val="000000"/>
                  </a:solidFill>
                </a:rPr>
                <a:t>科目调整</a:t>
              </a:r>
            </a:p>
            <a:p>
              <a:pPr algn="l">
                <a:spcBef>
                  <a:spcPct val="20000"/>
                </a:spcBef>
                <a:buClrTx/>
                <a:buFontTx/>
                <a:buNone/>
              </a:pPr>
              <a:r>
                <a:rPr lang="zh-CN" altLang="en-US" sz="1000">
                  <a:solidFill>
                    <a:srgbClr val="000000"/>
                  </a:solidFill>
                </a:rPr>
                <a:t>总账管理</a:t>
              </a:r>
            </a:p>
            <a:p>
              <a:pPr algn="l">
                <a:spcBef>
                  <a:spcPct val="20000"/>
                </a:spcBef>
                <a:buClrTx/>
                <a:buFontTx/>
                <a:buNone/>
              </a:pPr>
              <a:endParaRPr lang="zh-CN" altLang="en-US" sz="1000">
                <a:solidFill>
                  <a:srgbClr val="000000"/>
                </a:solidFill>
              </a:endParaRPr>
            </a:p>
          </p:txBody>
        </p:sp>
        <p:sp>
          <p:nvSpPr>
            <p:cNvPr id="41" name="Text Box 41"/>
            <p:cNvSpPr txBox="1">
              <a:spLocks noChangeArrowheads="1"/>
            </p:cNvSpPr>
            <p:nvPr/>
          </p:nvSpPr>
          <p:spPr bwMode="auto">
            <a:xfrm>
              <a:off x="324" y="1324"/>
              <a:ext cx="623" cy="1764"/>
            </a:xfrm>
            <a:prstGeom prst="rect">
              <a:avLst/>
            </a:prstGeom>
            <a:noFill/>
            <a:ln>
              <a:noFill/>
            </a:ln>
            <a:effectLst/>
            <a:extLst>
              <a:ext uri="{909E8E84-426E-40DD-AFC4-6F175D3DCCD1}">
                <a14:hiddenFill xmlns:a14="http://schemas.microsoft.com/office/drawing/2010/main">
                  <a:solidFill>
                    <a:srgbClr val="BBE0E3"/>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l">
                <a:spcBef>
                  <a:spcPct val="20000"/>
                </a:spcBef>
                <a:buClrTx/>
                <a:buFontTx/>
                <a:buNone/>
              </a:pPr>
              <a:r>
                <a:rPr lang="zh-CN" altLang="en-GB" sz="1000">
                  <a:solidFill>
                    <a:srgbClr val="000000"/>
                  </a:solidFill>
                </a:rPr>
                <a:t>个人,公司</a:t>
              </a:r>
            </a:p>
            <a:p>
              <a:pPr algn="l">
                <a:spcBef>
                  <a:spcPct val="20000"/>
                </a:spcBef>
                <a:buClrTx/>
                <a:buFontTx/>
                <a:buNone/>
              </a:pPr>
              <a:r>
                <a:rPr lang="zh-CN" altLang="en-GB" sz="1000">
                  <a:solidFill>
                    <a:srgbClr val="000000"/>
                  </a:solidFill>
                </a:rPr>
                <a:t>同业客户</a:t>
              </a:r>
            </a:p>
            <a:p>
              <a:pPr algn="l">
                <a:spcBef>
                  <a:spcPct val="20000"/>
                </a:spcBef>
                <a:buClrTx/>
                <a:buFontTx/>
                <a:buNone/>
              </a:pPr>
              <a:r>
                <a:rPr lang="zh-CN" altLang="en-GB" sz="1000">
                  <a:solidFill>
                    <a:srgbClr val="000000"/>
                  </a:solidFill>
                </a:rPr>
                <a:t>基本信息</a:t>
              </a:r>
            </a:p>
            <a:p>
              <a:pPr algn="l">
                <a:spcBef>
                  <a:spcPct val="20000"/>
                </a:spcBef>
                <a:buClrTx/>
                <a:buFontTx/>
                <a:buNone/>
              </a:pPr>
              <a:r>
                <a:rPr lang="zh-CN" altLang="en-GB" sz="1000">
                  <a:solidFill>
                    <a:srgbClr val="000000"/>
                  </a:solidFill>
                </a:rPr>
                <a:t>中心额度</a:t>
              </a:r>
            </a:p>
            <a:p>
              <a:pPr algn="l">
                <a:spcBef>
                  <a:spcPct val="20000"/>
                </a:spcBef>
                <a:buClrTx/>
                <a:buFontTx/>
                <a:buNone/>
              </a:pPr>
              <a:r>
                <a:rPr lang="zh-CN" altLang="en-GB" sz="1000">
                  <a:solidFill>
                    <a:srgbClr val="000000"/>
                  </a:solidFill>
                </a:rPr>
                <a:t>客户价值</a:t>
              </a:r>
            </a:p>
            <a:p>
              <a:pPr algn="l">
                <a:spcBef>
                  <a:spcPct val="20000"/>
                </a:spcBef>
                <a:buClrTx/>
                <a:buFontTx/>
                <a:buNone/>
              </a:pPr>
              <a:r>
                <a:rPr lang="zh-CN" altLang="en-US" sz="1000">
                  <a:solidFill>
                    <a:srgbClr val="000000"/>
                  </a:solidFill>
                </a:rPr>
                <a:t>客户关系</a:t>
              </a:r>
            </a:p>
            <a:p>
              <a:pPr algn="l">
                <a:spcBef>
                  <a:spcPct val="20000"/>
                </a:spcBef>
                <a:buClrTx/>
                <a:buFontTx/>
                <a:buNone/>
              </a:pPr>
              <a:r>
                <a:rPr lang="zh-CN" altLang="en-US" sz="1000">
                  <a:solidFill>
                    <a:srgbClr val="000000"/>
                  </a:solidFill>
                </a:rPr>
                <a:t>集团客户</a:t>
              </a:r>
              <a:endParaRPr lang="zh-CN" altLang="en-GB" sz="1000">
                <a:solidFill>
                  <a:srgbClr val="000000"/>
                </a:solidFill>
              </a:endParaRPr>
            </a:p>
            <a:p>
              <a:pPr algn="l">
                <a:spcBef>
                  <a:spcPct val="20000"/>
                </a:spcBef>
                <a:buClrTx/>
                <a:buFontTx/>
                <a:buNone/>
              </a:pPr>
              <a:r>
                <a:rPr lang="zh-CN" altLang="en-GB" sz="1000">
                  <a:solidFill>
                    <a:srgbClr val="000000"/>
                  </a:solidFill>
                </a:rPr>
                <a:t>产品归户</a:t>
              </a:r>
            </a:p>
            <a:p>
              <a:pPr algn="l">
                <a:spcBef>
                  <a:spcPct val="20000"/>
                </a:spcBef>
                <a:buClrTx/>
                <a:buFontTx/>
                <a:buNone/>
              </a:pPr>
              <a:r>
                <a:rPr lang="zh-CN" altLang="en-GB" sz="1000">
                  <a:solidFill>
                    <a:srgbClr val="000000"/>
                  </a:solidFill>
                </a:rPr>
                <a:t>客户联系</a:t>
              </a:r>
              <a:endParaRPr lang="zh-CN" altLang="en-US" sz="1000">
                <a:solidFill>
                  <a:srgbClr val="000000"/>
                </a:solidFill>
              </a:endParaRPr>
            </a:p>
            <a:p>
              <a:pPr algn="l">
                <a:spcBef>
                  <a:spcPct val="20000"/>
                </a:spcBef>
                <a:buClrTx/>
                <a:buFontTx/>
                <a:buNone/>
              </a:pPr>
              <a:r>
                <a:rPr lang="zh-CN" altLang="en-US" sz="1000">
                  <a:solidFill>
                    <a:srgbClr val="000000"/>
                  </a:solidFill>
                </a:rPr>
                <a:t>客户关注</a:t>
              </a:r>
            </a:p>
            <a:p>
              <a:pPr algn="l">
                <a:spcBef>
                  <a:spcPct val="20000"/>
                </a:spcBef>
                <a:buClrTx/>
                <a:buFontTx/>
                <a:buNone/>
              </a:pPr>
              <a:r>
                <a:rPr lang="zh-CN" altLang="en-US" sz="1000">
                  <a:solidFill>
                    <a:srgbClr val="000000"/>
                  </a:solidFill>
                </a:rPr>
                <a:t>担保品管理</a:t>
              </a:r>
            </a:p>
            <a:p>
              <a:pPr algn="l">
                <a:spcBef>
                  <a:spcPct val="20000"/>
                </a:spcBef>
                <a:buClrTx/>
                <a:buFontTx/>
                <a:buNone/>
              </a:pPr>
              <a:r>
                <a:rPr lang="zh-CN" altLang="en-US" sz="1000">
                  <a:solidFill>
                    <a:srgbClr val="000000"/>
                  </a:solidFill>
                </a:rPr>
                <a:t>保证人管理</a:t>
              </a:r>
            </a:p>
            <a:p>
              <a:pPr algn="l">
                <a:spcBef>
                  <a:spcPct val="20000"/>
                </a:spcBef>
                <a:buClrTx/>
                <a:buFontTx/>
                <a:buNone/>
              </a:pPr>
              <a:r>
                <a:rPr lang="zh-CN" altLang="en-US" sz="1000">
                  <a:solidFill>
                    <a:srgbClr val="000000"/>
                  </a:solidFill>
                </a:rPr>
                <a:t>客户经理</a:t>
              </a:r>
            </a:p>
            <a:p>
              <a:pPr algn="l">
                <a:spcBef>
                  <a:spcPct val="20000"/>
                </a:spcBef>
                <a:buClrTx/>
                <a:buFontTx/>
                <a:buNone/>
              </a:pPr>
              <a:r>
                <a:rPr lang="zh-CN" altLang="en-US" sz="1000">
                  <a:solidFill>
                    <a:srgbClr val="000000"/>
                  </a:solidFill>
                </a:rPr>
                <a:t>归户管理</a:t>
              </a:r>
            </a:p>
            <a:p>
              <a:pPr algn="l">
                <a:spcBef>
                  <a:spcPct val="20000"/>
                </a:spcBef>
                <a:buClrTx/>
                <a:buFontTx/>
                <a:buNone/>
              </a:pPr>
              <a:endParaRPr lang="zh-CN" altLang="en-US" sz="1000">
                <a:solidFill>
                  <a:srgbClr val="000000"/>
                </a:solidFill>
              </a:endParaRPr>
            </a:p>
          </p:txBody>
        </p:sp>
        <p:sp>
          <p:nvSpPr>
            <p:cNvPr id="42" name="Rectangle 42"/>
            <p:cNvSpPr>
              <a:spLocks noChangeArrowheads="1"/>
            </p:cNvSpPr>
            <p:nvPr/>
          </p:nvSpPr>
          <p:spPr bwMode="auto">
            <a:xfrm>
              <a:off x="1764" y="887"/>
              <a:ext cx="2823" cy="30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6350">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algn="l" defTabSz="330200" eaLnBrk="0" hangingPunct="0">
                <a:lnSpc>
                  <a:spcPct val="104000"/>
                </a:lnSpc>
                <a:spcBef>
                  <a:spcPct val="20000"/>
                </a:spcBef>
                <a:buClr>
                  <a:schemeClr val="accent1"/>
                </a:buClr>
                <a:buChar char="§"/>
                <a:tabLst>
                  <a:tab pos="8521700" algn="r"/>
                </a:tabLst>
                <a:defRPr sz="3200">
                  <a:solidFill>
                    <a:schemeClr val="tx1"/>
                  </a:solidFill>
                  <a:latin typeface="Arial" panose="020B0604020202020204" pitchFamily="34" charset="0"/>
                  <a:cs typeface="Arial" panose="020B0604020202020204" pitchFamily="34" charset="0"/>
                </a:defRPr>
              </a:lvl1pPr>
              <a:lvl2pPr marL="190500" indent="-188913" algn="l" defTabSz="330200" eaLnBrk="0" hangingPunct="0">
                <a:lnSpc>
                  <a:spcPct val="104000"/>
                </a:lnSpc>
                <a:spcBef>
                  <a:spcPct val="20000"/>
                </a:spcBef>
                <a:buClr>
                  <a:schemeClr val="accent1"/>
                </a:buClr>
                <a:buSzPct val="70000"/>
                <a:buFont typeface="宋体" panose="02010600030101010101" pitchFamily="2" charset="-122"/>
                <a:buChar char="-"/>
                <a:tabLst>
                  <a:tab pos="8521700" algn="r"/>
                </a:tabLst>
                <a:defRPr sz="1600">
                  <a:solidFill>
                    <a:schemeClr val="tx1"/>
                  </a:solidFill>
                  <a:latin typeface="Arial" panose="020B0604020202020204" pitchFamily="34" charset="0"/>
                  <a:cs typeface="Arial" panose="020B0604020202020204" pitchFamily="34" charset="0"/>
                </a:defRPr>
              </a:lvl2pPr>
              <a:lvl3pPr marL="371475" indent="-179388" algn="l" defTabSz="330200" eaLnBrk="0" hangingPunct="0">
                <a:lnSpc>
                  <a:spcPct val="104000"/>
                </a:lnSpc>
                <a:spcBef>
                  <a:spcPct val="20000"/>
                </a:spcBef>
                <a:buClr>
                  <a:schemeClr val="accent1"/>
                </a:buClr>
                <a:buChar char="§"/>
                <a:tabLst>
                  <a:tab pos="8521700" algn="r"/>
                </a:tabLst>
                <a:defRPr sz="1400">
                  <a:solidFill>
                    <a:schemeClr val="tx1"/>
                  </a:solidFill>
                  <a:latin typeface="Arial" panose="020B0604020202020204" pitchFamily="34" charset="0"/>
                  <a:cs typeface="Arial" panose="020B0604020202020204" pitchFamily="34" charset="0"/>
                </a:defRPr>
              </a:lvl3pPr>
              <a:lvl4pPr marL="547688" indent="-174625" algn="l" defTabSz="330200" eaLnBrk="0" hangingPunct="0">
                <a:lnSpc>
                  <a:spcPct val="104000"/>
                </a:lnSpc>
                <a:spcBef>
                  <a:spcPct val="20000"/>
                </a:spcBef>
                <a:buClr>
                  <a:schemeClr val="accent1"/>
                </a:buClr>
                <a:buFont typeface="宋体" panose="02010600030101010101" pitchFamily="2" charset="-122"/>
                <a:buChar char="-"/>
                <a:tabLst>
                  <a:tab pos="8521700" algn="r"/>
                </a:tabLst>
                <a:defRPr sz="1200">
                  <a:solidFill>
                    <a:schemeClr val="tx1"/>
                  </a:solidFill>
                  <a:latin typeface="Arial" panose="020B0604020202020204" pitchFamily="34" charset="0"/>
                  <a:cs typeface="Arial" panose="020B0604020202020204" pitchFamily="34" charset="0"/>
                </a:defRPr>
              </a:lvl4pPr>
              <a:lvl5pPr marL="1511300" indent="-328613" algn="l" defTabSz="330200" eaLnBrk="0" hangingPunct="0">
                <a:lnSpc>
                  <a:spcPct val="104000"/>
                </a:lnSpc>
                <a:spcBef>
                  <a:spcPct val="20000"/>
                </a:spcBef>
                <a:buClr>
                  <a:schemeClr val="accent1"/>
                </a:buClr>
                <a:buChar char="§"/>
                <a:tabLst>
                  <a:tab pos="8521700" algn="r"/>
                </a:tabLst>
                <a:defRPr sz="1000">
                  <a:solidFill>
                    <a:schemeClr val="tx1"/>
                  </a:solidFill>
                  <a:latin typeface="Arial" panose="020B0604020202020204" pitchFamily="34" charset="0"/>
                  <a:cs typeface="Arial" panose="020B0604020202020204" pitchFamily="34" charset="0"/>
                </a:defRPr>
              </a:lvl5pPr>
              <a:lvl6pPr marL="1968500" indent="-328613" defTabSz="330200" eaLnBrk="0" fontAlgn="base" hangingPunct="0">
                <a:lnSpc>
                  <a:spcPct val="104000"/>
                </a:lnSpc>
                <a:spcBef>
                  <a:spcPct val="20000"/>
                </a:spcBef>
                <a:spcAft>
                  <a:spcPct val="0"/>
                </a:spcAft>
                <a:buClr>
                  <a:schemeClr val="accent1"/>
                </a:buClr>
                <a:buFont typeface="Wingdings" panose="05000000000000000000" pitchFamily="2" charset="2"/>
                <a:buChar char="§"/>
                <a:tabLst>
                  <a:tab pos="8521700" algn="r"/>
                </a:tabLst>
                <a:defRPr sz="1000">
                  <a:solidFill>
                    <a:schemeClr val="tx1"/>
                  </a:solidFill>
                  <a:latin typeface="Arial" panose="020B0604020202020204" pitchFamily="34" charset="0"/>
                  <a:cs typeface="Arial" panose="020B0604020202020204" pitchFamily="34" charset="0"/>
                </a:defRPr>
              </a:lvl6pPr>
              <a:lvl7pPr marL="2425700" indent="-328613" defTabSz="330200" eaLnBrk="0" fontAlgn="base" hangingPunct="0">
                <a:lnSpc>
                  <a:spcPct val="104000"/>
                </a:lnSpc>
                <a:spcBef>
                  <a:spcPct val="20000"/>
                </a:spcBef>
                <a:spcAft>
                  <a:spcPct val="0"/>
                </a:spcAft>
                <a:buClr>
                  <a:schemeClr val="accent1"/>
                </a:buClr>
                <a:buFont typeface="Wingdings" panose="05000000000000000000" pitchFamily="2" charset="2"/>
                <a:buChar char="§"/>
                <a:tabLst>
                  <a:tab pos="8521700" algn="r"/>
                </a:tabLst>
                <a:defRPr sz="1000">
                  <a:solidFill>
                    <a:schemeClr val="tx1"/>
                  </a:solidFill>
                  <a:latin typeface="Arial" panose="020B0604020202020204" pitchFamily="34" charset="0"/>
                  <a:cs typeface="Arial" panose="020B0604020202020204" pitchFamily="34" charset="0"/>
                </a:defRPr>
              </a:lvl7pPr>
              <a:lvl8pPr marL="2882900" indent="-328613" defTabSz="330200" eaLnBrk="0" fontAlgn="base" hangingPunct="0">
                <a:lnSpc>
                  <a:spcPct val="104000"/>
                </a:lnSpc>
                <a:spcBef>
                  <a:spcPct val="20000"/>
                </a:spcBef>
                <a:spcAft>
                  <a:spcPct val="0"/>
                </a:spcAft>
                <a:buClr>
                  <a:schemeClr val="accent1"/>
                </a:buClr>
                <a:buFont typeface="Wingdings" panose="05000000000000000000" pitchFamily="2" charset="2"/>
                <a:buChar char="§"/>
                <a:tabLst>
                  <a:tab pos="8521700" algn="r"/>
                </a:tabLst>
                <a:defRPr sz="1000">
                  <a:solidFill>
                    <a:schemeClr val="tx1"/>
                  </a:solidFill>
                  <a:latin typeface="Arial" panose="020B0604020202020204" pitchFamily="34" charset="0"/>
                  <a:cs typeface="Arial" panose="020B0604020202020204" pitchFamily="34" charset="0"/>
                </a:defRPr>
              </a:lvl8pPr>
              <a:lvl9pPr marL="3340100" indent="-328613" defTabSz="330200" eaLnBrk="0" fontAlgn="base" hangingPunct="0">
                <a:lnSpc>
                  <a:spcPct val="104000"/>
                </a:lnSpc>
                <a:spcBef>
                  <a:spcPct val="20000"/>
                </a:spcBef>
                <a:spcAft>
                  <a:spcPct val="0"/>
                </a:spcAft>
                <a:buClr>
                  <a:schemeClr val="accent1"/>
                </a:buClr>
                <a:buFont typeface="Wingdings" panose="05000000000000000000" pitchFamily="2" charset="2"/>
                <a:buChar char="§"/>
                <a:tabLst>
                  <a:tab pos="8521700" algn="r"/>
                </a:tabLst>
                <a:defRPr sz="1000">
                  <a:solidFill>
                    <a:schemeClr val="tx1"/>
                  </a:solidFill>
                  <a:latin typeface="Arial" panose="020B0604020202020204" pitchFamily="34" charset="0"/>
                  <a:cs typeface="Arial" panose="020B0604020202020204" pitchFamily="34" charset="0"/>
                </a:defRPr>
              </a:lvl9pPr>
            </a:lstStyle>
            <a:p>
              <a:pPr lvl="1">
                <a:buFont typeface="宋体" panose="02010600030101010101" pitchFamily="2" charset="-122"/>
                <a:buNone/>
              </a:pPr>
              <a:r>
                <a:rPr lang="zh-CN" altLang="en-US" sz="1000"/>
                <a:t>利率、费率、汇率、税率、客户价值、风险</a:t>
              </a:r>
              <a:r>
                <a:rPr lang="zh-CN" altLang="en-GB" sz="1000"/>
                <a:t>系</a:t>
              </a:r>
              <a:r>
                <a:rPr lang="zh-CN" altLang="en-US" sz="1000"/>
                <a:t>数</a:t>
              </a:r>
            </a:p>
            <a:p>
              <a:pPr lvl="1">
                <a:buFont typeface="宋体" panose="02010600030101010101" pitchFamily="2" charset="-122"/>
                <a:buNone/>
              </a:pPr>
              <a:endParaRPr lang="zh-CN" altLang="en-US" sz="1000"/>
            </a:p>
            <a:p>
              <a:pPr lvl="1">
                <a:lnSpc>
                  <a:spcPct val="70000"/>
                </a:lnSpc>
                <a:buClr>
                  <a:schemeClr val="accent2"/>
                </a:buClr>
                <a:buFont typeface="宋体" panose="02010600030101010101" pitchFamily="2" charset="-122"/>
                <a:buNone/>
              </a:pPr>
              <a:r>
                <a:rPr lang="zh-CN" altLang="en-US" sz="1000">
                  <a:solidFill>
                    <a:srgbClr val="000000"/>
                  </a:solidFill>
                </a:rPr>
                <a:t>总行及各部门</a:t>
              </a:r>
              <a:r>
                <a:rPr lang="en-US" altLang="zh-CN" sz="1000">
                  <a:solidFill>
                    <a:srgbClr val="000000"/>
                  </a:solidFill>
                </a:rPr>
                <a:t>,</a:t>
              </a:r>
              <a:r>
                <a:rPr lang="zh-CN" altLang="en-US" sz="1000">
                  <a:solidFill>
                    <a:srgbClr val="000000"/>
                  </a:solidFill>
                </a:rPr>
                <a:t>运行中心</a:t>
              </a:r>
              <a:r>
                <a:rPr lang="en-US" altLang="zh-CN" sz="1000">
                  <a:solidFill>
                    <a:srgbClr val="000000"/>
                  </a:solidFill>
                </a:rPr>
                <a:t>,</a:t>
              </a:r>
              <a:r>
                <a:rPr lang="zh-CN" altLang="en-US" sz="1000">
                  <a:solidFill>
                    <a:srgbClr val="000000"/>
                  </a:solidFill>
                </a:rPr>
                <a:t>一级分行</a:t>
              </a:r>
              <a:r>
                <a:rPr lang="en-US" altLang="zh-CN" sz="1000">
                  <a:solidFill>
                    <a:srgbClr val="000000"/>
                  </a:solidFill>
                </a:rPr>
                <a:t>,</a:t>
              </a:r>
              <a:r>
                <a:rPr lang="zh-CN" altLang="en-US" sz="1000">
                  <a:solidFill>
                    <a:srgbClr val="000000"/>
                  </a:solidFill>
                </a:rPr>
                <a:t>二级分行</a:t>
              </a:r>
              <a:r>
                <a:rPr lang="en-US" altLang="zh-CN" sz="1000">
                  <a:solidFill>
                    <a:srgbClr val="000000"/>
                  </a:solidFill>
                </a:rPr>
                <a:t>,</a:t>
              </a:r>
              <a:r>
                <a:rPr lang="zh-CN" altLang="en-US" sz="1000">
                  <a:solidFill>
                    <a:srgbClr val="000000"/>
                  </a:solidFill>
                </a:rPr>
                <a:t>支行</a:t>
              </a:r>
              <a:r>
                <a:rPr lang="en-US" altLang="zh-CN" sz="1000">
                  <a:solidFill>
                    <a:srgbClr val="000000"/>
                  </a:solidFill>
                </a:rPr>
                <a:t>,</a:t>
              </a:r>
              <a:r>
                <a:rPr lang="zh-CN" altLang="en-US" sz="1000">
                  <a:solidFill>
                    <a:srgbClr val="000000"/>
                  </a:solidFill>
                </a:rPr>
                <a:t>网点</a:t>
              </a:r>
              <a:r>
                <a:rPr lang="en-US" altLang="zh-CN" sz="1000">
                  <a:solidFill>
                    <a:srgbClr val="000000"/>
                  </a:solidFill>
                </a:rPr>
                <a:t>,</a:t>
              </a:r>
              <a:r>
                <a:rPr lang="zh-CN" altLang="en-US" sz="1000">
                  <a:solidFill>
                    <a:srgbClr val="000000"/>
                  </a:solidFill>
                </a:rPr>
                <a:t>柜员</a:t>
              </a:r>
              <a:r>
                <a:rPr lang="en-US" altLang="zh-CN" sz="1000">
                  <a:solidFill>
                    <a:srgbClr val="000000"/>
                  </a:solidFill>
                </a:rPr>
                <a:t>,</a:t>
              </a:r>
              <a:r>
                <a:rPr lang="zh-CN" altLang="en-US" sz="1000">
                  <a:solidFill>
                    <a:srgbClr val="000000"/>
                  </a:solidFill>
                </a:rPr>
                <a:t>终端</a:t>
              </a:r>
              <a:r>
                <a:rPr lang="zh-CN" altLang="en-GB" sz="1000">
                  <a:solidFill>
                    <a:srgbClr val="000000"/>
                  </a:solidFill>
                </a:rPr>
                <a:t>,</a:t>
              </a:r>
              <a:r>
                <a:rPr lang="zh-CN" altLang="en-US" sz="1000">
                  <a:solidFill>
                    <a:srgbClr val="000000"/>
                  </a:solidFill>
                </a:rPr>
                <a:t>交易</a:t>
              </a:r>
              <a:r>
                <a:rPr lang="en-US" altLang="zh-CN" sz="1000">
                  <a:solidFill>
                    <a:srgbClr val="000000"/>
                  </a:solidFill>
                </a:rPr>
                <a:t>,</a:t>
              </a:r>
              <a:r>
                <a:rPr lang="zh-CN" altLang="en-US" sz="1000">
                  <a:solidFill>
                    <a:srgbClr val="000000"/>
                  </a:solidFill>
                </a:rPr>
                <a:t>重空</a:t>
              </a:r>
              <a:r>
                <a:rPr lang="en-US" altLang="de-DE" sz="1000">
                  <a:solidFill>
                    <a:srgbClr val="000000"/>
                  </a:solidFill>
                </a:rPr>
                <a:t>凭证</a:t>
              </a:r>
              <a:endParaRPr lang="de-DE" altLang="en-US" sz="1200"/>
            </a:p>
          </p:txBody>
        </p:sp>
        <p:sp>
          <p:nvSpPr>
            <p:cNvPr id="43" name="Freeform 43"/>
            <p:cNvSpPr>
              <a:spLocks/>
            </p:cNvSpPr>
            <p:nvPr/>
          </p:nvSpPr>
          <p:spPr bwMode="auto">
            <a:xfrm>
              <a:off x="1620" y="3132"/>
              <a:ext cx="3024" cy="432"/>
            </a:xfrm>
            <a:custGeom>
              <a:avLst/>
              <a:gdLst>
                <a:gd name="T0" fmla="*/ 6054 w 6054"/>
                <a:gd name="T1" fmla="*/ 0 h 1151"/>
                <a:gd name="T2" fmla="*/ 0 w 6054"/>
                <a:gd name="T3" fmla="*/ 0 h 1151"/>
                <a:gd name="T4" fmla="*/ 141 w 6054"/>
                <a:gd name="T5" fmla="*/ 577 h 1151"/>
                <a:gd name="T6" fmla="*/ 0 w 6054"/>
                <a:gd name="T7" fmla="*/ 1151 h 1151"/>
                <a:gd name="T8" fmla="*/ 6054 w 6054"/>
                <a:gd name="T9" fmla="*/ 1151 h 1151"/>
                <a:gd name="T10" fmla="*/ 6054 w 6054"/>
                <a:gd name="T11" fmla="*/ 0 h 1151"/>
              </a:gdLst>
              <a:ahLst/>
              <a:cxnLst>
                <a:cxn ang="0">
                  <a:pos x="T0" y="T1"/>
                </a:cxn>
                <a:cxn ang="0">
                  <a:pos x="T2" y="T3"/>
                </a:cxn>
                <a:cxn ang="0">
                  <a:pos x="T4" y="T5"/>
                </a:cxn>
                <a:cxn ang="0">
                  <a:pos x="T6" y="T7"/>
                </a:cxn>
                <a:cxn ang="0">
                  <a:pos x="T8" y="T9"/>
                </a:cxn>
                <a:cxn ang="0">
                  <a:pos x="T10" y="T11"/>
                </a:cxn>
              </a:cxnLst>
              <a:rect l="0" t="0" r="r" b="b"/>
              <a:pathLst>
                <a:path w="6054" h="1151">
                  <a:moveTo>
                    <a:pt x="6054" y="0"/>
                  </a:moveTo>
                  <a:lnTo>
                    <a:pt x="0" y="0"/>
                  </a:lnTo>
                  <a:lnTo>
                    <a:pt x="141" y="577"/>
                  </a:lnTo>
                  <a:lnTo>
                    <a:pt x="0" y="1151"/>
                  </a:lnTo>
                  <a:lnTo>
                    <a:pt x="6054" y="1151"/>
                  </a:lnTo>
                  <a:lnTo>
                    <a:pt x="6054" y="0"/>
                  </a:lnTo>
                </a:path>
              </a:pathLst>
            </a:custGeom>
            <a:noFill/>
            <a:ln w="6350">
              <a:solidFill>
                <a:srgbClr val="000000"/>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zh-CN" altLang="en-US"/>
            </a:p>
          </p:txBody>
        </p:sp>
        <p:sp>
          <p:nvSpPr>
            <p:cNvPr id="44" name="Rectangle 44"/>
            <p:cNvSpPr>
              <a:spLocks noChangeArrowheads="1"/>
            </p:cNvSpPr>
            <p:nvPr/>
          </p:nvSpPr>
          <p:spPr bwMode="auto">
            <a:xfrm>
              <a:off x="1711" y="3204"/>
              <a:ext cx="1591" cy="1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45" name="Rectangle 45"/>
            <p:cNvSpPr>
              <a:spLocks noChangeArrowheads="1"/>
            </p:cNvSpPr>
            <p:nvPr/>
          </p:nvSpPr>
          <p:spPr bwMode="auto">
            <a:xfrm>
              <a:off x="1182" y="3359"/>
              <a:ext cx="202"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fontAlgn="ctr">
                <a:lnSpc>
                  <a:spcPct val="80000"/>
                </a:lnSpc>
                <a:buClr>
                  <a:schemeClr val="accent1"/>
                </a:buClr>
              </a:pPr>
              <a:r>
                <a:rPr lang="en-US" altLang="zh-CN" sz="1200" b="1">
                  <a:solidFill>
                    <a:srgbClr val="000000"/>
                  </a:solidFill>
                </a:rPr>
                <a:t>Risk</a:t>
              </a:r>
            </a:p>
            <a:p>
              <a:pPr fontAlgn="ctr">
                <a:lnSpc>
                  <a:spcPct val="80000"/>
                </a:lnSpc>
                <a:buClr>
                  <a:schemeClr val="accent1"/>
                </a:buClr>
              </a:pPr>
              <a:r>
                <a:rPr lang="zh-CN" altLang="en-US" sz="1200" b="1">
                  <a:solidFill>
                    <a:srgbClr val="000000"/>
                  </a:solidFill>
                </a:rPr>
                <a:t>风险</a:t>
              </a:r>
              <a:endParaRPr lang="zh-CN" altLang="en-US" sz="1200" b="1"/>
            </a:p>
          </p:txBody>
        </p:sp>
        <p:sp>
          <p:nvSpPr>
            <p:cNvPr id="46" name="Rectangle 46"/>
            <p:cNvSpPr>
              <a:spLocks noChangeArrowheads="1"/>
            </p:cNvSpPr>
            <p:nvPr/>
          </p:nvSpPr>
          <p:spPr bwMode="auto">
            <a:xfrm>
              <a:off x="1078" y="3144"/>
              <a:ext cx="410" cy="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fontAlgn="ctr">
                <a:lnSpc>
                  <a:spcPct val="80000"/>
                </a:lnSpc>
                <a:buClr>
                  <a:schemeClr val="accent1"/>
                </a:buClr>
              </a:pPr>
              <a:r>
                <a:rPr lang="en-US" altLang="zh-CN" sz="1200" b="1">
                  <a:solidFill>
                    <a:srgbClr val="000000"/>
                  </a:solidFill>
                </a:rPr>
                <a:t>Product</a:t>
              </a:r>
            </a:p>
            <a:p>
              <a:pPr fontAlgn="ctr">
                <a:lnSpc>
                  <a:spcPct val="80000"/>
                </a:lnSpc>
                <a:buClr>
                  <a:schemeClr val="accent1"/>
                </a:buClr>
              </a:pPr>
              <a:r>
                <a:rPr lang="zh-CN" altLang="en-US" sz="1200" b="1">
                  <a:solidFill>
                    <a:srgbClr val="000000"/>
                  </a:solidFill>
                </a:rPr>
                <a:t>产品</a:t>
              </a:r>
              <a:endParaRPr lang="zh-CN" altLang="en-US" sz="1200" b="1"/>
            </a:p>
          </p:txBody>
        </p:sp>
        <p:sp>
          <p:nvSpPr>
            <p:cNvPr id="47" name="Line 47"/>
            <p:cNvSpPr>
              <a:spLocks noChangeShapeType="1"/>
            </p:cNvSpPr>
            <p:nvPr/>
          </p:nvSpPr>
          <p:spPr bwMode="auto">
            <a:xfrm>
              <a:off x="987" y="3347"/>
              <a:ext cx="672" cy="0"/>
            </a:xfrm>
            <a:prstGeom prst="line">
              <a:avLst/>
            </a:prstGeom>
            <a:noFill/>
            <a:ln w="9525">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48" name="Rectangle 48"/>
            <p:cNvSpPr>
              <a:spLocks noChangeArrowheads="1"/>
            </p:cNvSpPr>
            <p:nvPr/>
          </p:nvSpPr>
          <p:spPr bwMode="auto">
            <a:xfrm>
              <a:off x="1731" y="3204"/>
              <a:ext cx="1120"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l">
                <a:buClrTx/>
                <a:buFontTx/>
                <a:buNone/>
              </a:pPr>
              <a:r>
                <a:rPr lang="zh-CN" altLang="en-US" sz="1000">
                  <a:solidFill>
                    <a:srgbClr val="000000"/>
                  </a:solidFill>
                </a:rPr>
                <a:t>产品模型、产品参数、产品模板</a:t>
              </a:r>
              <a:endParaRPr lang="zh-CN" altLang="en-US" sz="2400"/>
            </a:p>
          </p:txBody>
        </p:sp>
        <p:sp>
          <p:nvSpPr>
            <p:cNvPr id="49" name="Rectangle 49"/>
            <p:cNvSpPr>
              <a:spLocks noChangeArrowheads="1"/>
            </p:cNvSpPr>
            <p:nvPr/>
          </p:nvSpPr>
          <p:spPr bwMode="auto">
            <a:xfrm>
              <a:off x="1716" y="3348"/>
              <a:ext cx="2400"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l">
                <a:buClrTx/>
                <a:buFontTx/>
                <a:buNone/>
              </a:pPr>
              <a:r>
                <a:rPr lang="zh-CN" altLang="en-US" sz="1000">
                  <a:solidFill>
                    <a:srgbClr val="000000"/>
                  </a:solidFill>
                </a:rPr>
                <a:t>信用风险、流动性风险、市场风险、操作风险、合规风险、外部监管</a:t>
              </a:r>
              <a:endParaRPr lang="zh-CN" altLang="en-US" sz="2400"/>
            </a:p>
          </p:txBody>
        </p:sp>
        <p:sp>
          <p:nvSpPr>
            <p:cNvPr id="50" name="Rectangle 50"/>
            <p:cNvSpPr>
              <a:spLocks noChangeArrowheads="1"/>
            </p:cNvSpPr>
            <p:nvPr/>
          </p:nvSpPr>
          <p:spPr bwMode="auto">
            <a:xfrm>
              <a:off x="972" y="1260"/>
              <a:ext cx="3672" cy="1848"/>
            </a:xfrm>
            <a:prstGeom prst="rect">
              <a:avLst/>
            </a:prstGeom>
            <a:noFill/>
            <a:ln w="6350">
              <a:solidFill>
                <a:schemeClr val="tx1"/>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grpSp>
    </p:spTree>
    <p:extLst>
      <p:ext uri="{BB962C8B-B14F-4D97-AF65-F5344CB8AC3E}">
        <p14:creationId xmlns:p14="http://schemas.microsoft.com/office/powerpoint/2010/main" val="2211052300"/>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14</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5"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CBUS</a:t>
            </a:r>
            <a:r>
              <a:rPr lang="zh-CN" altLang="en-US" dirty="0" smtClean="0"/>
              <a:t>平台</a:t>
            </a:r>
            <a:r>
              <a:rPr lang="en-US" altLang="zh-CN" dirty="0" smtClean="0"/>
              <a:t>-</a:t>
            </a:r>
            <a:r>
              <a:rPr lang="zh-CN" altLang="en-US" dirty="0" smtClean="0"/>
              <a:t>组件分层架构图</a:t>
            </a:r>
            <a:endParaRPr lang="zh-CN" altLang="en-US" sz="2400" dirty="0"/>
          </a:p>
        </p:txBody>
      </p:sp>
      <p:pic>
        <p:nvPicPr>
          <p:cNvPr id="4" name="图片 3"/>
          <p:cNvPicPr>
            <a:picLocks noChangeAspect="1"/>
          </p:cNvPicPr>
          <p:nvPr/>
        </p:nvPicPr>
        <p:blipFill>
          <a:blip r:embed="rId3"/>
          <a:stretch>
            <a:fillRect/>
          </a:stretch>
        </p:blipFill>
        <p:spPr>
          <a:xfrm>
            <a:off x="263352" y="821303"/>
            <a:ext cx="11593288" cy="5560024"/>
          </a:xfrm>
          <a:prstGeom prst="rect">
            <a:avLst/>
          </a:prstGeom>
        </p:spPr>
      </p:pic>
    </p:spTree>
    <p:extLst>
      <p:ext uri="{BB962C8B-B14F-4D97-AF65-F5344CB8AC3E}">
        <p14:creationId xmlns:p14="http://schemas.microsoft.com/office/powerpoint/2010/main" val="1737686857"/>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15</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txBox="1">
            <a:spLocks/>
          </p:cNvSpPr>
          <p:nvPr/>
        </p:nvSpPr>
        <p:spPr bwMode="auto">
          <a:xfrm>
            <a:off x="211667" y="6496050"/>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defPPr>
              <a:defRPr lang="zh-CN"/>
            </a:defPPr>
            <a:lvl1pPr algn="l" rtl="0" fontAlgn="base">
              <a:spcBef>
                <a:spcPct val="0"/>
              </a:spcBef>
              <a:spcAft>
                <a:spcPct val="0"/>
              </a:spcAft>
              <a:buFontTx/>
              <a:buNone/>
              <a:defRPr sz="900" kern="1200">
                <a:solidFill>
                  <a:srgbClr val="006600"/>
                </a:solidFill>
                <a:latin typeface="Arial" pitchFamily="34" charset="0"/>
                <a:ea typeface="Arial Unicode MS" pitchFamily="34" charset="-122"/>
                <a:cs typeface="Arial Unicode MS" pitchFamily="34" charset="-122"/>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r>
              <a:rPr lang="en-US" altLang="zh-CN" smtClean="0"/>
              <a:t>Page </a:t>
            </a:r>
            <a:fld id="{99EF89E6-0A8F-45A7-A624-A99DD6C9867F}" type="slidenum">
              <a:rPr lang="en-US" altLang="zh-CN" smtClean="0"/>
              <a:pPr/>
              <a:t>15</a:t>
            </a:fld>
            <a:r>
              <a:rPr lang="en-US" altLang="zh-CN" smtClean="0"/>
              <a:t> </a:t>
            </a:r>
            <a:endParaRPr lang="en-US" altLang="zh-CN"/>
          </a:p>
        </p:txBody>
      </p:sp>
      <p:pic>
        <p:nvPicPr>
          <p:cNvPr id="5" name="图片 4"/>
          <p:cNvPicPr>
            <a:picLocks noChangeAspect="1"/>
          </p:cNvPicPr>
          <p:nvPr/>
        </p:nvPicPr>
        <p:blipFill>
          <a:blip r:embed="rId3"/>
          <a:stretch>
            <a:fillRect/>
          </a:stretch>
        </p:blipFill>
        <p:spPr>
          <a:xfrm>
            <a:off x="738858" y="908720"/>
            <a:ext cx="10725522" cy="5373799"/>
          </a:xfrm>
          <a:prstGeom prst="rect">
            <a:avLst/>
          </a:prstGeom>
        </p:spPr>
      </p:pic>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CBUS</a:t>
            </a:r>
            <a:r>
              <a:rPr lang="zh-CN" altLang="en-US" dirty="0"/>
              <a:t>平台</a:t>
            </a:r>
            <a:r>
              <a:rPr lang="en-US" altLang="zh-CN" dirty="0"/>
              <a:t>-</a:t>
            </a:r>
            <a:r>
              <a:rPr lang="zh-CN" altLang="en-US" sz="2400" dirty="0"/>
              <a:t>逻辑架构</a:t>
            </a:r>
          </a:p>
        </p:txBody>
      </p:sp>
    </p:spTree>
    <p:extLst>
      <p:ext uri="{BB962C8B-B14F-4D97-AF65-F5344CB8AC3E}">
        <p14:creationId xmlns:p14="http://schemas.microsoft.com/office/powerpoint/2010/main" val="1830987888"/>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16</a:t>
            </a:fld>
            <a:r>
              <a:rPr lang="en-US" altLang="zh-CN" dirty="0" smtClean="0"/>
              <a:t> </a:t>
            </a:r>
            <a:endParaRPr lang="en-US" altLang="zh-CN" dirty="0"/>
          </a:p>
        </p:txBody>
      </p:sp>
      <p:pic>
        <p:nvPicPr>
          <p:cNvPr id="4" name="图片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768374"/>
            <a:ext cx="12000656" cy="5612953"/>
          </a:xfrm>
          <a:prstGeom prst="rect">
            <a:avLst/>
          </a:prstGeom>
        </p:spPr>
      </p:pic>
      <p:sp>
        <p:nvSpPr>
          <p:cNvPr id="5" name="Rectangle 2"/>
          <p:cNvSpPr>
            <a:spLocks noChangeArrowheads="1"/>
          </p:cNvSpPr>
          <p:nvPr/>
        </p:nvSpPr>
        <p:spPr bwMode="auto">
          <a:xfrm>
            <a:off x="1524000" y="-184666"/>
            <a:ext cx="184731" cy="369332"/>
          </a:xfrm>
          <a:prstGeom prst="rect">
            <a:avLst/>
          </a:prstGeom>
          <a:noFill/>
          <a:ln w="9525">
            <a:noFill/>
            <a:miter lim="800000"/>
            <a:headEnd/>
            <a:tailEnd/>
          </a:ln>
          <a:effectLst/>
        </p:spPr>
        <p:txBody>
          <a:bodyPr vert="horz" wrap="none" lIns="91440" tIns="45720" rIns="91440" bIns="45720" numCol="1" anchor="ctr" anchorCtr="0" compatLnSpc="1">
            <a:prstTxWarp prst="textNoShape">
              <a:avLst/>
            </a:prstTxWarp>
            <a:spAutoFit/>
          </a:bodyPr>
          <a:lstStyle/>
          <a:p>
            <a:endParaRPr lang="zh-CN" altLang="en-US"/>
          </a:p>
        </p:txBody>
      </p:sp>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CBUS</a:t>
            </a:r>
            <a:r>
              <a:rPr lang="zh-CN" altLang="en-US" dirty="0"/>
              <a:t>平台</a:t>
            </a:r>
            <a:r>
              <a:rPr lang="en-US" altLang="zh-CN" dirty="0"/>
              <a:t>-</a:t>
            </a:r>
            <a:r>
              <a:rPr lang="zh-CN" altLang="en-US" sz="2400" dirty="0"/>
              <a:t>部署架构</a:t>
            </a:r>
          </a:p>
        </p:txBody>
      </p:sp>
    </p:spTree>
    <p:extLst>
      <p:ext uri="{BB962C8B-B14F-4D97-AF65-F5344CB8AC3E}">
        <p14:creationId xmlns:p14="http://schemas.microsoft.com/office/powerpoint/2010/main" val="844232436"/>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17</a:t>
            </a:fld>
            <a:r>
              <a:rPr lang="en-US" altLang="zh-CN" dirty="0" smtClean="0"/>
              <a:t> </a:t>
            </a:r>
            <a:endParaRPr lang="en-US" altLang="zh-CN" dirty="0"/>
          </a:p>
        </p:txBody>
      </p:sp>
      <p:pic>
        <p:nvPicPr>
          <p:cNvPr id="3" name="图片 2"/>
          <p:cNvPicPr>
            <a:picLocks/>
          </p:cNvPicPr>
          <p:nvPr/>
        </p:nvPicPr>
        <p:blipFill>
          <a:blip r:embed="rId3">
            <a:extLst>
              <a:ext uri="{28A0092B-C50C-407E-A947-70E740481C1C}">
                <a14:useLocalDpi xmlns:a14="http://schemas.microsoft.com/office/drawing/2010/main" val="0"/>
              </a:ext>
            </a:extLst>
          </a:blip>
          <a:stretch>
            <a:fillRect/>
          </a:stretch>
        </p:blipFill>
        <p:spPr>
          <a:xfrm>
            <a:off x="3143672" y="759913"/>
            <a:ext cx="5400000" cy="2520000"/>
          </a:xfrm>
          <a:prstGeom prst="rect">
            <a:avLst/>
          </a:prstGeom>
          <a:ln>
            <a:solidFill>
              <a:schemeClr val="tx2"/>
            </a:solidFill>
          </a:ln>
        </p:spPr>
      </p:pic>
      <p:pic>
        <p:nvPicPr>
          <p:cNvPr id="4" name="图片 3"/>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53630" y="4395202"/>
            <a:ext cx="4436256" cy="2196000"/>
          </a:xfrm>
          <a:prstGeom prst="rect">
            <a:avLst/>
          </a:prstGeom>
          <a:ln>
            <a:solidFill>
              <a:schemeClr val="tx2"/>
            </a:solidFill>
          </a:ln>
        </p:spPr>
      </p:pic>
      <p:sp>
        <p:nvSpPr>
          <p:cNvPr id="5" name="矩形 4"/>
          <p:cNvSpPr/>
          <p:nvPr/>
        </p:nvSpPr>
        <p:spPr bwMode="hidden">
          <a:xfrm>
            <a:off x="353630" y="3915700"/>
            <a:ext cx="4435200" cy="469977"/>
          </a:xfrm>
          <a:prstGeom prst="rect">
            <a:avLst/>
          </a:prstGeom>
          <a:solidFill>
            <a:srgbClr val="E46C0A"/>
          </a:solidFill>
          <a:ln w="9525">
            <a:solidFill>
              <a:schemeClr val="tx2"/>
            </a:solidFill>
            <a:miter lim="800000"/>
            <a:headEnd/>
            <a:tailEnd/>
          </a:ln>
          <a:effectLst/>
        </p:spPr>
        <p:txBody>
          <a:bodyPr wrap="none"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生产数据中心</a:t>
            </a:r>
            <a:r>
              <a:rPr lang="en-US" altLang="zh-CN" sz="2000" b="1" dirty="0" smtClean="0">
                <a:solidFill>
                  <a:schemeClr val="bg1"/>
                </a:solidFill>
                <a:latin typeface="微软雅黑" panose="020B0503020204020204" pitchFamily="34" charset="-122"/>
                <a:ea typeface="微软雅黑" panose="020B0503020204020204" pitchFamily="34" charset="-122"/>
              </a:rPr>
              <a:t>-</a:t>
            </a:r>
            <a:r>
              <a:rPr lang="zh-CN" altLang="en-US" sz="2000" b="1" dirty="0" smtClean="0">
                <a:solidFill>
                  <a:schemeClr val="bg1"/>
                </a:solidFill>
                <a:latin typeface="微软雅黑" panose="020B0503020204020204" pitchFamily="34" charset="-122"/>
                <a:ea typeface="微软雅黑" panose="020B0503020204020204" pitchFamily="34" charset="-122"/>
              </a:rPr>
              <a:t>山东济南</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5"/>
          <a:srcRect/>
          <a:stretch>
            <a:fillRect/>
          </a:stretch>
        </p:blipFill>
        <p:spPr bwMode="auto">
          <a:xfrm>
            <a:off x="8058486" y="4395202"/>
            <a:ext cx="3798154" cy="2196000"/>
          </a:xfrm>
          <a:prstGeom prst="rect">
            <a:avLst/>
          </a:prstGeom>
          <a:ln>
            <a:solidFill>
              <a:schemeClr val="tx2"/>
            </a:solidFill>
          </a:ln>
        </p:spPr>
      </p:pic>
      <p:pic>
        <p:nvPicPr>
          <p:cNvPr id="7" name="图片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903471" y="4395202"/>
            <a:ext cx="3041430" cy="2196000"/>
          </a:xfrm>
          <a:prstGeom prst="rect">
            <a:avLst/>
          </a:prstGeom>
          <a:ln>
            <a:solidFill>
              <a:schemeClr val="tx2"/>
            </a:solidFill>
          </a:ln>
        </p:spPr>
      </p:pic>
      <p:sp>
        <p:nvSpPr>
          <p:cNvPr id="8" name="矩形 7"/>
          <p:cNvSpPr/>
          <p:nvPr/>
        </p:nvSpPr>
        <p:spPr bwMode="hidden">
          <a:xfrm>
            <a:off x="4903471" y="3915700"/>
            <a:ext cx="3042000" cy="469977"/>
          </a:xfrm>
          <a:prstGeom prst="rect">
            <a:avLst/>
          </a:prstGeom>
          <a:solidFill>
            <a:srgbClr val="E46C0A"/>
          </a:solidFill>
          <a:ln w="9525">
            <a:solidFill>
              <a:schemeClr val="tx2"/>
            </a:solidFill>
            <a:miter lim="800000"/>
            <a:headEnd/>
            <a:tailEnd/>
          </a:ln>
          <a:effectLst/>
        </p:spPr>
        <p:txBody>
          <a:bodyPr wrap="none" rtlCol="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rPr>
              <a:t>同城灾备中心</a:t>
            </a:r>
            <a:r>
              <a:rPr lang="en-US" altLang="zh-CN" sz="2000" b="1" dirty="0">
                <a:solidFill>
                  <a:schemeClr val="bg1"/>
                </a:solidFill>
                <a:latin typeface="微软雅黑" panose="020B0503020204020204" pitchFamily="34" charset="-122"/>
                <a:ea typeface="微软雅黑" panose="020B0503020204020204" pitchFamily="34" charset="-122"/>
              </a:rPr>
              <a:t>-</a:t>
            </a:r>
            <a:r>
              <a:rPr lang="zh-CN" altLang="en-US" sz="2000" b="1" dirty="0">
                <a:solidFill>
                  <a:schemeClr val="bg1"/>
                </a:solidFill>
                <a:latin typeface="微软雅黑" panose="020B0503020204020204" pitchFamily="34" charset="-122"/>
                <a:ea typeface="微软雅黑" panose="020B0503020204020204" pitchFamily="34" charset="-122"/>
              </a:rPr>
              <a:t>山东济南</a:t>
            </a:r>
          </a:p>
        </p:txBody>
      </p:sp>
      <p:sp>
        <p:nvSpPr>
          <p:cNvPr id="9" name="矩形 8"/>
          <p:cNvSpPr/>
          <p:nvPr/>
        </p:nvSpPr>
        <p:spPr bwMode="hidden">
          <a:xfrm>
            <a:off x="8058486" y="3915700"/>
            <a:ext cx="3798000" cy="469977"/>
          </a:xfrm>
          <a:prstGeom prst="rect">
            <a:avLst/>
          </a:prstGeom>
          <a:solidFill>
            <a:srgbClr val="E46C0A"/>
          </a:solidFill>
          <a:ln w="9525">
            <a:solidFill>
              <a:schemeClr val="tx2"/>
            </a:solidFill>
            <a:miter lim="800000"/>
            <a:headEnd/>
            <a:tailEnd/>
          </a:ln>
          <a:effectLst/>
        </p:spPr>
        <p:txBody>
          <a:bodyPr wrap="none" rtlCol="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rPr>
              <a:t>异地灾备中心</a:t>
            </a:r>
            <a:r>
              <a:rPr lang="en-US" altLang="zh-CN" sz="2000" b="1" dirty="0">
                <a:solidFill>
                  <a:schemeClr val="bg1"/>
                </a:solidFill>
                <a:latin typeface="微软雅黑" panose="020B0503020204020204" pitchFamily="34" charset="-122"/>
                <a:ea typeface="微软雅黑" panose="020B0503020204020204" pitchFamily="34" charset="-122"/>
              </a:rPr>
              <a:t>-</a:t>
            </a:r>
            <a:r>
              <a:rPr lang="zh-CN" altLang="en-US" sz="2000" b="1" dirty="0">
                <a:solidFill>
                  <a:schemeClr val="bg1"/>
                </a:solidFill>
                <a:latin typeface="微软雅黑" panose="020B0503020204020204" pitchFamily="34" charset="-122"/>
                <a:ea typeface="微软雅黑" panose="020B0503020204020204" pitchFamily="34" charset="-122"/>
              </a:rPr>
              <a:t>陕西西安</a:t>
            </a:r>
          </a:p>
        </p:txBody>
      </p:sp>
      <p:sp>
        <p:nvSpPr>
          <p:cNvPr id="10" name="下箭头 9"/>
          <p:cNvSpPr/>
          <p:nvPr/>
        </p:nvSpPr>
        <p:spPr bwMode="hidden">
          <a:xfrm rot="2530768">
            <a:off x="2929385" y="2369614"/>
            <a:ext cx="468000" cy="1776812"/>
          </a:xfrm>
          <a:prstGeom prst="downArrow">
            <a:avLst>
              <a:gd name="adj1" fmla="val 50000"/>
              <a:gd name="adj2" fmla="val 49080"/>
            </a:avLst>
          </a:prstGeom>
          <a:solidFill>
            <a:srgbClr val="0070C0"/>
          </a:solidFill>
          <a:ln w="9525">
            <a:noFill/>
            <a:miter lim="800000"/>
            <a:headEnd/>
            <a:tailEnd/>
          </a:ln>
          <a:effectLst/>
        </p:spPr>
        <p:txBody>
          <a:bodyPr wrap="none" rtlCol="0" anchor="ctr"/>
          <a:lstStyle/>
          <a:p>
            <a:pPr algn="ctr"/>
            <a:endParaRPr lang="zh-CN" altLang="en-US" dirty="0">
              <a:solidFill>
                <a:schemeClr val="bg1"/>
              </a:solidFill>
              <a:latin typeface="Bradley Hand ITC" pitchFamily="66" charset="0"/>
            </a:endParaRPr>
          </a:p>
        </p:txBody>
      </p:sp>
      <p:sp>
        <p:nvSpPr>
          <p:cNvPr id="11" name="下箭头 10"/>
          <p:cNvSpPr/>
          <p:nvPr/>
        </p:nvSpPr>
        <p:spPr bwMode="hidden">
          <a:xfrm rot="20423311">
            <a:off x="5955954" y="2174760"/>
            <a:ext cx="468000" cy="1806269"/>
          </a:xfrm>
          <a:prstGeom prst="downArrow">
            <a:avLst>
              <a:gd name="adj1" fmla="val 50000"/>
              <a:gd name="adj2" fmla="val 49080"/>
            </a:avLst>
          </a:prstGeom>
          <a:solidFill>
            <a:srgbClr val="0070C0"/>
          </a:solidFill>
          <a:ln w="9525">
            <a:noFill/>
            <a:miter lim="800000"/>
            <a:headEnd/>
            <a:tailEnd/>
          </a:ln>
          <a:effectLst/>
        </p:spPr>
        <p:txBody>
          <a:bodyPr wrap="none" rtlCol="0" anchor="ctr"/>
          <a:lstStyle/>
          <a:p>
            <a:pPr algn="ctr"/>
            <a:endParaRPr lang="zh-CN" altLang="en-US" dirty="0">
              <a:solidFill>
                <a:schemeClr val="bg1"/>
              </a:solidFill>
              <a:latin typeface="Bradley Hand ITC" pitchFamily="66" charset="0"/>
            </a:endParaRPr>
          </a:p>
        </p:txBody>
      </p:sp>
      <p:sp>
        <p:nvSpPr>
          <p:cNvPr id="12" name="下箭头 11"/>
          <p:cNvSpPr/>
          <p:nvPr/>
        </p:nvSpPr>
        <p:spPr bwMode="hidden">
          <a:xfrm rot="18864839">
            <a:off x="8575952" y="1151876"/>
            <a:ext cx="468000" cy="3255009"/>
          </a:xfrm>
          <a:prstGeom prst="downArrow">
            <a:avLst>
              <a:gd name="adj1" fmla="val 50000"/>
              <a:gd name="adj2" fmla="val 49080"/>
            </a:avLst>
          </a:prstGeom>
          <a:solidFill>
            <a:srgbClr val="0070C0"/>
          </a:solidFill>
          <a:ln w="9525">
            <a:noFill/>
            <a:miter lim="800000"/>
            <a:headEnd/>
            <a:tailEnd/>
          </a:ln>
          <a:effectLst/>
        </p:spPr>
        <p:txBody>
          <a:bodyPr wrap="none" rtlCol="0" anchor="ctr"/>
          <a:lstStyle/>
          <a:p>
            <a:pPr algn="ctr"/>
            <a:endParaRPr lang="zh-CN" altLang="en-US" dirty="0">
              <a:solidFill>
                <a:schemeClr val="bg1"/>
              </a:solidFill>
              <a:latin typeface="Bradley Hand ITC" pitchFamily="66" charset="0"/>
            </a:endParaRPr>
          </a:p>
        </p:txBody>
      </p:sp>
      <p:sp>
        <p:nvSpPr>
          <p:cNvPr id="13" name="文本框 12"/>
          <p:cNvSpPr txBox="1"/>
          <p:nvPr/>
        </p:nvSpPr>
        <p:spPr>
          <a:xfrm>
            <a:off x="2351584" y="2823319"/>
            <a:ext cx="2088232" cy="461665"/>
          </a:xfrm>
          <a:prstGeom prst="rect">
            <a:avLst/>
          </a:prstGeom>
          <a:noFill/>
        </p:spPr>
        <p:txBody>
          <a:bodyPr wrap="square" rtlCol="0">
            <a:spAutoFit/>
          </a:bodyPr>
          <a:lstStyle/>
          <a:p>
            <a:pPr algn="ctr"/>
            <a:r>
              <a:rPr lang="zh-CN" altLang="en-US" sz="2400" b="1" dirty="0" smtClean="0">
                <a:solidFill>
                  <a:srgbClr val="FF0000"/>
                </a:solidFill>
                <a:latin typeface="黑体" panose="02010609060101010101" pitchFamily="49" charset="-122"/>
                <a:ea typeface="黑体" panose="02010609060101010101" pitchFamily="49" charset="-122"/>
              </a:rPr>
              <a:t>济南数据中心</a:t>
            </a:r>
            <a:endParaRPr lang="zh-CN" altLang="en-US" sz="2400" b="1" dirty="0">
              <a:solidFill>
                <a:srgbClr val="FF0000"/>
              </a:solidFill>
              <a:latin typeface="黑体" panose="02010609060101010101" pitchFamily="49" charset="-122"/>
              <a:ea typeface="黑体" panose="02010609060101010101" pitchFamily="49" charset="-122"/>
            </a:endParaRPr>
          </a:p>
        </p:txBody>
      </p:sp>
      <p:sp>
        <p:nvSpPr>
          <p:cNvPr id="14" name="文本框 13"/>
          <p:cNvSpPr txBox="1"/>
          <p:nvPr/>
        </p:nvSpPr>
        <p:spPr>
          <a:xfrm>
            <a:off x="5015880" y="2402910"/>
            <a:ext cx="2088232" cy="461665"/>
          </a:xfrm>
          <a:prstGeom prst="rect">
            <a:avLst/>
          </a:prstGeom>
          <a:noFill/>
        </p:spPr>
        <p:txBody>
          <a:bodyPr wrap="square" rtlCol="0">
            <a:spAutoFit/>
          </a:bodyPr>
          <a:lstStyle/>
          <a:p>
            <a:pPr algn="ctr"/>
            <a:r>
              <a:rPr lang="zh-CN" altLang="en-US" sz="2400" b="1" dirty="0" smtClean="0">
                <a:solidFill>
                  <a:srgbClr val="FF0000"/>
                </a:solidFill>
                <a:latin typeface="黑体" panose="02010609060101010101" pitchFamily="49" charset="-122"/>
                <a:ea typeface="黑体" panose="02010609060101010101" pitchFamily="49" charset="-122"/>
              </a:rPr>
              <a:t>同城灾备中心</a:t>
            </a:r>
            <a:endParaRPr lang="zh-CN" altLang="en-US" sz="2400" b="1" dirty="0">
              <a:solidFill>
                <a:srgbClr val="FF0000"/>
              </a:solidFill>
              <a:latin typeface="黑体" panose="02010609060101010101" pitchFamily="49" charset="-122"/>
              <a:ea typeface="黑体" panose="02010609060101010101" pitchFamily="49" charset="-122"/>
            </a:endParaRPr>
          </a:p>
        </p:txBody>
      </p:sp>
      <p:sp>
        <p:nvSpPr>
          <p:cNvPr id="15" name="文本框 14"/>
          <p:cNvSpPr txBox="1"/>
          <p:nvPr/>
        </p:nvSpPr>
        <p:spPr>
          <a:xfrm>
            <a:off x="7248128" y="1959223"/>
            <a:ext cx="2088232" cy="461665"/>
          </a:xfrm>
          <a:prstGeom prst="rect">
            <a:avLst/>
          </a:prstGeom>
          <a:noFill/>
        </p:spPr>
        <p:txBody>
          <a:bodyPr wrap="square" rtlCol="0">
            <a:spAutoFit/>
          </a:bodyPr>
          <a:lstStyle/>
          <a:p>
            <a:pPr algn="ctr"/>
            <a:r>
              <a:rPr lang="zh-CN" altLang="en-US" sz="2400" b="1" dirty="0" smtClean="0">
                <a:solidFill>
                  <a:srgbClr val="FF0000"/>
                </a:solidFill>
                <a:latin typeface="黑体" panose="02010609060101010101" pitchFamily="49" charset="-122"/>
                <a:ea typeface="黑体" panose="02010609060101010101" pitchFamily="49" charset="-122"/>
              </a:rPr>
              <a:t>异地灾备中心</a:t>
            </a:r>
            <a:endParaRPr lang="zh-CN" altLang="en-US" sz="2400" b="1" dirty="0">
              <a:solidFill>
                <a:srgbClr val="FF0000"/>
              </a:solidFill>
              <a:latin typeface="黑体" panose="02010609060101010101" pitchFamily="49" charset="-122"/>
              <a:ea typeface="黑体" panose="02010609060101010101" pitchFamily="49" charset="-122"/>
            </a:endParaRPr>
          </a:p>
        </p:txBody>
      </p:sp>
      <p:sp>
        <p:nvSpPr>
          <p:cNvPr id="1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zh-CN" altLang="en-US" dirty="0"/>
              <a:t>业务连续性管理</a:t>
            </a:r>
            <a:r>
              <a:rPr lang="en-US" altLang="zh-CN" dirty="0"/>
              <a:t>-</a:t>
            </a:r>
            <a:r>
              <a:rPr lang="zh-CN" altLang="en-US" sz="2400" dirty="0"/>
              <a:t>两地三中心</a:t>
            </a:r>
          </a:p>
        </p:txBody>
      </p:sp>
    </p:spTree>
    <p:extLst>
      <p:ext uri="{BB962C8B-B14F-4D97-AF65-F5344CB8AC3E}">
        <p14:creationId xmlns:p14="http://schemas.microsoft.com/office/powerpoint/2010/main" val="1201854302"/>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18</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912" y="1268372"/>
            <a:ext cx="5544046" cy="522767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grpSp>
        <p:nvGrpSpPr>
          <p:cNvPr id="6" name="Group 216"/>
          <p:cNvGrpSpPr>
            <a:grpSpLocks/>
          </p:cNvGrpSpPr>
          <p:nvPr/>
        </p:nvGrpSpPr>
        <p:grpSpPr bwMode="auto">
          <a:xfrm>
            <a:off x="6312024" y="1268372"/>
            <a:ext cx="5580135" cy="5040948"/>
            <a:chOff x="1415" y="1060"/>
            <a:chExt cx="3997" cy="2630"/>
          </a:xfrm>
        </p:grpSpPr>
        <p:sp>
          <p:nvSpPr>
            <p:cNvPr id="7" name="Rectangle 33"/>
            <p:cNvSpPr>
              <a:spLocks noChangeArrowheads="1"/>
            </p:cNvSpPr>
            <p:nvPr/>
          </p:nvSpPr>
          <p:spPr bwMode="auto">
            <a:xfrm>
              <a:off x="2301" y="1060"/>
              <a:ext cx="664" cy="16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8" name="Rectangle 34"/>
            <p:cNvSpPr>
              <a:spLocks noChangeArrowheads="1"/>
            </p:cNvSpPr>
            <p:nvPr/>
          </p:nvSpPr>
          <p:spPr bwMode="auto">
            <a:xfrm>
              <a:off x="2444" y="1090"/>
              <a:ext cx="345"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000" b="1">
                  <a:solidFill>
                    <a:srgbClr val="000000"/>
                  </a:solidFill>
                  <a:latin typeface="宋体" pitchFamily="2" charset="-122"/>
                </a:rPr>
                <a:t>模态切换</a:t>
              </a:r>
              <a:endParaRPr lang="zh-CN" altLang="en-US" sz="1000" b="1">
                <a:latin typeface="宋体" pitchFamily="2" charset="-122"/>
              </a:endParaRPr>
            </a:p>
          </p:txBody>
        </p:sp>
        <p:sp>
          <p:nvSpPr>
            <p:cNvPr id="9" name="Freeform 37"/>
            <p:cNvSpPr>
              <a:spLocks/>
            </p:cNvSpPr>
            <p:nvPr/>
          </p:nvSpPr>
          <p:spPr bwMode="auto">
            <a:xfrm>
              <a:off x="2227" y="1400"/>
              <a:ext cx="905" cy="169"/>
            </a:xfrm>
            <a:custGeom>
              <a:avLst/>
              <a:gdLst>
                <a:gd name="T0" fmla="*/ 7 w 1808"/>
                <a:gd name="T1" fmla="*/ 0 h 337"/>
                <a:gd name="T2" fmla="*/ 4 w 1808"/>
                <a:gd name="T3" fmla="*/ 1 h 337"/>
                <a:gd name="T4" fmla="*/ 2 w 1808"/>
                <a:gd name="T5" fmla="*/ 2 h 337"/>
                <a:gd name="T6" fmla="*/ 1 w 1808"/>
                <a:gd name="T7" fmla="*/ 3 h 337"/>
                <a:gd name="T8" fmla="*/ 0 w 1808"/>
                <a:gd name="T9" fmla="*/ 5 h 337"/>
                <a:gd name="T10" fmla="*/ 1 w 1808"/>
                <a:gd name="T11" fmla="*/ 6 h 337"/>
                <a:gd name="T12" fmla="*/ 2 w 1808"/>
                <a:gd name="T13" fmla="*/ 7 h 337"/>
                <a:gd name="T14" fmla="*/ 4 w 1808"/>
                <a:gd name="T15" fmla="*/ 8 h 337"/>
                <a:gd name="T16" fmla="*/ 7 w 1808"/>
                <a:gd name="T17" fmla="*/ 9 h 337"/>
                <a:gd name="T18" fmla="*/ 45 w 1808"/>
                <a:gd name="T19" fmla="*/ 9 h 337"/>
                <a:gd name="T20" fmla="*/ 42 w 1808"/>
                <a:gd name="T21" fmla="*/ 8 h 337"/>
                <a:gd name="T22" fmla="*/ 40 w 1808"/>
                <a:gd name="T23" fmla="*/ 7 h 337"/>
                <a:gd name="T24" fmla="*/ 39 w 1808"/>
                <a:gd name="T25" fmla="*/ 6 h 337"/>
                <a:gd name="T26" fmla="*/ 38 w 1808"/>
                <a:gd name="T27" fmla="*/ 5 h 337"/>
                <a:gd name="T28" fmla="*/ 39 w 1808"/>
                <a:gd name="T29" fmla="*/ 4 h 337"/>
                <a:gd name="T30" fmla="*/ 40 w 1808"/>
                <a:gd name="T31" fmla="*/ 2 h 337"/>
                <a:gd name="T32" fmla="*/ 42 w 1808"/>
                <a:gd name="T33" fmla="*/ 1 h 337"/>
                <a:gd name="T34" fmla="*/ 45 w 1808"/>
                <a:gd name="T35" fmla="*/ 0 h 337"/>
                <a:gd name="T36" fmla="*/ 7 w 1808"/>
                <a:gd name="T37" fmla="*/ 0 h 33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37"/>
                <a:gd name="T59" fmla="*/ 1808 w 1808"/>
                <a:gd name="T60" fmla="*/ 337 h 33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37">
                  <a:moveTo>
                    <a:pt x="261" y="0"/>
                  </a:moveTo>
                  <a:lnTo>
                    <a:pt x="149" y="34"/>
                  </a:lnTo>
                  <a:lnTo>
                    <a:pt x="66" y="76"/>
                  </a:lnTo>
                  <a:lnTo>
                    <a:pt x="19" y="120"/>
                  </a:lnTo>
                  <a:lnTo>
                    <a:pt x="0" y="168"/>
                  </a:lnTo>
                  <a:lnTo>
                    <a:pt x="16" y="213"/>
                  </a:lnTo>
                  <a:lnTo>
                    <a:pt x="63" y="258"/>
                  </a:lnTo>
                  <a:lnTo>
                    <a:pt x="144" y="299"/>
                  </a:lnTo>
                  <a:lnTo>
                    <a:pt x="259" y="337"/>
                  </a:lnTo>
                  <a:lnTo>
                    <a:pt x="1808" y="337"/>
                  </a:lnTo>
                  <a:lnTo>
                    <a:pt x="1694" y="301"/>
                  </a:lnTo>
                  <a:lnTo>
                    <a:pt x="1612" y="260"/>
                  </a:lnTo>
                  <a:lnTo>
                    <a:pt x="1563" y="216"/>
                  </a:lnTo>
                  <a:lnTo>
                    <a:pt x="1545" y="169"/>
                  </a:lnTo>
                  <a:lnTo>
                    <a:pt x="1561" y="123"/>
                  </a:lnTo>
                  <a:lnTo>
                    <a:pt x="1610" y="78"/>
                  </a:lnTo>
                  <a:lnTo>
                    <a:pt x="1692" y="37"/>
                  </a:lnTo>
                  <a:lnTo>
                    <a:pt x="1808" y="0"/>
                  </a:lnTo>
                  <a:lnTo>
                    <a:pt x="26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 name="Rectangle 38"/>
            <p:cNvSpPr>
              <a:spLocks noChangeArrowheads="1"/>
            </p:cNvSpPr>
            <p:nvPr/>
          </p:nvSpPr>
          <p:spPr bwMode="auto">
            <a:xfrm>
              <a:off x="2411" y="1443"/>
              <a:ext cx="43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日期控制档</a:t>
              </a:r>
              <a:endParaRPr lang="zh-CN" altLang="en-US" sz="1000" b="1">
                <a:latin typeface="宋体" pitchFamily="2" charset="-122"/>
              </a:endParaRPr>
            </a:p>
          </p:txBody>
        </p:sp>
        <p:sp>
          <p:nvSpPr>
            <p:cNvPr id="11" name="Rectangle 39"/>
            <p:cNvSpPr>
              <a:spLocks noChangeArrowheads="1"/>
            </p:cNvSpPr>
            <p:nvPr/>
          </p:nvSpPr>
          <p:spPr bwMode="auto">
            <a:xfrm>
              <a:off x="2321" y="1758"/>
              <a:ext cx="663" cy="17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2" name="Rectangle 40"/>
            <p:cNvSpPr>
              <a:spLocks noChangeArrowheads="1"/>
            </p:cNvSpPr>
            <p:nvPr/>
          </p:nvSpPr>
          <p:spPr bwMode="auto">
            <a:xfrm>
              <a:off x="2510" y="1803"/>
              <a:ext cx="342"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业务平台</a:t>
              </a:r>
              <a:endParaRPr lang="zh-CN" altLang="en-US" sz="1000" b="1">
                <a:latin typeface="宋体" pitchFamily="2" charset="-122"/>
              </a:endParaRPr>
            </a:p>
          </p:txBody>
        </p:sp>
        <p:sp>
          <p:nvSpPr>
            <p:cNvPr id="13" name="Rectangle 41"/>
            <p:cNvSpPr>
              <a:spLocks noChangeArrowheads="1"/>
            </p:cNvSpPr>
            <p:nvPr/>
          </p:nvSpPr>
          <p:spPr bwMode="auto">
            <a:xfrm>
              <a:off x="2300" y="2119"/>
              <a:ext cx="663" cy="16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4" name="Rectangle 42"/>
            <p:cNvSpPr>
              <a:spLocks noChangeArrowheads="1"/>
            </p:cNvSpPr>
            <p:nvPr/>
          </p:nvSpPr>
          <p:spPr bwMode="auto">
            <a:xfrm>
              <a:off x="2423" y="2163"/>
              <a:ext cx="388"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000" b="1" dirty="0">
                  <a:solidFill>
                    <a:srgbClr val="000000"/>
                  </a:solidFill>
                  <a:latin typeface="宋体" pitchFamily="2" charset="-122"/>
                </a:rPr>
                <a:t>24Hr </a:t>
              </a:r>
              <a:r>
                <a:rPr lang="zh-CN" altLang="en-US" sz="1000" b="1" dirty="0">
                  <a:solidFill>
                    <a:srgbClr val="000000"/>
                  </a:solidFill>
                  <a:latin typeface="宋体" pitchFamily="2" charset="-122"/>
                </a:rPr>
                <a:t>交易</a:t>
              </a:r>
              <a:endParaRPr lang="zh-CN" altLang="en-US" sz="1000" b="1" dirty="0">
                <a:latin typeface="宋体" pitchFamily="2" charset="-122"/>
              </a:endParaRPr>
            </a:p>
          </p:txBody>
        </p:sp>
        <p:sp>
          <p:nvSpPr>
            <p:cNvPr id="15" name="Freeform 43"/>
            <p:cNvSpPr>
              <a:spLocks/>
            </p:cNvSpPr>
            <p:nvPr/>
          </p:nvSpPr>
          <p:spPr bwMode="auto">
            <a:xfrm>
              <a:off x="2175" y="2482"/>
              <a:ext cx="904" cy="185"/>
            </a:xfrm>
            <a:custGeom>
              <a:avLst/>
              <a:gdLst>
                <a:gd name="T0" fmla="*/ 7 w 1808"/>
                <a:gd name="T1" fmla="*/ 0 h 371"/>
                <a:gd name="T2" fmla="*/ 4 w 1808"/>
                <a:gd name="T3" fmla="*/ 0 h 371"/>
                <a:gd name="T4" fmla="*/ 2 w 1808"/>
                <a:gd name="T5" fmla="*/ 1 h 371"/>
                <a:gd name="T6" fmla="*/ 1 w 1808"/>
                <a:gd name="T7" fmla="*/ 3 h 371"/>
                <a:gd name="T8" fmla="*/ 0 w 1808"/>
                <a:gd name="T9" fmla="*/ 4 h 371"/>
                <a:gd name="T10" fmla="*/ 1 w 1808"/>
                <a:gd name="T11" fmla="*/ 5 h 371"/>
                <a:gd name="T12" fmla="*/ 2 w 1808"/>
                <a:gd name="T13" fmla="*/ 6 h 371"/>
                <a:gd name="T14" fmla="*/ 4 w 1808"/>
                <a:gd name="T15" fmla="*/ 7 h 371"/>
                <a:gd name="T16" fmla="*/ 7 w 1808"/>
                <a:gd name="T17" fmla="*/ 8 h 371"/>
                <a:gd name="T18" fmla="*/ 44 w 1808"/>
                <a:gd name="T19" fmla="*/ 8 h 371"/>
                <a:gd name="T20" fmla="*/ 42 w 1808"/>
                <a:gd name="T21" fmla="*/ 7 h 371"/>
                <a:gd name="T22" fmla="*/ 40 w 1808"/>
                <a:gd name="T23" fmla="*/ 6 h 371"/>
                <a:gd name="T24" fmla="*/ 38 w 1808"/>
                <a:gd name="T25" fmla="*/ 5 h 371"/>
                <a:gd name="T26" fmla="*/ 38 w 1808"/>
                <a:gd name="T27" fmla="*/ 4 h 371"/>
                <a:gd name="T28" fmla="*/ 38 w 1808"/>
                <a:gd name="T29" fmla="*/ 3 h 371"/>
                <a:gd name="T30" fmla="*/ 39 w 1808"/>
                <a:gd name="T31" fmla="*/ 2 h 371"/>
                <a:gd name="T32" fmla="*/ 41 w 1808"/>
                <a:gd name="T33" fmla="*/ 0 h 371"/>
                <a:gd name="T34" fmla="*/ 44 w 1808"/>
                <a:gd name="T35" fmla="*/ 0 h 371"/>
                <a:gd name="T36" fmla="*/ 7 w 1808"/>
                <a:gd name="T37" fmla="*/ 0 h 37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71"/>
                <a:gd name="T59" fmla="*/ 1808 w 1808"/>
                <a:gd name="T60" fmla="*/ 371 h 37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71">
                  <a:moveTo>
                    <a:pt x="260" y="0"/>
                  </a:moveTo>
                  <a:lnTo>
                    <a:pt x="148" y="38"/>
                  </a:lnTo>
                  <a:lnTo>
                    <a:pt x="66" y="83"/>
                  </a:lnTo>
                  <a:lnTo>
                    <a:pt x="19" y="133"/>
                  </a:lnTo>
                  <a:lnTo>
                    <a:pt x="0" y="185"/>
                  </a:lnTo>
                  <a:lnTo>
                    <a:pt x="15" y="235"/>
                  </a:lnTo>
                  <a:lnTo>
                    <a:pt x="63" y="285"/>
                  </a:lnTo>
                  <a:lnTo>
                    <a:pt x="144" y="330"/>
                  </a:lnTo>
                  <a:lnTo>
                    <a:pt x="259" y="371"/>
                  </a:lnTo>
                  <a:lnTo>
                    <a:pt x="1808" y="371"/>
                  </a:lnTo>
                  <a:lnTo>
                    <a:pt x="1694" y="332"/>
                  </a:lnTo>
                  <a:lnTo>
                    <a:pt x="1611" y="287"/>
                  </a:lnTo>
                  <a:lnTo>
                    <a:pt x="1563" y="237"/>
                  </a:lnTo>
                  <a:lnTo>
                    <a:pt x="1545" y="186"/>
                  </a:lnTo>
                  <a:lnTo>
                    <a:pt x="1561" y="136"/>
                  </a:lnTo>
                  <a:lnTo>
                    <a:pt x="1609" y="86"/>
                  </a:lnTo>
                  <a:lnTo>
                    <a:pt x="1692" y="41"/>
                  </a:lnTo>
                  <a:lnTo>
                    <a:pt x="1808" y="0"/>
                  </a:lnTo>
                  <a:lnTo>
                    <a:pt x="260"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6" name="Rectangle 44"/>
            <p:cNvSpPr>
              <a:spLocks noChangeArrowheads="1"/>
            </p:cNvSpPr>
            <p:nvPr/>
          </p:nvSpPr>
          <p:spPr bwMode="auto">
            <a:xfrm>
              <a:off x="2472" y="2519"/>
              <a:ext cx="345"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业务主档</a:t>
              </a:r>
              <a:endParaRPr lang="zh-CN" altLang="en-US" sz="1000" b="1">
                <a:latin typeface="宋体" pitchFamily="2" charset="-122"/>
              </a:endParaRPr>
            </a:p>
          </p:txBody>
        </p:sp>
        <p:sp>
          <p:nvSpPr>
            <p:cNvPr id="17" name="Freeform 45"/>
            <p:cNvSpPr>
              <a:spLocks/>
            </p:cNvSpPr>
            <p:nvPr/>
          </p:nvSpPr>
          <p:spPr bwMode="auto">
            <a:xfrm>
              <a:off x="2172" y="2831"/>
              <a:ext cx="976" cy="189"/>
            </a:xfrm>
            <a:custGeom>
              <a:avLst/>
              <a:gdLst>
                <a:gd name="T0" fmla="*/ 0 w 1952"/>
                <a:gd name="T1" fmla="*/ 5 h 378"/>
                <a:gd name="T2" fmla="*/ 24 w 1952"/>
                <a:gd name="T3" fmla="*/ 0 h 378"/>
                <a:gd name="T4" fmla="*/ 48 w 1952"/>
                <a:gd name="T5" fmla="*/ 5 h 378"/>
                <a:gd name="T6" fmla="*/ 24 w 1952"/>
                <a:gd name="T7" fmla="*/ 10 h 378"/>
                <a:gd name="T8" fmla="*/ 0 w 1952"/>
                <a:gd name="T9" fmla="*/ 5 h 378"/>
                <a:gd name="T10" fmla="*/ 0 60000 65536"/>
                <a:gd name="T11" fmla="*/ 0 60000 65536"/>
                <a:gd name="T12" fmla="*/ 0 60000 65536"/>
                <a:gd name="T13" fmla="*/ 0 60000 65536"/>
                <a:gd name="T14" fmla="*/ 0 60000 65536"/>
                <a:gd name="T15" fmla="*/ 0 w 1952"/>
                <a:gd name="T16" fmla="*/ 0 h 378"/>
                <a:gd name="T17" fmla="*/ 1952 w 1952"/>
                <a:gd name="T18" fmla="*/ 378 h 378"/>
              </a:gdLst>
              <a:ahLst/>
              <a:cxnLst>
                <a:cxn ang="T10">
                  <a:pos x="T0" y="T1"/>
                </a:cxn>
                <a:cxn ang="T11">
                  <a:pos x="T2" y="T3"/>
                </a:cxn>
                <a:cxn ang="T12">
                  <a:pos x="T4" y="T5"/>
                </a:cxn>
                <a:cxn ang="T13">
                  <a:pos x="T6" y="T7"/>
                </a:cxn>
                <a:cxn ang="T14">
                  <a:pos x="T8" y="T9"/>
                </a:cxn>
              </a:cxnLst>
              <a:rect l="T15" t="T16" r="T17" b="T18"/>
              <a:pathLst>
                <a:path w="1952" h="378">
                  <a:moveTo>
                    <a:pt x="0" y="188"/>
                  </a:moveTo>
                  <a:lnTo>
                    <a:pt x="971" y="0"/>
                  </a:lnTo>
                  <a:lnTo>
                    <a:pt x="1952" y="187"/>
                  </a:lnTo>
                  <a:lnTo>
                    <a:pt x="971" y="378"/>
                  </a:lnTo>
                  <a:lnTo>
                    <a:pt x="0" y="188"/>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8" name="Rectangle 46"/>
            <p:cNvSpPr>
              <a:spLocks noChangeArrowheads="1"/>
            </p:cNvSpPr>
            <p:nvPr/>
          </p:nvSpPr>
          <p:spPr bwMode="auto">
            <a:xfrm>
              <a:off x="2535" y="2884"/>
              <a:ext cx="1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000" b="1">
                  <a:solidFill>
                    <a:srgbClr val="000000"/>
                  </a:solidFill>
                  <a:latin typeface="宋体" pitchFamily="2" charset="-122"/>
                </a:rPr>
                <a:t>Mode</a:t>
              </a:r>
              <a:endParaRPr lang="en-US" altLang="zh-CN" sz="1000" b="1">
                <a:latin typeface="宋体" pitchFamily="2" charset="-122"/>
              </a:endParaRPr>
            </a:p>
          </p:txBody>
        </p:sp>
        <p:sp>
          <p:nvSpPr>
            <p:cNvPr id="19" name="Freeform 47"/>
            <p:cNvSpPr>
              <a:spLocks/>
            </p:cNvSpPr>
            <p:nvPr/>
          </p:nvSpPr>
          <p:spPr bwMode="auto">
            <a:xfrm>
              <a:off x="2168" y="3206"/>
              <a:ext cx="905" cy="152"/>
            </a:xfrm>
            <a:custGeom>
              <a:avLst/>
              <a:gdLst>
                <a:gd name="T0" fmla="*/ 7 w 1808"/>
                <a:gd name="T1" fmla="*/ 0 h 304"/>
                <a:gd name="T2" fmla="*/ 4 w 1808"/>
                <a:gd name="T3" fmla="*/ 1 h 304"/>
                <a:gd name="T4" fmla="*/ 2 w 1808"/>
                <a:gd name="T5" fmla="*/ 1 h 304"/>
                <a:gd name="T6" fmla="*/ 1 w 1808"/>
                <a:gd name="T7" fmla="*/ 2 h 304"/>
                <a:gd name="T8" fmla="*/ 0 w 1808"/>
                <a:gd name="T9" fmla="*/ 3 h 304"/>
                <a:gd name="T10" fmla="*/ 1 w 1808"/>
                <a:gd name="T11" fmla="*/ 5 h 304"/>
                <a:gd name="T12" fmla="*/ 2 w 1808"/>
                <a:gd name="T13" fmla="*/ 5 h 304"/>
                <a:gd name="T14" fmla="*/ 4 w 1808"/>
                <a:gd name="T15" fmla="*/ 6 h 304"/>
                <a:gd name="T16" fmla="*/ 7 w 1808"/>
                <a:gd name="T17" fmla="*/ 7 h 304"/>
                <a:gd name="T18" fmla="*/ 45 w 1808"/>
                <a:gd name="T19" fmla="*/ 7 h 304"/>
                <a:gd name="T20" fmla="*/ 42 w 1808"/>
                <a:gd name="T21" fmla="*/ 6 h 304"/>
                <a:gd name="T22" fmla="*/ 40 w 1808"/>
                <a:gd name="T23" fmla="*/ 5 h 304"/>
                <a:gd name="T24" fmla="*/ 39 w 1808"/>
                <a:gd name="T25" fmla="*/ 5 h 304"/>
                <a:gd name="T26" fmla="*/ 38 w 1808"/>
                <a:gd name="T27" fmla="*/ 3 h 304"/>
                <a:gd name="T28" fmla="*/ 39 w 1808"/>
                <a:gd name="T29" fmla="*/ 2 h 304"/>
                <a:gd name="T30" fmla="*/ 40 w 1808"/>
                <a:gd name="T31" fmla="*/ 1 h 304"/>
                <a:gd name="T32" fmla="*/ 42 w 1808"/>
                <a:gd name="T33" fmla="*/ 1 h 304"/>
                <a:gd name="T34" fmla="*/ 45 w 1808"/>
                <a:gd name="T35" fmla="*/ 0 h 304"/>
                <a:gd name="T36" fmla="*/ 7 w 1808"/>
                <a:gd name="T37" fmla="*/ 0 h 30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04"/>
                <a:gd name="T59" fmla="*/ 1808 w 1808"/>
                <a:gd name="T60" fmla="*/ 304 h 30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04">
                  <a:moveTo>
                    <a:pt x="260" y="0"/>
                  </a:moveTo>
                  <a:lnTo>
                    <a:pt x="149" y="31"/>
                  </a:lnTo>
                  <a:lnTo>
                    <a:pt x="66" y="68"/>
                  </a:lnTo>
                  <a:lnTo>
                    <a:pt x="19" y="109"/>
                  </a:lnTo>
                  <a:lnTo>
                    <a:pt x="0" y="151"/>
                  </a:lnTo>
                  <a:lnTo>
                    <a:pt x="16" y="192"/>
                  </a:lnTo>
                  <a:lnTo>
                    <a:pt x="63" y="233"/>
                  </a:lnTo>
                  <a:lnTo>
                    <a:pt x="144" y="270"/>
                  </a:lnTo>
                  <a:lnTo>
                    <a:pt x="259" y="304"/>
                  </a:lnTo>
                  <a:lnTo>
                    <a:pt x="1808" y="304"/>
                  </a:lnTo>
                  <a:lnTo>
                    <a:pt x="1694" y="273"/>
                  </a:lnTo>
                  <a:lnTo>
                    <a:pt x="1612" y="235"/>
                  </a:lnTo>
                  <a:lnTo>
                    <a:pt x="1563" y="195"/>
                  </a:lnTo>
                  <a:lnTo>
                    <a:pt x="1545" y="153"/>
                  </a:lnTo>
                  <a:lnTo>
                    <a:pt x="1561" y="112"/>
                  </a:lnTo>
                  <a:lnTo>
                    <a:pt x="1610" y="71"/>
                  </a:lnTo>
                  <a:lnTo>
                    <a:pt x="1692" y="34"/>
                  </a:lnTo>
                  <a:lnTo>
                    <a:pt x="1808" y="0"/>
                  </a:lnTo>
                  <a:lnTo>
                    <a:pt x="260"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20" name="Rectangle 48"/>
            <p:cNvSpPr>
              <a:spLocks noChangeArrowheads="1"/>
            </p:cNvSpPr>
            <p:nvPr/>
          </p:nvSpPr>
          <p:spPr bwMode="auto">
            <a:xfrm>
              <a:off x="2278" y="3223"/>
              <a:ext cx="64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应用流水档（</a:t>
              </a:r>
              <a:r>
                <a:rPr lang="en-US" altLang="zh-CN" sz="1000" b="1">
                  <a:solidFill>
                    <a:srgbClr val="000000"/>
                  </a:solidFill>
                  <a:latin typeface="宋体" pitchFamily="2" charset="-122"/>
                </a:rPr>
                <a:t>0</a:t>
              </a:r>
              <a:r>
                <a:rPr lang="zh-CN" altLang="en-US" sz="1000" b="1">
                  <a:solidFill>
                    <a:srgbClr val="000000"/>
                  </a:solidFill>
                  <a:latin typeface="宋体" pitchFamily="2" charset="-122"/>
                </a:rPr>
                <a:t>）</a:t>
              </a:r>
              <a:endParaRPr lang="zh-CN" altLang="en-US" sz="1000" b="1">
                <a:latin typeface="宋体" pitchFamily="2" charset="-122"/>
              </a:endParaRPr>
            </a:p>
          </p:txBody>
        </p:sp>
        <p:sp>
          <p:nvSpPr>
            <p:cNvPr id="21" name="Freeform 49"/>
            <p:cNvSpPr>
              <a:spLocks/>
            </p:cNvSpPr>
            <p:nvPr/>
          </p:nvSpPr>
          <p:spPr bwMode="auto">
            <a:xfrm>
              <a:off x="3450" y="2842"/>
              <a:ext cx="905" cy="153"/>
            </a:xfrm>
            <a:custGeom>
              <a:avLst/>
              <a:gdLst>
                <a:gd name="T0" fmla="*/ 6 w 1811"/>
                <a:gd name="T1" fmla="*/ 0 h 306"/>
                <a:gd name="T2" fmla="*/ 3 w 1811"/>
                <a:gd name="T3" fmla="*/ 1 h 306"/>
                <a:gd name="T4" fmla="*/ 1 w 1811"/>
                <a:gd name="T5" fmla="*/ 1 h 306"/>
                <a:gd name="T6" fmla="*/ 0 w 1811"/>
                <a:gd name="T7" fmla="*/ 2 h 306"/>
                <a:gd name="T8" fmla="*/ 0 w 1811"/>
                <a:gd name="T9" fmla="*/ 3 h 306"/>
                <a:gd name="T10" fmla="*/ 0 w 1811"/>
                <a:gd name="T11" fmla="*/ 5 h 306"/>
                <a:gd name="T12" fmla="*/ 1 w 1811"/>
                <a:gd name="T13" fmla="*/ 5 h 306"/>
                <a:gd name="T14" fmla="*/ 3 w 1811"/>
                <a:gd name="T15" fmla="*/ 6 h 306"/>
                <a:gd name="T16" fmla="*/ 6 w 1811"/>
                <a:gd name="T17" fmla="*/ 7 h 306"/>
                <a:gd name="T18" fmla="*/ 43 w 1811"/>
                <a:gd name="T19" fmla="*/ 7 h 306"/>
                <a:gd name="T20" fmla="*/ 40 w 1811"/>
                <a:gd name="T21" fmla="*/ 6 h 306"/>
                <a:gd name="T22" fmla="*/ 38 w 1811"/>
                <a:gd name="T23" fmla="*/ 5 h 306"/>
                <a:gd name="T24" fmla="*/ 37 w 1811"/>
                <a:gd name="T25" fmla="*/ 5 h 306"/>
                <a:gd name="T26" fmla="*/ 37 w 1811"/>
                <a:gd name="T27" fmla="*/ 3 h 306"/>
                <a:gd name="T28" fmla="*/ 37 w 1811"/>
                <a:gd name="T29" fmla="*/ 2 h 306"/>
                <a:gd name="T30" fmla="*/ 38 w 1811"/>
                <a:gd name="T31" fmla="*/ 1 h 306"/>
                <a:gd name="T32" fmla="*/ 40 w 1811"/>
                <a:gd name="T33" fmla="*/ 1 h 306"/>
                <a:gd name="T34" fmla="*/ 43 w 1811"/>
                <a:gd name="T35" fmla="*/ 0 h 306"/>
                <a:gd name="T36" fmla="*/ 6 w 1811"/>
                <a:gd name="T37" fmla="*/ 0 h 30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11"/>
                <a:gd name="T58" fmla="*/ 0 h 306"/>
                <a:gd name="T59" fmla="*/ 1811 w 1811"/>
                <a:gd name="T60" fmla="*/ 306 h 30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11" h="306">
                  <a:moveTo>
                    <a:pt x="261" y="0"/>
                  </a:moveTo>
                  <a:lnTo>
                    <a:pt x="148" y="31"/>
                  </a:lnTo>
                  <a:lnTo>
                    <a:pt x="66" y="69"/>
                  </a:lnTo>
                  <a:lnTo>
                    <a:pt x="18" y="110"/>
                  </a:lnTo>
                  <a:lnTo>
                    <a:pt x="0" y="152"/>
                  </a:lnTo>
                  <a:lnTo>
                    <a:pt x="16" y="193"/>
                  </a:lnTo>
                  <a:lnTo>
                    <a:pt x="64" y="234"/>
                  </a:lnTo>
                  <a:lnTo>
                    <a:pt x="145" y="272"/>
                  </a:lnTo>
                  <a:lnTo>
                    <a:pt x="260" y="306"/>
                  </a:lnTo>
                  <a:lnTo>
                    <a:pt x="1811" y="306"/>
                  </a:lnTo>
                  <a:lnTo>
                    <a:pt x="1697" y="275"/>
                  </a:lnTo>
                  <a:lnTo>
                    <a:pt x="1614" y="237"/>
                  </a:lnTo>
                  <a:lnTo>
                    <a:pt x="1566" y="196"/>
                  </a:lnTo>
                  <a:lnTo>
                    <a:pt x="1548" y="154"/>
                  </a:lnTo>
                  <a:lnTo>
                    <a:pt x="1564" y="113"/>
                  </a:lnTo>
                  <a:lnTo>
                    <a:pt x="1612" y="72"/>
                  </a:lnTo>
                  <a:lnTo>
                    <a:pt x="1694" y="35"/>
                  </a:lnTo>
                  <a:lnTo>
                    <a:pt x="1811" y="0"/>
                  </a:lnTo>
                  <a:lnTo>
                    <a:pt x="26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22" name="Rectangle 50"/>
            <p:cNvSpPr>
              <a:spLocks noChangeArrowheads="1"/>
            </p:cNvSpPr>
            <p:nvPr/>
          </p:nvSpPr>
          <p:spPr bwMode="auto">
            <a:xfrm>
              <a:off x="3533" y="2859"/>
              <a:ext cx="64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应用流水档（</a:t>
              </a:r>
              <a:r>
                <a:rPr lang="en-US" altLang="zh-CN" sz="1000" b="1">
                  <a:solidFill>
                    <a:srgbClr val="000000"/>
                  </a:solidFill>
                  <a:latin typeface="宋体" pitchFamily="2" charset="-122"/>
                </a:rPr>
                <a:t>1</a:t>
              </a:r>
              <a:r>
                <a:rPr lang="zh-CN" altLang="en-US" sz="1000" b="1">
                  <a:solidFill>
                    <a:srgbClr val="000000"/>
                  </a:solidFill>
                  <a:latin typeface="宋体" pitchFamily="2" charset="-122"/>
                </a:rPr>
                <a:t>）</a:t>
              </a:r>
              <a:endParaRPr lang="zh-CN" altLang="en-US" sz="1000" b="1">
                <a:latin typeface="宋体" pitchFamily="2" charset="-122"/>
              </a:endParaRPr>
            </a:p>
          </p:txBody>
        </p:sp>
        <p:sp>
          <p:nvSpPr>
            <p:cNvPr id="23" name="Freeform 51"/>
            <p:cNvSpPr>
              <a:spLocks/>
            </p:cNvSpPr>
            <p:nvPr/>
          </p:nvSpPr>
          <p:spPr bwMode="auto">
            <a:xfrm>
              <a:off x="3415" y="3486"/>
              <a:ext cx="1052" cy="204"/>
            </a:xfrm>
            <a:custGeom>
              <a:avLst/>
              <a:gdLst>
                <a:gd name="T0" fmla="*/ 8 w 2103"/>
                <a:gd name="T1" fmla="*/ 0 h 407"/>
                <a:gd name="T2" fmla="*/ 5 w 2103"/>
                <a:gd name="T3" fmla="*/ 2 h 407"/>
                <a:gd name="T4" fmla="*/ 2 w 2103"/>
                <a:gd name="T5" fmla="*/ 3 h 407"/>
                <a:gd name="T6" fmla="*/ 1 w 2103"/>
                <a:gd name="T7" fmla="*/ 4 h 407"/>
                <a:gd name="T8" fmla="*/ 0 w 2103"/>
                <a:gd name="T9" fmla="*/ 6 h 407"/>
                <a:gd name="T10" fmla="*/ 1 w 2103"/>
                <a:gd name="T11" fmla="*/ 7 h 407"/>
                <a:gd name="T12" fmla="*/ 2 w 2103"/>
                <a:gd name="T13" fmla="*/ 8 h 407"/>
                <a:gd name="T14" fmla="*/ 5 w 2103"/>
                <a:gd name="T15" fmla="*/ 9 h 407"/>
                <a:gd name="T16" fmla="*/ 8 w 2103"/>
                <a:gd name="T17" fmla="*/ 11 h 407"/>
                <a:gd name="T18" fmla="*/ 52 w 2103"/>
                <a:gd name="T19" fmla="*/ 11 h 407"/>
                <a:gd name="T20" fmla="*/ 48 w 2103"/>
                <a:gd name="T21" fmla="*/ 10 h 407"/>
                <a:gd name="T22" fmla="*/ 46 w 2103"/>
                <a:gd name="T23" fmla="*/ 8 h 407"/>
                <a:gd name="T24" fmla="*/ 45 w 2103"/>
                <a:gd name="T25" fmla="*/ 7 h 407"/>
                <a:gd name="T26" fmla="*/ 44 w 2103"/>
                <a:gd name="T27" fmla="*/ 6 h 407"/>
                <a:gd name="T28" fmla="*/ 45 w 2103"/>
                <a:gd name="T29" fmla="*/ 4 h 407"/>
                <a:gd name="T30" fmla="*/ 46 w 2103"/>
                <a:gd name="T31" fmla="*/ 3 h 407"/>
                <a:gd name="T32" fmla="*/ 48 w 2103"/>
                <a:gd name="T33" fmla="*/ 2 h 407"/>
                <a:gd name="T34" fmla="*/ 52 w 2103"/>
                <a:gd name="T35" fmla="*/ 0 h 407"/>
                <a:gd name="T36" fmla="*/ 8 w 2103"/>
                <a:gd name="T37" fmla="*/ 0 h 40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103"/>
                <a:gd name="T58" fmla="*/ 0 h 407"/>
                <a:gd name="T59" fmla="*/ 2103 w 2103"/>
                <a:gd name="T60" fmla="*/ 407 h 40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103" h="407">
                  <a:moveTo>
                    <a:pt x="301" y="0"/>
                  </a:moveTo>
                  <a:lnTo>
                    <a:pt x="171" y="42"/>
                  </a:lnTo>
                  <a:lnTo>
                    <a:pt x="76" y="93"/>
                  </a:lnTo>
                  <a:lnTo>
                    <a:pt x="19" y="145"/>
                  </a:lnTo>
                  <a:lnTo>
                    <a:pt x="0" y="202"/>
                  </a:lnTo>
                  <a:lnTo>
                    <a:pt x="17" y="257"/>
                  </a:lnTo>
                  <a:lnTo>
                    <a:pt x="74" y="312"/>
                  </a:lnTo>
                  <a:lnTo>
                    <a:pt x="169" y="362"/>
                  </a:lnTo>
                  <a:lnTo>
                    <a:pt x="301" y="407"/>
                  </a:lnTo>
                  <a:lnTo>
                    <a:pt x="2103" y="407"/>
                  </a:lnTo>
                  <a:lnTo>
                    <a:pt x="1970" y="365"/>
                  </a:lnTo>
                  <a:lnTo>
                    <a:pt x="1875" y="314"/>
                  </a:lnTo>
                  <a:lnTo>
                    <a:pt x="1818" y="262"/>
                  </a:lnTo>
                  <a:lnTo>
                    <a:pt x="1798" y="205"/>
                  </a:lnTo>
                  <a:lnTo>
                    <a:pt x="1816" y="150"/>
                  </a:lnTo>
                  <a:lnTo>
                    <a:pt x="1873" y="95"/>
                  </a:lnTo>
                  <a:lnTo>
                    <a:pt x="1968" y="45"/>
                  </a:lnTo>
                  <a:lnTo>
                    <a:pt x="2103" y="0"/>
                  </a:lnTo>
                  <a:lnTo>
                    <a:pt x="30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24" name="Rectangle 52"/>
            <p:cNvSpPr>
              <a:spLocks noChangeArrowheads="1"/>
            </p:cNvSpPr>
            <p:nvPr/>
          </p:nvSpPr>
          <p:spPr bwMode="auto">
            <a:xfrm>
              <a:off x="3447" y="3153"/>
              <a:ext cx="998" cy="149"/>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25" name="Rectangle 53"/>
            <p:cNvSpPr>
              <a:spLocks noChangeArrowheads="1"/>
            </p:cNvSpPr>
            <p:nvPr/>
          </p:nvSpPr>
          <p:spPr bwMode="auto">
            <a:xfrm>
              <a:off x="3552" y="3187"/>
              <a:ext cx="684"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次日会计科目更新</a:t>
              </a:r>
              <a:endParaRPr lang="zh-CN" altLang="en-US" sz="1000" b="1">
                <a:latin typeface="宋体" pitchFamily="2" charset="-122"/>
              </a:endParaRPr>
            </a:p>
          </p:txBody>
        </p:sp>
        <p:sp>
          <p:nvSpPr>
            <p:cNvPr id="26" name="Rectangle 54"/>
            <p:cNvSpPr>
              <a:spLocks noChangeArrowheads="1"/>
            </p:cNvSpPr>
            <p:nvPr/>
          </p:nvSpPr>
          <p:spPr bwMode="auto">
            <a:xfrm>
              <a:off x="4659" y="2814"/>
              <a:ext cx="748" cy="1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27" name="Rectangle 55"/>
            <p:cNvSpPr>
              <a:spLocks noChangeArrowheads="1"/>
            </p:cNvSpPr>
            <p:nvPr/>
          </p:nvSpPr>
          <p:spPr bwMode="auto">
            <a:xfrm>
              <a:off x="4751" y="2868"/>
              <a:ext cx="604"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连机批处理平台</a:t>
              </a:r>
              <a:endParaRPr lang="zh-CN" altLang="en-US" sz="1000" b="1">
                <a:latin typeface="宋体" pitchFamily="2" charset="-122"/>
              </a:endParaRPr>
            </a:p>
          </p:txBody>
        </p:sp>
        <p:sp>
          <p:nvSpPr>
            <p:cNvPr id="28" name="Rectangle 56"/>
            <p:cNvSpPr>
              <a:spLocks noChangeArrowheads="1"/>
            </p:cNvSpPr>
            <p:nvPr/>
          </p:nvSpPr>
          <p:spPr bwMode="auto">
            <a:xfrm>
              <a:off x="4664" y="3150"/>
              <a:ext cx="748" cy="151"/>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29" name="Rectangle 57"/>
            <p:cNvSpPr>
              <a:spLocks noChangeArrowheads="1"/>
            </p:cNvSpPr>
            <p:nvPr/>
          </p:nvSpPr>
          <p:spPr bwMode="auto">
            <a:xfrm>
              <a:off x="4896" y="3185"/>
              <a:ext cx="342"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业务平台</a:t>
              </a:r>
              <a:endParaRPr lang="zh-CN" altLang="en-US" sz="1000" b="1">
                <a:latin typeface="宋体" pitchFamily="2" charset="-122"/>
              </a:endParaRPr>
            </a:p>
          </p:txBody>
        </p:sp>
        <p:sp>
          <p:nvSpPr>
            <p:cNvPr id="30" name="Line 58"/>
            <p:cNvSpPr>
              <a:spLocks noChangeShapeType="1"/>
            </p:cNvSpPr>
            <p:nvPr/>
          </p:nvSpPr>
          <p:spPr bwMode="auto">
            <a:xfrm>
              <a:off x="2628" y="1231"/>
              <a:ext cx="1" cy="159"/>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1" name="Freeform 59"/>
            <p:cNvSpPr>
              <a:spLocks/>
            </p:cNvSpPr>
            <p:nvPr/>
          </p:nvSpPr>
          <p:spPr bwMode="auto">
            <a:xfrm>
              <a:off x="2613" y="1342"/>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30"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32" name="Line 60"/>
            <p:cNvSpPr>
              <a:spLocks noChangeShapeType="1"/>
            </p:cNvSpPr>
            <p:nvPr/>
          </p:nvSpPr>
          <p:spPr bwMode="auto">
            <a:xfrm>
              <a:off x="2624" y="1567"/>
              <a:ext cx="1" cy="176"/>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3" name="Freeform 61"/>
            <p:cNvSpPr>
              <a:spLocks/>
            </p:cNvSpPr>
            <p:nvPr/>
          </p:nvSpPr>
          <p:spPr bwMode="auto">
            <a:xfrm>
              <a:off x="2609" y="1695"/>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34" name="Line 62"/>
            <p:cNvSpPr>
              <a:spLocks noChangeShapeType="1"/>
            </p:cNvSpPr>
            <p:nvPr/>
          </p:nvSpPr>
          <p:spPr bwMode="auto">
            <a:xfrm>
              <a:off x="2624" y="1932"/>
              <a:ext cx="1" cy="1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5" name="Freeform 63"/>
            <p:cNvSpPr>
              <a:spLocks/>
            </p:cNvSpPr>
            <p:nvPr/>
          </p:nvSpPr>
          <p:spPr bwMode="auto">
            <a:xfrm>
              <a:off x="2609" y="2058"/>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36" name="Line 64"/>
            <p:cNvSpPr>
              <a:spLocks noChangeShapeType="1"/>
            </p:cNvSpPr>
            <p:nvPr/>
          </p:nvSpPr>
          <p:spPr bwMode="auto">
            <a:xfrm>
              <a:off x="2624" y="2294"/>
              <a:ext cx="1" cy="15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7" name="Freeform 65"/>
            <p:cNvSpPr>
              <a:spLocks/>
            </p:cNvSpPr>
            <p:nvPr/>
          </p:nvSpPr>
          <p:spPr bwMode="auto">
            <a:xfrm>
              <a:off x="2609" y="2398"/>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38" name="Line 66"/>
            <p:cNvSpPr>
              <a:spLocks noChangeShapeType="1"/>
            </p:cNvSpPr>
            <p:nvPr/>
          </p:nvSpPr>
          <p:spPr bwMode="auto">
            <a:xfrm>
              <a:off x="2624" y="2689"/>
              <a:ext cx="1" cy="14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39" name="Freeform 67"/>
            <p:cNvSpPr>
              <a:spLocks/>
            </p:cNvSpPr>
            <p:nvPr/>
          </p:nvSpPr>
          <p:spPr bwMode="auto">
            <a:xfrm>
              <a:off x="2609" y="2782"/>
              <a:ext cx="30" cy="61"/>
            </a:xfrm>
            <a:custGeom>
              <a:avLst/>
              <a:gdLst>
                <a:gd name="T0" fmla="*/ 2 w 59"/>
                <a:gd name="T1" fmla="*/ 0 h 120"/>
                <a:gd name="T2" fmla="*/ 1 w 59"/>
                <a:gd name="T3" fmla="*/ 4 h 120"/>
                <a:gd name="T4" fmla="*/ 0 w 59"/>
                <a:gd name="T5" fmla="*/ 0 h 120"/>
                <a:gd name="T6" fmla="*/ 2 w 59"/>
                <a:gd name="T7" fmla="*/ 0 h 120"/>
                <a:gd name="T8" fmla="*/ 0 60000 65536"/>
                <a:gd name="T9" fmla="*/ 0 60000 65536"/>
                <a:gd name="T10" fmla="*/ 0 60000 65536"/>
                <a:gd name="T11" fmla="*/ 0 60000 65536"/>
                <a:gd name="T12" fmla="*/ 0 w 59"/>
                <a:gd name="T13" fmla="*/ 0 h 120"/>
                <a:gd name="T14" fmla="*/ 59 w 59"/>
                <a:gd name="T15" fmla="*/ 120 h 120"/>
              </a:gdLst>
              <a:ahLst/>
              <a:cxnLst>
                <a:cxn ang="T8">
                  <a:pos x="T0" y="T1"/>
                </a:cxn>
                <a:cxn ang="T9">
                  <a:pos x="T2" y="T3"/>
                </a:cxn>
                <a:cxn ang="T10">
                  <a:pos x="T4" y="T5"/>
                </a:cxn>
                <a:cxn ang="T11">
                  <a:pos x="T6" y="T7"/>
                </a:cxn>
              </a:cxnLst>
              <a:rect l="T12" t="T13" r="T14" b="T15"/>
              <a:pathLst>
                <a:path w="59" h="120">
                  <a:moveTo>
                    <a:pt x="59" y="0"/>
                  </a:moveTo>
                  <a:lnTo>
                    <a:pt x="29" y="120"/>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40" name="Line 68"/>
            <p:cNvSpPr>
              <a:spLocks noChangeShapeType="1"/>
            </p:cNvSpPr>
            <p:nvPr/>
          </p:nvSpPr>
          <p:spPr bwMode="auto">
            <a:xfrm>
              <a:off x="2624" y="3021"/>
              <a:ext cx="1" cy="17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1" name="Freeform 69"/>
            <p:cNvSpPr>
              <a:spLocks/>
            </p:cNvSpPr>
            <p:nvPr/>
          </p:nvSpPr>
          <p:spPr bwMode="auto">
            <a:xfrm>
              <a:off x="2609" y="3149"/>
              <a:ext cx="30" cy="61"/>
            </a:xfrm>
            <a:custGeom>
              <a:avLst/>
              <a:gdLst>
                <a:gd name="T0" fmla="*/ 2 w 59"/>
                <a:gd name="T1" fmla="*/ 0 h 121"/>
                <a:gd name="T2" fmla="*/ 1 w 59"/>
                <a:gd name="T3" fmla="*/ 4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42" name="Line 70"/>
            <p:cNvSpPr>
              <a:spLocks noChangeShapeType="1"/>
            </p:cNvSpPr>
            <p:nvPr/>
          </p:nvSpPr>
          <p:spPr bwMode="auto">
            <a:xfrm>
              <a:off x="3100" y="2928"/>
              <a:ext cx="345"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3" name="Freeform 71"/>
            <p:cNvSpPr>
              <a:spLocks/>
            </p:cNvSpPr>
            <p:nvPr/>
          </p:nvSpPr>
          <p:spPr bwMode="auto">
            <a:xfrm>
              <a:off x="3397" y="2913"/>
              <a:ext cx="60" cy="30"/>
            </a:xfrm>
            <a:custGeom>
              <a:avLst/>
              <a:gdLst>
                <a:gd name="T0" fmla="*/ 0 w 118"/>
                <a:gd name="T1" fmla="*/ 0 h 61"/>
                <a:gd name="T2" fmla="*/ 4 w 118"/>
                <a:gd name="T3" fmla="*/ 0 h 61"/>
                <a:gd name="T4" fmla="*/ 0 w 118"/>
                <a:gd name="T5" fmla="*/ 1 h 61"/>
                <a:gd name="T6" fmla="*/ 0 w 118"/>
                <a:gd name="T7" fmla="*/ 0 h 61"/>
                <a:gd name="T8" fmla="*/ 0 60000 65536"/>
                <a:gd name="T9" fmla="*/ 0 60000 65536"/>
                <a:gd name="T10" fmla="*/ 0 60000 65536"/>
                <a:gd name="T11" fmla="*/ 0 60000 65536"/>
                <a:gd name="T12" fmla="*/ 0 w 118"/>
                <a:gd name="T13" fmla="*/ 0 h 61"/>
                <a:gd name="T14" fmla="*/ 118 w 118"/>
                <a:gd name="T15" fmla="*/ 61 h 61"/>
              </a:gdLst>
              <a:ahLst/>
              <a:cxnLst>
                <a:cxn ang="T8">
                  <a:pos x="T0" y="T1"/>
                </a:cxn>
                <a:cxn ang="T9">
                  <a:pos x="T2" y="T3"/>
                </a:cxn>
                <a:cxn ang="T10">
                  <a:pos x="T4" y="T5"/>
                </a:cxn>
                <a:cxn ang="T11">
                  <a:pos x="T6" y="T7"/>
                </a:cxn>
              </a:cxnLst>
              <a:rect l="T12" t="T13" r="T14" b="T15"/>
              <a:pathLst>
                <a:path w="118" h="61">
                  <a:moveTo>
                    <a:pt x="0" y="0"/>
                  </a:moveTo>
                  <a:lnTo>
                    <a:pt x="118" y="30"/>
                  </a:lnTo>
                  <a:lnTo>
                    <a:pt x="0" y="61"/>
                  </a:lnTo>
                  <a:lnTo>
                    <a:pt x="0"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44" name="Line 72"/>
            <p:cNvSpPr>
              <a:spLocks noChangeShapeType="1"/>
            </p:cNvSpPr>
            <p:nvPr/>
          </p:nvSpPr>
          <p:spPr bwMode="auto">
            <a:xfrm>
              <a:off x="4231" y="2923"/>
              <a:ext cx="408"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5" name="Freeform 73"/>
            <p:cNvSpPr>
              <a:spLocks/>
            </p:cNvSpPr>
            <p:nvPr/>
          </p:nvSpPr>
          <p:spPr bwMode="auto">
            <a:xfrm>
              <a:off x="4592" y="2908"/>
              <a:ext cx="59" cy="31"/>
            </a:xfrm>
            <a:custGeom>
              <a:avLst/>
              <a:gdLst>
                <a:gd name="T0" fmla="*/ 0 w 118"/>
                <a:gd name="T1" fmla="*/ 0 h 60"/>
                <a:gd name="T2" fmla="*/ 3 w 118"/>
                <a:gd name="T3" fmla="*/ 2 h 60"/>
                <a:gd name="T4" fmla="*/ 0 w 118"/>
                <a:gd name="T5" fmla="*/ 3 h 60"/>
                <a:gd name="T6" fmla="*/ 0 w 118"/>
                <a:gd name="T7" fmla="*/ 0 h 60"/>
                <a:gd name="T8" fmla="*/ 0 60000 65536"/>
                <a:gd name="T9" fmla="*/ 0 60000 65536"/>
                <a:gd name="T10" fmla="*/ 0 60000 65536"/>
                <a:gd name="T11" fmla="*/ 0 60000 65536"/>
                <a:gd name="T12" fmla="*/ 0 w 118"/>
                <a:gd name="T13" fmla="*/ 0 h 60"/>
                <a:gd name="T14" fmla="*/ 118 w 118"/>
                <a:gd name="T15" fmla="*/ 60 h 60"/>
              </a:gdLst>
              <a:ahLst/>
              <a:cxnLst>
                <a:cxn ang="T8">
                  <a:pos x="T0" y="T1"/>
                </a:cxn>
                <a:cxn ang="T9">
                  <a:pos x="T2" y="T3"/>
                </a:cxn>
                <a:cxn ang="T10">
                  <a:pos x="T4" y="T5"/>
                </a:cxn>
                <a:cxn ang="T11">
                  <a:pos x="T6" y="T7"/>
                </a:cxn>
              </a:cxnLst>
              <a:rect l="T12" t="T13" r="T14" b="T15"/>
              <a:pathLst>
                <a:path w="118" h="60">
                  <a:moveTo>
                    <a:pt x="0" y="0"/>
                  </a:moveTo>
                  <a:lnTo>
                    <a:pt x="118" y="30"/>
                  </a:lnTo>
                  <a:lnTo>
                    <a:pt x="0" y="60"/>
                  </a:lnTo>
                  <a:lnTo>
                    <a:pt x="0"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46" name="Line 74"/>
            <p:cNvSpPr>
              <a:spLocks noChangeShapeType="1"/>
            </p:cNvSpPr>
            <p:nvPr/>
          </p:nvSpPr>
          <p:spPr bwMode="auto">
            <a:xfrm>
              <a:off x="2625" y="3592"/>
              <a:ext cx="789"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7" name="Line 76"/>
            <p:cNvSpPr>
              <a:spLocks noChangeShapeType="1"/>
            </p:cNvSpPr>
            <p:nvPr/>
          </p:nvSpPr>
          <p:spPr bwMode="auto">
            <a:xfrm>
              <a:off x="2625" y="3358"/>
              <a:ext cx="1" cy="2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8" name="Line 77"/>
            <p:cNvSpPr>
              <a:spLocks noChangeShapeType="1"/>
            </p:cNvSpPr>
            <p:nvPr/>
          </p:nvSpPr>
          <p:spPr bwMode="auto">
            <a:xfrm>
              <a:off x="5003" y="3005"/>
              <a:ext cx="1" cy="1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49" name="Freeform 78"/>
            <p:cNvSpPr>
              <a:spLocks/>
            </p:cNvSpPr>
            <p:nvPr/>
          </p:nvSpPr>
          <p:spPr bwMode="auto">
            <a:xfrm>
              <a:off x="4988" y="3094"/>
              <a:ext cx="30" cy="61"/>
            </a:xfrm>
            <a:custGeom>
              <a:avLst/>
              <a:gdLst>
                <a:gd name="T0" fmla="*/ 2 w 59"/>
                <a:gd name="T1" fmla="*/ 0 h 121"/>
                <a:gd name="T2" fmla="*/ 1 w 59"/>
                <a:gd name="T3" fmla="*/ 4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50" name="Line 79"/>
            <p:cNvSpPr>
              <a:spLocks noChangeShapeType="1"/>
            </p:cNvSpPr>
            <p:nvPr/>
          </p:nvSpPr>
          <p:spPr bwMode="auto">
            <a:xfrm flipH="1">
              <a:off x="4461" y="3249"/>
              <a:ext cx="20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1" name="Freeform 80"/>
            <p:cNvSpPr>
              <a:spLocks/>
            </p:cNvSpPr>
            <p:nvPr/>
          </p:nvSpPr>
          <p:spPr bwMode="auto">
            <a:xfrm>
              <a:off x="4450" y="3234"/>
              <a:ext cx="59" cy="30"/>
            </a:xfrm>
            <a:custGeom>
              <a:avLst/>
              <a:gdLst>
                <a:gd name="T0" fmla="*/ 2 w 119"/>
                <a:gd name="T1" fmla="*/ 2 h 60"/>
                <a:gd name="T2" fmla="*/ 0 w 119"/>
                <a:gd name="T3" fmla="*/ 1 h 60"/>
                <a:gd name="T4" fmla="*/ 2 w 119"/>
                <a:gd name="T5" fmla="*/ 0 h 60"/>
                <a:gd name="T6" fmla="*/ 2 w 119"/>
                <a:gd name="T7" fmla="*/ 2 h 60"/>
                <a:gd name="T8" fmla="*/ 0 60000 65536"/>
                <a:gd name="T9" fmla="*/ 0 60000 65536"/>
                <a:gd name="T10" fmla="*/ 0 60000 65536"/>
                <a:gd name="T11" fmla="*/ 0 60000 65536"/>
                <a:gd name="T12" fmla="*/ 0 w 119"/>
                <a:gd name="T13" fmla="*/ 0 h 60"/>
                <a:gd name="T14" fmla="*/ 119 w 119"/>
                <a:gd name="T15" fmla="*/ 60 h 60"/>
              </a:gdLst>
              <a:ahLst/>
              <a:cxnLst>
                <a:cxn ang="T8">
                  <a:pos x="T0" y="T1"/>
                </a:cxn>
                <a:cxn ang="T9">
                  <a:pos x="T2" y="T3"/>
                </a:cxn>
                <a:cxn ang="T10">
                  <a:pos x="T4" y="T5"/>
                </a:cxn>
                <a:cxn ang="T11">
                  <a:pos x="T6" y="T7"/>
                </a:cxn>
              </a:cxnLst>
              <a:rect l="T12" t="T13" r="T14" b="T15"/>
              <a:pathLst>
                <a:path w="119" h="60">
                  <a:moveTo>
                    <a:pt x="119" y="60"/>
                  </a:moveTo>
                  <a:lnTo>
                    <a:pt x="0" y="30"/>
                  </a:lnTo>
                  <a:lnTo>
                    <a:pt x="119" y="0"/>
                  </a:lnTo>
                  <a:lnTo>
                    <a:pt x="119" y="6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52" name="Line 81"/>
            <p:cNvSpPr>
              <a:spLocks noChangeShapeType="1"/>
            </p:cNvSpPr>
            <p:nvPr/>
          </p:nvSpPr>
          <p:spPr bwMode="auto">
            <a:xfrm flipH="1">
              <a:off x="2981" y="3249"/>
              <a:ext cx="458"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3" name="Freeform 82"/>
            <p:cNvSpPr>
              <a:spLocks/>
            </p:cNvSpPr>
            <p:nvPr/>
          </p:nvSpPr>
          <p:spPr bwMode="auto">
            <a:xfrm>
              <a:off x="2969" y="3234"/>
              <a:ext cx="59" cy="30"/>
            </a:xfrm>
            <a:custGeom>
              <a:avLst/>
              <a:gdLst>
                <a:gd name="T0" fmla="*/ 3 w 118"/>
                <a:gd name="T1" fmla="*/ 2 h 60"/>
                <a:gd name="T2" fmla="*/ 0 w 118"/>
                <a:gd name="T3" fmla="*/ 1 h 60"/>
                <a:gd name="T4" fmla="*/ 3 w 118"/>
                <a:gd name="T5" fmla="*/ 0 h 60"/>
                <a:gd name="T6" fmla="*/ 3 w 118"/>
                <a:gd name="T7" fmla="*/ 2 h 60"/>
                <a:gd name="T8" fmla="*/ 0 60000 65536"/>
                <a:gd name="T9" fmla="*/ 0 60000 65536"/>
                <a:gd name="T10" fmla="*/ 0 60000 65536"/>
                <a:gd name="T11" fmla="*/ 0 60000 65536"/>
                <a:gd name="T12" fmla="*/ 0 w 118"/>
                <a:gd name="T13" fmla="*/ 0 h 60"/>
                <a:gd name="T14" fmla="*/ 118 w 118"/>
                <a:gd name="T15" fmla="*/ 60 h 60"/>
              </a:gdLst>
              <a:ahLst/>
              <a:cxnLst>
                <a:cxn ang="T8">
                  <a:pos x="T0" y="T1"/>
                </a:cxn>
                <a:cxn ang="T9">
                  <a:pos x="T2" y="T3"/>
                </a:cxn>
                <a:cxn ang="T10">
                  <a:pos x="T4" y="T5"/>
                </a:cxn>
                <a:cxn ang="T11">
                  <a:pos x="T6" y="T7"/>
                </a:cxn>
              </a:cxnLst>
              <a:rect l="T12" t="T13" r="T14" b="T15"/>
              <a:pathLst>
                <a:path w="118" h="60">
                  <a:moveTo>
                    <a:pt x="118" y="60"/>
                  </a:moveTo>
                  <a:lnTo>
                    <a:pt x="0" y="30"/>
                  </a:lnTo>
                  <a:lnTo>
                    <a:pt x="118" y="0"/>
                  </a:lnTo>
                  <a:lnTo>
                    <a:pt x="118" y="6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54" name="Line 83"/>
            <p:cNvSpPr>
              <a:spLocks noChangeShapeType="1"/>
            </p:cNvSpPr>
            <p:nvPr/>
          </p:nvSpPr>
          <p:spPr bwMode="auto">
            <a:xfrm>
              <a:off x="1440" y="1880"/>
              <a:ext cx="69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5" name="Freeform 84"/>
            <p:cNvSpPr>
              <a:spLocks/>
            </p:cNvSpPr>
            <p:nvPr/>
          </p:nvSpPr>
          <p:spPr bwMode="auto">
            <a:xfrm>
              <a:off x="2083" y="1865"/>
              <a:ext cx="59" cy="30"/>
            </a:xfrm>
            <a:custGeom>
              <a:avLst/>
              <a:gdLst>
                <a:gd name="T0" fmla="*/ 0 w 118"/>
                <a:gd name="T1" fmla="*/ 0 h 60"/>
                <a:gd name="T2" fmla="*/ 3 w 118"/>
                <a:gd name="T3" fmla="*/ 1 h 60"/>
                <a:gd name="T4" fmla="*/ 0 w 118"/>
                <a:gd name="T5" fmla="*/ 2 h 60"/>
                <a:gd name="T6" fmla="*/ 0 w 118"/>
                <a:gd name="T7" fmla="*/ 0 h 60"/>
                <a:gd name="T8" fmla="*/ 0 60000 65536"/>
                <a:gd name="T9" fmla="*/ 0 60000 65536"/>
                <a:gd name="T10" fmla="*/ 0 60000 65536"/>
                <a:gd name="T11" fmla="*/ 0 60000 65536"/>
                <a:gd name="T12" fmla="*/ 0 w 118"/>
                <a:gd name="T13" fmla="*/ 0 h 60"/>
                <a:gd name="T14" fmla="*/ 118 w 118"/>
                <a:gd name="T15" fmla="*/ 60 h 60"/>
              </a:gdLst>
              <a:ahLst/>
              <a:cxnLst>
                <a:cxn ang="T8">
                  <a:pos x="T0" y="T1"/>
                </a:cxn>
                <a:cxn ang="T9">
                  <a:pos x="T2" y="T3"/>
                </a:cxn>
                <a:cxn ang="T10">
                  <a:pos x="T4" y="T5"/>
                </a:cxn>
                <a:cxn ang="T11">
                  <a:pos x="T6" y="T7"/>
                </a:cxn>
              </a:cxnLst>
              <a:rect l="T12" t="T13" r="T14" b="T15"/>
              <a:pathLst>
                <a:path w="118" h="60">
                  <a:moveTo>
                    <a:pt x="0" y="0"/>
                  </a:moveTo>
                  <a:lnTo>
                    <a:pt x="118" y="30"/>
                  </a:lnTo>
                  <a:lnTo>
                    <a:pt x="0" y="60"/>
                  </a:lnTo>
                  <a:lnTo>
                    <a:pt x="0"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56" name="Rectangle 85"/>
            <p:cNvSpPr>
              <a:spLocks noChangeArrowheads="1"/>
            </p:cNvSpPr>
            <p:nvPr/>
          </p:nvSpPr>
          <p:spPr bwMode="auto">
            <a:xfrm>
              <a:off x="1544" y="1741"/>
              <a:ext cx="520" cy="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000" b="1">
                  <a:solidFill>
                    <a:srgbClr val="000000"/>
                  </a:solidFill>
                  <a:latin typeface="宋体" pitchFamily="2" charset="-122"/>
                </a:rPr>
                <a:t>24hrs Message</a:t>
              </a:r>
              <a:endParaRPr lang="en-US" altLang="zh-CN" sz="1000" b="1">
                <a:latin typeface="宋体" pitchFamily="2" charset="-122"/>
              </a:endParaRPr>
            </a:p>
          </p:txBody>
        </p:sp>
        <p:sp>
          <p:nvSpPr>
            <p:cNvPr id="57" name="Rectangle 86"/>
            <p:cNvSpPr>
              <a:spLocks noChangeArrowheads="1"/>
            </p:cNvSpPr>
            <p:nvPr/>
          </p:nvSpPr>
          <p:spPr bwMode="auto">
            <a:xfrm>
              <a:off x="2690" y="3044"/>
              <a:ext cx="1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正常</a:t>
              </a:r>
              <a:endParaRPr lang="zh-CN" altLang="en-US" sz="1000" b="1">
                <a:latin typeface="宋体" pitchFamily="2" charset="-122"/>
              </a:endParaRPr>
            </a:p>
          </p:txBody>
        </p:sp>
        <p:sp>
          <p:nvSpPr>
            <p:cNvPr id="58" name="Line 87"/>
            <p:cNvSpPr>
              <a:spLocks noChangeShapeType="1"/>
            </p:cNvSpPr>
            <p:nvPr/>
          </p:nvSpPr>
          <p:spPr bwMode="auto">
            <a:xfrm flipH="1" flipV="1">
              <a:off x="3012" y="1475"/>
              <a:ext cx="1997"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59" name="Freeform 88"/>
            <p:cNvSpPr>
              <a:spLocks/>
            </p:cNvSpPr>
            <p:nvPr/>
          </p:nvSpPr>
          <p:spPr bwMode="auto">
            <a:xfrm>
              <a:off x="3001" y="1460"/>
              <a:ext cx="59" cy="30"/>
            </a:xfrm>
            <a:custGeom>
              <a:avLst/>
              <a:gdLst>
                <a:gd name="T0" fmla="*/ 3 w 118"/>
                <a:gd name="T1" fmla="*/ 1 h 61"/>
                <a:gd name="T2" fmla="*/ 0 w 118"/>
                <a:gd name="T3" fmla="*/ 0 h 61"/>
                <a:gd name="T4" fmla="*/ 3 w 118"/>
                <a:gd name="T5" fmla="*/ 0 h 61"/>
                <a:gd name="T6" fmla="*/ 3 w 118"/>
                <a:gd name="T7" fmla="*/ 1 h 61"/>
                <a:gd name="T8" fmla="*/ 0 60000 65536"/>
                <a:gd name="T9" fmla="*/ 0 60000 65536"/>
                <a:gd name="T10" fmla="*/ 0 60000 65536"/>
                <a:gd name="T11" fmla="*/ 0 60000 65536"/>
                <a:gd name="T12" fmla="*/ 0 w 118"/>
                <a:gd name="T13" fmla="*/ 0 h 61"/>
                <a:gd name="T14" fmla="*/ 118 w 118"/>
                <a:gd name="T15" fmla="*/ 61 h 61"/>
              </a:gdLst>
              <a:ahLst/>
              <a:cxnLst>
                <a:cxn ang="T8">
                  <a:pos x="T0" y="T1"/>
                </a:cxn>
                <a:cxn ang="T9">
                  <a:pos x="T2" y="T3"/>
                </a:cxn>
                <a:cxn ang="T10">
                  <a:pos x="T4" y="T5"/>
                </a:cxn>
                <a:cxn ang="T11">
                  <a:pos x="T6" y="T7"/>
                </a:cxn>
              </a:cxnLst>
              <a:rect l="T12" t="T13" r="T14" b="T15"/>
              <a:pathLst>
                <a:path w="118" h="61">
                  <a:moveTo>
                    <a:pt x="117" y="61"/>
                  </a:moveTo>
                  <a:lnTo>
                    <a:pt x="0" y="29"/>
                  </a:lnTo>
                  <a:lnTo>
                    <a:pt x="118" y="0"/>
                  </a:lnTo>
                  <a:lnTo>
                    <a:pt x="117" y="61"/>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60" name="Line 89"/>
            <p:cNvSpPr>
              <a:spLocks noChangeShapeType="1"/>
            </p:cNvSpPr>
            <p:nvPr/>
          </p:nvSpPr>
          <p:spPr bwMode="auto">
            <a:xfrm>
              <a:off x="5015" y="1478"/>
              <a:ext cx="1" cy="133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1" name="Freeform 90"/>
            <p:cNvSpPr>
              <a:spLocks/>
            </p:cNvSpPr>
            <p:nvPr/>
          </p:nvSpPr>
          <p:spPr bwMode="auto">
            <a:xfrm>
              <a:off x="5000" y="2759"/>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62" name="Line 91"/>
            <p:cNvSpPr>
              <a:spLocks noChangeShapeType="1"/>
            </p:cNvSpPr>
            <p:nvPr/>
          </p:nvSpPr>
          <p:spPr bwMode="auto">
            <a:xfrm flipH="1">
              <a:off x="3017" y="1863"/>
              <a:ext cx="199"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3" name="Freeform 92"/>
            <p:cNvSpPr>
              <a:spLocks/>
            </p:cNvSpPr>
            <p:nvPr/>
          </p:nvSpPr>
          <p:spPr bwMode="auto">
            <a:xfrm>
              <a:off x="3005" y="1847"/>
              <a:ext cx="59" cy="31"/>
            </a:xfrm>
            <a:custGeom>
              <a:avLst/>
              <a:gdLst>
                <a:gd name="T0" fmla="*/ 3 w 118"/>
                <a:gd name="T1" fmla="*/ 3 h 60"/>
                <a:gd name="T2" fmla="*/ 0 w 118"/>
                <a:gd name="T3" fmla="*/ 2 h 60"/>
                <a:gd name="T4" fmla="*/ 3 w 118"/>
                <a:gd name="T5" fmla="*/ 0 h 60"/>
                <a:gd name="T6" fmla="*/ 3 w 118"/>
                <a:gd name="T7" fmla="*/ 3 h 60"/>
                <a:gd name="T8" fmla="*/ 0 60000 65536"/>
                <a:gd name="T9" fmla="*/ 0 60000 65536"/>
                <a:gd name="T10" fmla="*/ 0 60000 65536"/>
                <a:gd name="T11" fmla="*/ 0 60000 65536"/>
                <a:gd name="T12" fmla="*/ 0 w 118"/>
                <a:gd name="T13" fmla="*/ 0 h 60"/>
                <a:gd name="T14" fmla="*/ 118 w 118"/>
                <a:gd name="T15" fmla="*/ 60 h 60"/>
              </a:gdLst>
              <a:ahLst/>
              <a:cxnLst>
                <a:cxn ang="T8">
                  <a:pos x="T0" y="T1"/>
                </a:cxn>
                <a:cxn ang="T9">
                  <a:pos x="T2" y="T3"/>
                </a:cxn>
                <a:cxn ang="T10">
                  <a:pos x="T4" y="T5"/>
                </a:cxn>
                <a:cxn ang="T11">
                  <a:pos x="T6" y="T7"/>
                </a:cxn>
              </a:cxnLst>
              <a:rect l="T12" t="T13" r="T14" b="T15"/>
              <a:pathLst>
                <a:path w="118" h="60">
                  <a:moveTo>
                    <a:pt x="118" y="60"/>
                  </a:moveTo>
                  <a:lnTo>
                    <a:pt x="0" y="30"/>
                  </a:lnTo>
                  <a:lnTo>
                    <a:pt x="118" y="0"/>
                  </a:lnTo>
                  <a:lnTo>
                    <a:pt x="118" y="6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64" name="Freeform 93"/>
            <p:cNvSpPr>
              <a:spLocks/>
            </p:cNvSpPr>
            <p:nvPr/>
          </p:nvSpPr>
          <p:spPr bwMode="auto">
            <a:xfrm>
              <a:off x="3223" y="1763"/>
              <a:ext cx="904" cy="169"/>
            </a:xfrm>
            <a:custGeom>
              <a:avLst/>
              <a:gdLst>
                <a:gd name="T0" fmla="*/ 7 w 1808"/>
                <a:gd name="T1" fmla="*/ 0 h 337"/>
                <a:gd name="T2" fmla="*/ 4 w 1808"/>
                <a:gd name="T3" fmla="*/ 1 h 337"/>
                <a:gd name="T4" fmla="*/ 2 w 1808"/>
                <a:gd name="T5" fmla="*/ 2 h 337"/>
                <a:gd name="T6" fmla="*/ 1 w 1808"/>
                <a:gd name="T7" fmla="*/ 4 h 337"/>
                <a:gd name="T8" fmla="*/ 0 w 1808"/>
                <a:gd name="T9" fmla="*/ 5 h 337"/>
                <a:gd name="T10" fmla="*/ 1 w 1808"/>
                <a:gd name="T11" fmla="*/ 6 h 337"/>
                <a:gd name="T12" fmla="*/ 2 w 1808"/>
                <a:gd name="T13" fmla="*/ 7 h 337"/>
                <a:gd name="T14" fmla="*/ 4 w 1808"/>
                <a:gd name="T15" fmla="*/ 8 h 337"/>
                <a:gd name="T16" fmla="*/ 7 w 1808"/>
                <a:gd name="T17" fmla="*/ 9 h 337"/>
                <a:gd name="T18" fmla="*/ 44 w 1808"/>
                <a:gd name="T19" fmla="*/ 9 h 337"/>
                <a:gd name="T20" fmla="*/ 42 w 1808"/>
                <a:gd name="T21" fmla="*/ 8 h 337"/>
                <a:gd name="T22" fmla="*/ 40 w 1808"/>
                <a:gd name="T23" fmla="*/ 7 h 337"/>
                <a:gd name="T24" fmla="*/ 38 w 1808"/>
                <a:gd name="T25" fmla="*/ 6 h 337"/>
                <a:gd name="T26" fmla="*/ 38 w 1808"/>
                <a:gd name="T27" fmla="*/ 5 h 337"/>
                <a:gd name="T28" fmla="*/ 38 w 1808"/>
                <a:gd name="T29" fmla="*/ 4 h 337"/>
                <a:gd name="T30" fmla="*/ 39 w 1808"/>
                <a:gd name="T31" fmla="*/ 2 h 337"/>
                <a:gd name="T32" fmla="*/ 41 w 1808"/>
                <a:gd name="T33" fmla="*/ 1 h 337"/>
                <a:gd name="T34" fmla="*/ 44 w 1808"/>
                <a:gd name="T35" fmla="*/ 0 h 337"/>
                <a:gd name="T36" fmla="*/ 7 w 1808"/>
                <a:gd name="T37" fmla="*/ 0 h 33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37"/>
                <a:gd name="T59" fmla="*/ 1808 w 1808"/>
                <a:gd name="T60" fmla="*/ 337 h 33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37">
                  <a:moveTo>
                    <a:pt x="260" y="0"/>
                  </a:moveTo>
                  <a:lnTo>
                    <a:pt x="148" y="34"/>
                  </a:lnTo>
                  <a:lnTo>
                    <a:pt x="66" y="76"/>
                  </a:lnTo>
                  <a:lnTo>
                    <a:pt x="19" y="121"/>
                  </a:lnTo>
                  <a:lnTo>
                    <a:pt x="0" y="168"/>
                  </a:lnTo>
                  <a:lnTo>
                    <a:pt x="16" y="213"/>
                  </a:lnTo>
                  <a:lnTo>
                    <a:pt x="63" y="258"/>
                  </a:lnTo>
                  <a:lnTo>
                    <a:pt x="144" y="299"/>
                  </a:lnTo>
                  <a:lnTo>
                    <a:pt x="259" y="337"/>
                  </a:lnTo>
                  <a:lnTo>
                    <a:pt x="1808" y="337"/>
                  </a:lnTo>
                  <a:lnTo>
                    <a:pt x="1694" y="302"/>
                  </a:lnTo>
                  <a:lnTo>
                    <a:pt x="1612" y="261"/>
                  </a:lnTo>
                  <a:lnTo>
                    <a:pt x="1563" y="216"/>
                  </a:lnTo>
                  <a:lnTo>
                    <a:pt x="1545" y="169"/>
                  </a:lnTo>
                  <a:lnTo>
                    <a:pt x="1561" y="124"/>
                  </a:lnTo>
                  <a:lnTo>
                    <a:pt x="1610" y="79"/>
                  </a:lnTo>
                  <a:lnTo>
                    <a:pt x="1692" y="38"/>
                  </a:lnTo>
                  <a:lnTo>
                    <a:pt x="1808" y="0"/>
                  </a:lnTo>
                  <a:lnTo>
                    <a:pt x="260"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65" name="Line 94"/>
            <p:cNvSpPr>
              <a:spLocks noChangeShapeType="1"/>
            </p:cNvSpPr>
            <p:nvPr/>
          </p:nvSpPr>
          <p:spPr bwMode="auto">
            <a:xfrm>
              <a:off x="3877" y="3001"/>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6" name="Line 95"/>
            <p:cNvSpPr>
              <a:spLocks noChangeShapeType="1"/>
            </p:cNvSpPr>
            <p:nvPr/>
          </p:nvSpPr>
          <p:spPr bwMode="auto">
            <a:xfrm>
              <a:off x="3877" y="3014"/>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7" name="Line 96"/>
            <p:cNvSpPr>
              <a:spLocks noChangeShapeType="1"/>
            </p:cNvSpPr>
            <p:nvPr/>
          </p:nvSpPr>
          <p:spPr bwMode="auto">
            <a:xfrm>
              <a:off x="3877" y="3027"/>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8" name="Line 97"/>
            <p:cNvSpPr>
              <a:spLocks noChangeShapeType="1"/>
            </p:cNvSpPr>
            <p:nvPr/>
          </p:nvSpPr>
          <p:spPr bwMode="auto">
            <a:xfrm>
              <a:off x="3877" y="3040"/>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69" name="Line 98"/>
            <p:cNvSpPr>
              <a:spLocks noChangeShapeType="1"/>
            </p:cNvSpPr>
            <p:nvPr/>
          </p:nvSpPr>
          <p:spPr bwMode="auto">
            <a:xfrm>
              <a:off x="3877" y="3053"/>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0" name="Line 99"/>
            <p:cNvSpPr>
              <a:spLocks noChangeShapeType="1"/>
            </p:cNvSpPr>
            <p:nvPr/>
          </p:nvSpPr>
          <p:spPr bwMode="auto">
            <a:xfrm>
              <a:off x="3877" y="3066"/>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1" name="Line 100"/>
            <p:cNvSpPr>
              <a:spLocks noChangeShapeType="1"/>
            </p:cNvSpPr>
            <p:nvPr/>
          </p:nvSpPr>
          <p:spPr bwMode="auto">
            <a:xfrm>
              <a:off x="3877" y="3079"/>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2" name="Line 101"/>
            <p:cNvSpPr>
              <a:spLocks noChangeShapeType="1"/>
            </p:cNvSpPr>
            <p:nvPr/>
          </p:nvSpPr>
          <p:spPr bwMode="auto">
            <a:xfrm>
              <a:off x="3877" y="3092"/>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3" name="Line 102"/>
            <p:cNvSpPr>
              <a:spLocks noChangeShapeType="1"/>
            </p:cNvSpPr>
            <p:nvPr/>
          </p:nvSpPr>
          <p:spPr bwMode="auto">
            <a:xfrm>
              <a:off x="3877" y="3104"/>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4" name="Line 103"/>
            <p:cNvSpPr>
              <a:spLocks noChangeShapeType="1"/>
            </p:cNvSpPr>
            <p:nvPr/>
          </p:nvSpPr>
          <p:spPr bwMode="auto">
            <a:xfrm>
              <a:off x="3877" y="3117"/>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5" name="Line 104"/>
            <p:cNvSpPr>
              <a:spLocks noChangeShapeType="1"/>
            </p:cNvSpPr>
            <p:nvPr/>
          </p:nvSpPr>
          <p:spPr bwMode="auto">
            <a:xfrm>
              <a:off x="3877" y="3130"/>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6" name="Line 105"/>
            <p:cNvSpPr>
              <a:spLocks noChangeShapeType="1"/>
            </p:cNvSpPr>
            <p:nvPr/>
          </p:nvSpPr>
          <p:spPr bwMode="auto">
            <a:xfrm>
              <a:off x="3877" y="3143"/>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77" name="Freeform 106"/>
            <p:cNvSpPr>
              <a:spLocks/>
            </p:cNvSpPr>
            <p:nvPr/>
          </p:nvSpPr>
          <p:spPr bwMode="auto">
            <a:xfrm>
              <a:off x="3863" y="3102"/>
              <a:ext cx="29" cy="61"/>
            </a:xfrm>
            <a:custGeom>
              <a:avLst/>
              <a:gdLst>
                <a:gd name="T0" fmla="*/ 1 w 59"/>
                <a:gd name="T1" fmla="*/ 0 h 120"/>
                <a:gd name="T2" fmla="*/ 0 w 59"/>
                <a:gd name="T3" fmla="*/ 4 h 120"/>
                <a:gd name="T4" fmla="*/ 0 w 59"/>
                <a:gd name="T5" fmla="*/ 0 h 120"/>
                <a:gd name="T6" fmla="*/ 1 w 59"/>
                <a:gd name="T7" fmla="*/ 0 h 120"/>
                <a:gd name="T8" fmla="*/ 0 60000 65536"/>
                <a:gd name="T9" fmla="*/ 0 60000 65536"/>
                <a:gd name="T10" fmla="*/ 0 60000 65536"/>
                <a:gd name="T11" fmla="*/ 0 60000 65536"/>
                <a:gd name="T12" fmla="*/ 0 w 59"/>
                <a:gd name="T13" fmla="*/ 0 h 120"/>
                <a:gd name="T14" fmla="*/ 59 w 59"/>
                <a:gd name="T15" fmla="*/ 120 h 120"/>
              </a:gdLst>
              <a:ahLst/>
              <a:cxnLst>
                <a:cxn ang="T8">
                  <a:pos x="T0" y="T1"/>
                </a:cxn>
                <a:cxn ang="T9">
                  <a:pos x="T2" y="T3"/>
                </a:cxn>
                <a:cxn ang="T10">
                  <a:pos x="T4" y="T5"/>
                </a:cxn>
                <a:cxn ang="T11">
                  <a:pos x="T6" y="T7"/>
                </a:cxn>
              </a:cxnLst>
              <a:rect l="T12" t="T13" r="T14" b="T15"/>
              <a:pathLst>
                <a:path w="59" h="120">
                  <a:moveTo>
                    <a:pt x="59" y="0"/>
                  </a:moveTo>
                  <a:lnTo>
                    <a:pt x="30" y="120"/>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78" name="Freeform 107"/>
            <p:cNvSpPr>
              <a:spLocks/>
            </p:cNvSpPr>
            <p:nvPr/>
          </p:nvSpPr>
          <p:spPr bwMode="auto">
            <a:xfrm>
              <a:off x="3363" y="2490"/>
              <a:ext cx="904" cy="197"/>
            </a:xfrm>
            <a:custGeom>
              <a:avLst/>
              <a:gdLst>
                <a:gd name="T0" fmla="*/ 7 w 1808"/>
                <a:gd name="T1" fmla="*/ 0 h 395"/>
                <a:gd name="T2" fmla="*/ 4 w 1808"/>
                <a:gd name="T3" fmla="*/ 0 h 395"/>
                <a:gd name="T4" fmla="*/ 2 w 1808"/>
                <a:gd name="T5" fmla="*/ 2 h 395"/>
                <a:gd name="T6" fmla="*/ 1 w 1808"/>
                <a:gd name="T7" fmla="*/ 3 h 395"/>
                <a:gd name="T8" fmla="*/ 0 w 1808"/>
                <a:gd name="T9" fmla="*/ 4 h 395"/>
                <a:gd name="T10" fmla="*/ 1 w 1808"/>
                <a:gd name="T11" fmla="*/ 5 h 395"/>
                <a:gd name="T12" fmla="*/ 2 w 1808"/>
                <a:gd name="T13" fmla="*/ 7 h 395"/>
                <a:gd name="T14" fmla="*/ 4 w 1808"/>
                <a:gd name="T15" fmla="*/ 8 h 395"/>
                <a:gd name="T16" fmla="*/ 7 w 1808"/>
                <a:gd name="T17" fmla="*/ 9 h 395"/>
                <a:gd name="T18" fmla="*/ 44 w 1808"/>
                <a:gd name="T19" fmla="*/ 9 h 395"/>
                <a:gd name="T20" fmla="*/ 42 w 1808"/>
                <a:gd name="T21" fmla="*/ 8 h 395"/>
                <a:gd name="T22" fmla="*/ 40 w 1808"/>
                <a:gd name="T23" fmla="*/ 7 h 395"/>
                <a:gd name="T24" fmla="*/ 38 w 1808"/>
                <a:gd name="T25" fmla="*/ 5 h 395"/>
                <a:gd name="T26" fmla="*/ 38 w 1808"/>
                <a:gd name="T27" fmla="*/ 4 h 395"/>
                <a:gd name="T28" fmla="*/ 38 w 1808"/>
                <a:gd name="T29" fmla="*/ 3 h 395"/>
                <a:gd name="T30" fmla="*/ 39 w 1808"/>
                <a:gd name="T31" fmla="*/ 2 h 395"/>
                <a:gd name="T32" fmla="*/ 41 w 1808"/>
                <a:gd name="T33" fmla="*/ 1 h 395"/>
                <a:gd name="T34" fmla="*/ 44 w 1808"/>
                <a:gd name="T35" fmla="*/ 0 h 395"/>
                <a:gd name="T36" fmla="*/ 7 w 1808"/>
                <a:gd name="T37" fmla="*/ 0 h 39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95"/>
                <a:gd name="T59" fmla="*/ 1808 w 1808"/>
                <a:gd name="T60" fmla="*/ 395 h 39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95">
                  <a:moveTo>
                    <a:pt x="261" y="0"/>
                  </a:moveTo>
                  <a:lnTo>
                    <a:pt x="149" y="40"/>
                  </a:lnTo>
                  <a:lnTo>
                    <a:pt x="67" y="89"/>
                  </a:lnTo>
                  <a:lnTo>
                    <a:pt x="19" y="142"/>
                  </a:lnTo>
                  <a:lnTo>
                    <a:pt x="0" y="197"/>
                  </a:lnTo>
                  <a:lnTo>
                    <a:pt x="16" y="250"/>
                  </a:lnTo>
                  <a:lnTo>
                    <a:pt x="64" y="303"/>
                  </a:lnTo>
                  <a:lnTo>
                    <a:pt x="145" y="352"/>
                  </a:lnTo>
                  <a:lnTo>
                    <a:pt x="260" y="395"/>
                  </a:lnTo>
                  <a:lnTo>
                    <a:pt x="1808" y="395"/>
                  </a:lnTo>
                  <a:lnTo>
                    <a:pt x="1694" y="353"/>
                  </a:lnTo>
                  <a:lnTo>
                    <a:pt x="1612" y="304"/>
                  </a:lnTo>
                  <a:lnTo>
                    <a:pt x="1564" y="253"/>
                  </a:lnTo>
                  <a:lnTo>
                    <a:pt x="1546" y="198"/>
                  </a:lnTo>
                  <a:lnTo>
                    <a:pt x="1562" y="144"/>
                  </a:lnTo>
                  <a:lnTo>
                    <a:pt x="1610" y="91"/>
                  </a:lnTo>
                  <a:lnTo>
                    <a:pt x="1692" y="44"/>
                  </a:lnTo>
                  <a:lnTo>
                    <a:pt x="1808" y="0"/>
                  </a:lnTo>
                  <a:lnTo>
                    <a:pt x="26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79" name="Rectangle 108"/>
            <p:cNvSpPr>
              <a:spLocks noChangeArrowheads="1"/>
            </p:cNvSpPr>
            <p:nvPr/>
          </p:nvSpPr>
          <p:spPr bwMode="auto">
            <a:xfrm>
              <a:off x="3452" y="2532"/>
              <a:ext cx="64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000" b="1">
                  <a:solidFill>
                    <a:srgbClr val="000000"/>
                  </a:solidFill>
                  <a:latin typeface="宋体" pitchFamily="2" charset="-122"/>
                </a:rPr>
                <a:t>24Hr </a:t>
              </a:r>
              <a:r>
                <a:rPr lang="zh-CN" altLang="en-US" sz="1000" b="1">
                  <a:solidFill>
                    <a:srgbClr val="000000"/>
                  </a:solidFill>
                  <a:latin typeface="宋体" pitchFamily="2" charset="-122"/>
                </a:rPr>
                <a:t>模态交易档</a:t>
              </a:r>
              <a:endParaRPr lang="zh-CN" altLang="en-US" sz="1000" b="1">
                <a:latin typeface="宋体" pitchFamily="2" charset="-122"/>
              </a:endParaRPr>
            </a:p>
          </p:txBody>
        </p:sp>
        <p:sp>
          <p:nvSpPr>
            <p:cNvPr id="80" name="Line 109"/>
            <p:cNvSpPr>
              <a:spLocks noChangeShapeType="1"/>
            </p:cNvSpPr>
            <p:nvPr/>
          </p:nvSpPr>
          <p:spPr bwMode="auto">
            <a:xfrm flipV="1">
              <a:off x="3129" y="2662"/>
              <a:ext cx="323" cy="26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1" name="Freeform 110"/>
            <p:cNvSpPr>
              <a:spLocks/>
            </p:cNvSpPr>
            <p:nvPr/>
          </p:nvSpPr>
          <p:spPr bwMode="auto">
            <a:xfrm>
              <a:off x="3405" y="2655"/>
              <a:ext cx="56" cy="50"/>
            </a:xfrm>
            <a:custGeom>
              <a:avLst/>
              <a:gdLst>
                <a:gd name="T0" fmla="*/ 0 w 110"/>
                <a:gd name="T1" fmla="*/ 2 h 99"/>
                <a:gd name="T2" fmla="*/ 4 w 110"/>
                <a:gd name="T3" fmla="*/ 0 h 99"/>
                <a:gd name="T4" fmla="*/ 2 w 110"/>
                <a:gd name="T5" fmla="*/ 3 h 99"/>
                <a:gd name="T6" fmla="*/ 0 w 110"/>
                <a:gd name="T7" fmla="*/ 2 h 99"/>
                <a:gd name="T8" fmla="*/ 0 60000 65536"/>
                <a:gd name="T9" fmla="*/ 0 60000 65536"/>
                <a:gd name="T10" fmla="*/ 0 60000 65536"/>
                <a:gd name="T11" fmla="*/ 0 60000 65536"/>
                <a:gd name="T12" fmla="*/ 0 w 110"/>
                <a:gd name="T13" fmla="*/ 0 h 99"/>
                <a:gd name="T14" fmla="*/ 110 w 110"/>
                <a:gd name="T15" fmla="*/ 99 h 99"/>
              </a:gdLst>
              <a:ahLst/>
              <a:cxnLst>
                <a:cxn ang="T8">
                  <a:pos x="T0" y="T1"/>
                </a:cxn>
                <a:cxn ang="T9">
                  <a:pos x="T2" y="T3"/>
                </a:cxn>
                <a:cxn ang="T10">
                  <a:pos x="T4" y="T5"/>
                </a:cxn>
                <a:cxn ang="T11">
                  <a:pos x="T6" y="T7"/>
                </a:cxn>
              </a:cxnLst>
              <a:rect l="T12" t="T13" r="T14" b="T15"/>
              <a:pathLst>
                <a:path w="110" h="99">
                  <a:moveTo>
                    <a:pt x="0" y="53"/>
                  </a:moveTo>
                  <a:lnTo>
                    <a:pt x="110" y="0"/>
                  </a:lnTo>
                  <a:lnTo>
                    <a:pt x="37" y="99"/>
                  </a:lnTo>
                  <a:lnTo>
                    <a:pt x="0" y="53"/>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82" name="Line 111"/>
            <p:cNvSpPr>
              <a:spLocks noChangeShapeType="1"/>
            </p:cNvSpPr>
            <p:nvPr/>
          </p:nvSpPr>
          <p:spPr bwMode="auto">
            <a:xfrm flipV="1">
              <a:off x="2624" y="2303"/>
              <a:ext cx="1091" cy="14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3" name="Freeform 112"/>
            <p:cNvSpPr>
              <a:spLocks/>
            </p:cNvSpPr>
            <p:nvPr/>
          </p:nvSpPr>
          <p:spPr bwMode="auto">
            <a:xfrm>
              <a:off x="3665" y="2295"/>
              <a:ext cx="61" cy="30"/>
            </a:xfrm>
            <a:custGeom>
              <a:avLst/>
              <a:gdLst>
                <a:gd name="T0" fmla="*/ 0 w 121"/>
                <a:gd name="T1" fmla="*/ 0 h 61"/>
                <a:gd name="T2" fmla="*/ 4 w 121"/>
                <a:gd name="T3" fmla="*/ 0 h 61"/>
                <a:gd name="T4" fmla="*/ 1 w 121"/>
                <a:gd name="T5" fmla="*/ 1 h 61"/>
                <a:gd name="T6" fmla="*/ 0 w 121"/>
                <a:gd name="T7" fmla="*/ 0 h 61"/>
                <a:gd name="T8" fmla="*/ 0 60000 65536"/>
                <a:gd name="T9" fmla="*/ 0 60000 65536"/>
                <a:gd name="T10" fmla="*/ 0 60000 65536"/>
                <a:gd name="T11" fmla="*/ 0 60000 65536"/>
                <a:gd name="T12" fmla="*/ 0 w 121"/>
                <a:gd name="T13" fmla="*/ 0 h 61"/>
                <a:gd name="T14" fmla="*/ 121 w 121"/>
                <a:gd name="T15" fmla="*/ 61 h 61"/>
              </a:gdLst>
              <a:ahLst/>
              <a:cxnLst>
                <a:cxn ang="T8">
                  <a:pos x="T0" y="T1"/>
                </a:cxn>
                <a:cxn ang="T9">
                  <a:pos x="T2" y="T3"/>
                </a:cxn>
                <a:cxn ang="T10">
                  <a:pos x="T4" y="T5"/>
                </a:cxn>
                <a:cxn ang="T11">
                  <a:pos x="T6" y="T7"/>
                </a:cxn>
              </a:cxnLst>
              <a:rect l="T12" t="T13" r="T14" b="T15"/>
              <a:pathLst>
                <a:path w="121" h="61">
                  <a:moveTo>
                    <a:pt x="0" y="0"/>
                  </a:moveTo>
                  <a:lnTo>
                    <a:pt x="121" y="14"/>
                  </a:lnTo>
                  <a:lnTo>
                    <a:pt x="7" y="61"/>
                  </a:lnTo>
                  <a:lnTo>
                    <a:pt x="0"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84" name="Line 113"/>
            <p:cNvSpPr>
              <a:spLocks noChangeShapeType="1"/>
            </p:cNvSpPr>
            <p:nvPr/>
          </p:nvSpPr>
          <p:spPr bwMode="auto">
            <a:xfrm flipV="1">
              <a:off x="3745" y="2303"/>
              <a:ext cx="1" cy="16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85" name="Freeform 114"/>
            <p:cNvSpPr>
              <a:spLocks/>
            </p:cNvSpPr>
            <p:nvPr/>
          </p:nvSpPr>
          <p:spPr bwMode="auto">
            <a:xfrm>
              <a:off x="3730" y="2291"/>
              <a:ext cx="29" cy="60"/>
            </a:xfrm>
            <a:custGeom>
              <a:avLst/>
              <a:gdLst>
                <a:gd name="T0" fmla="*/ 0 w 60"/>
                <a:gd name="T1" fmla="*/ 3 h 120"/>
                <a:gd name="T2" fmla="*/ 0 w 60"/>
                <a:gd name="T3" fmla="*/ 0 h 120"/>
                <a:gd name="T4" fmla="*/ 0 w 60"/>
                <a:gd name="T5" fmla="*/ 3 h 120"/>
                <a:gd name="T6" fmla="*/ 0 w 60"/>
                <a:gd name="T7" fmla="*/ 3 h 120"/>
                <a:gd name="T8" fmla="*/ 0 60000 65536"/>
                <a:gd name="T9" fmla="*/ 0 60000 65536"/>
                <a:gd name="T10" fmla="*/ 0 60000 65536"/>
                <a:gd name="T11" fmla="*/ 0 60000 65536"/>
                <a:gd name="T12" fmla="*/ 0 w 60"/>
                <a:gd name="T13" fmla="*/ 0 h 120"/>
                <a:gd name="T14" fmla="*/ 60 w 60"/>
                <a:gd name="T15" fmla="*/ 120 h 120"/>
              </a:gdLst>
              <a:ahLst/>
              <a:cxnLst>
                <a:cxn ang="T8">
                  <a:pos x="T0" y="T1"/>
                </a:cxn>
                <a:cxn ang="T9">
                  <a:pos x="T2" y="T3"/>
                </a:cxn>
                <a:cxn ang="T10">
                  <a:pos x="T4" y="T5"/>
                </a:cxn>
                <a:cxn ang="T11">
                  <a:pos x="T6" y="T7"/>
                </a:cxn>
              </a:cxnLst>
              <a:rect l="T12" t="T13" r="T14" b="T15"/>
              <a:pathLst>
                <a:path w="60" h="120">
                  <a:moveTo>
                    <a:pt x="0" y="120"/>
                  </a:moveTo>
                  <a:lnTo>
                    <a:pt x="30" y="0"/>
                  </a:lnTo>
                  <a:lnTo>
                    <a:pt x="60" y="120"/>
                  </a:lnTo>
                  <a:lnTo>
                    <a:pt x="0" y="12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86" name="Rectangle 115"/>
            <p:cNvSpPr>
              <a:spLocks noChangeArrowheads="1"/>
            </p:cNvSpPr>
            <p:nvPr/>
          </p:nvSpPr>
          <p:spPr bwMode="auto">
            <a:xfrm>
              <a:off x="3165" y="2956"/>
              <a:ext cx="171"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000" b="1">
                  <a:solidFill>
                    <a:srgbClr val="000000"/>
                  </a:solidFill>
                  <a:latin typeface="宋体" pitchFamily="2" charset="-122"/>
                </a:rPr>
                <a:t>24Hr</a:t>
              </a:r>
              <a:endParaRPr lang="en-US" altLang="zh-CN" sz="1000" b="1">
                <a:latin typeface="宋体" pitchFamily="2" charset="-122"/>
              </a:endParaRPr>
            </a:p>
          </p:txBody>
        </p:sp>
        <p:sp>
          <p:nvSpPr>
            <p:cNvPr id="87" name="Rectangle 120"/>
            <p:cNvSpPr>
              <a:spLocks noChangeArrowheads="1"/>
            </p:cNvSpPr>
            <p:nvPr/>
          </p:nvSpPr>
          <p:spPr bwMode="auto">
            <a:xfrm>
              <a:off x="3170" y="2112"/>
              <a:ext cx="1315" cy="14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lIns="18288" tIns="9144" rIns="18288" bIns="9144"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000" b="1">
                  <a:solidFill>
                    <a:srgbClr val="008000"/>
                  </a:solidFill>
                  <a:latin typeface="宋体" pitchFamily="2" charset="-122"/>
                </a:rPr>
                <a:t>日终余额 </a:t>
              </a:r>
              <a:r>
                <a:rPr lang="en-US" altLang="zh-CN" sz="1000" b="1">
                  <a:solidFill>
                    <a:srgbClr val="008000"/>
                  </a:solidFill>
                  <a:latin typeface="宋体" pitchFamily="2" charset="-122"/>
                </a:rPr>
                <a:t>= </a:t>
              </a:r>
              <a:r>
                <a:rPr lang="zh-CN" altLang="en-US" sz="1000" b="1">
                  <a:solidFill>
                    <a:srgbClr val="008000"/>
                  </a:solidFill>
                  <a:latin typeface="宋体" pitchFamily="2" charset="-122"/>
                </a:rPr>
                <a:t>目前余额   本日发生额</a:t>
              </a:r>
            </a:p>
          </p:txBody>
        </p:sp>
        <p:sp>
          <p:nvSpPr>
            <p:cNvPr id="88" name="Rectangle 121"/>
            <p:cNvSpPr>
              <a:spLocks noChangeArrowheads="1"/>
            </p:cNvSpPr>
            <p:nvPr/>
          </p:nvSpPr>
          <p:spPr bwMode="auto">
            <a:xfrm>
              <a:off x="1596" y="1894"/>
              <a:ext cx="599"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en-US" altLang="zh-CN" sz="1000" b="1">
                  <a:solidFill>
                    <a:srgbClr val="000000"/>
                  </a:solidFill>
                  <a:latin typeface="宋体" pitchFamily="2" charset="-122"/>
                </a:rPr>
                <a:t>24</a:t>
              </a:r>
              <a:r>
                <a:rPr lang="zh-CN" altLang="en-US" sz="1000" b="1">
                  <a:solidFill>
                    <a:srgbClr val="000000"/>
                  </a:solidFill>
                  <a:latin typeface="宋体" pitchFamily="2" charset="-122"/>
                </a:rPr>
                <a:t>小时交易信息</a:t>
              </a:r>
              <a:endParaRPr lang="zh-CN" altLang="en-US" sz="1000" b="1">
                <a:latin typeface="宋体" pitchFamily="2" charset="-122"/>
              </a:endParaRPr>
            </a:p>
          </p:txBody>
        </p:sp>
        <p:sp>
          <p:nvSpPr>
            <p:cNvPr id="89" name="Line 124"/>
            <p:cNvSpPr>
              <a:spLocks noChangeShapeType="1"/>
            </p:cNvSpPr>
            <p:nvPr/>
          </p:nvSpPr>
          <p:spPr bwMode="auto">
            <a:xfrm>
              <a:off x="3881" y="3311"/>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0" name="Line 125"/>
            <p:cNvSpPr>
              <a:spLocks noChangeShapeType="1"/>
            </p:cNvSpPr>
            <p:nvPr/>
          </p:nvSpPr>
          <p:spPr bwMode="auto">
            <a:xfrm>
              <a:off x="3881" y="3324"/>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1" name="Line 126"/>
            <p:cNvSpPr>
              <a:spLocks noChangeShapeType="1"/>
            </p:cNvSpPr>
            <p:nvPr/>
          </p:nvSpPr>
          <p:spPr bwMode="auto">
            <a:xfrm>
              <a:off x="3881" y="3337"/>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2" name="Line 127"/>
            <p:cNvSpPr>
              <a:spLocks noChangeShapeType="1"/>
            </p:cNvSpPr>
            <p:nvPr/>
          </p:nvSpPr>
          <p:spPr bwMode="auto">
            <a:xfrm>
              <a:off x="3881" y="3350"/>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3" name="Line 128"/>
            <p:cNvSpPr>
              <a:spLocks noChangeShapeType="1"/>
            </p:cNvSpPr>
            <p:nvPr/>
          </p:nvSpPr>
          <p:spPr bwMode="auto">
            <a:xfrm>
              <a:off x="3881" y="3363"/>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4" name="Line 129"/>
            <p:cNvSpPr>
              <a:spLocks noChangeShapeType="1"/>
            </p:cNvSpPr>
            <p:nvPr/>
          </p:nvSpPr>
          <p:spPr bwMode="auto">
            <a:xfrm>
              <a:off x="3881" y="3376"/>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5" name="Line 130"/>
            <p:cNvSpPr>
              <a:spLocks noChangeShapeType="1"/>
            </p:cNvSpPr>
            <p:nvPr/>
          </p:nvSpPr>
          <p:spPr bwMode="auto">
            <a:xfrm>
              <a:off x="3881" y="3389"/>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6" name="Line 131"/>
            <p:cNvSpPr>
              <a:spLocks noChangeShapeType="1"/>
            </p:cNvSpPr>
            <p:nvPr/>
          </p:nvSpPr>
          <p:spPr bwMode="auto">
            <a:xfrm>
              <a:off x="3881" y="3402"/>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7" name="Line 132"/>
            <p:cNvSpPr>
              <a:spLocks noChangeShapeType="1"/>
            </p:cNvSpPr>
            <p:nvPr/>
          </p:nvSpPr>
          <p:spPr bwMode="auto">
            <a:xfrm>
              <a:off x="3881" y="3415"/>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8" name="Line 133"/>
            <p:cNvSpPr>
              <a:spLocks noChangeShapeType="1"/>
            </p:cNvSpPr>
            <p:nvPr/>
          </p:nvSpPr>
          <p:spPr bwMode="auto">
            <a:xfrm>
              <a:off x="3881" y="3428"/>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99" name="Line 134"/>
            <p:cNvSpPr>
              <a:spLocks noChangeShapeType="1"/>
            </p:cNvSpPr>
            <p:nvPr/>
          </p:nvSpPr>
          <p:spPr bwMode="auto">
            <a:xfrm>
              <a:off x="3881" y="3441"/>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0" name="Line 135"/>
            <p:cNvSpPr>
              <a:spLocks noChangeShapeType="1"/>
            </p:cNvSpPr>
            <p:nvPr/>
          </p:nvSpPr>
          <p:spPr bwMode="auto">
            <a:xfrm>
              <a:off x="3881" y="3454"/>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1" name="Line 136"/>
            <p:cNvSpPr>
              <a:spLocks noChangeShapeType="1"/>
            </p:cNvSpPr>
            <p:nvPr/>
          </p:nvSpPr>
          <p:spPr bwMode="auto">
            <a:xfrm>
              <a:off x="3881" y="3467"/>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2" name="Freeform 137"/>
            <p:cNvSpPr>
              <a:spLocks/>
            </p:cNvSpPr>
            <p:nvPr/>
          </p:nvSpPr>
          <p:spPr bwMode="auto">
            <a:xfrm flipV="1">
              <a:off x="3881" y="3479"/>
              <a:ext cx="1" cy="7"/>
            </a:xfrm>
            <a:custGeom>
              <a:avLst/>
              <a:gdLst>
                <a:gd name="T0" fmla="*/ 0 w 1587"/>
                <a:gd name="T1" fmla="*/ 4 h 12"/>
                <a:gd name="T2" fmla="*/ 0 w 1587"/>
                <a:gd name="T3" fmla="*/ 2 h 12"/>
                <a:gd name="T4" fmla="*/ 0 w 1587"/>
                <a:gd name="T5" fmla="*/ 0 h 12"/>
                <a:gd name="T6" fmla="*/ 0 60000 65536"/>
                <a:gd name="T7" fmla="*/ 0 60000 65536"/>
                <a:gd name="T8" fmla="*/ 0 60000 65536"/>
                <a:gd name="T9" fmla="*/ 0 w 1587"/>
                <a:gd name="T10" fmla="*/ 0 h 12"/>
                <a:gd name="T11" fmla="*/ 1587 w 1587"/>
                <a:gd name="T12" fmla="*/ 12 h 12"/>
              </a:gdLst>
              <a:ahLst/>
              <a:cxnLst>
                <a:cxn ang="T6">
                  <a:pos x="T0" y="T1"/>
                </a:cxn>
                <a:cxn ang="T7">
                  <a:pos x="T2" y="T3"/>
                </a:cxn>
                <a:cxn ang="T8">
                  <a:pos x="T4" y="T5"/>
                </a:cxn>
              </a:cxnLst>
              <a:rect l="T9" t="T10" r="T11" b="T12"/>
              <a:pathLst>
                <a:path w="1587" h="12">
                  <a:moveTo>
                    <a:pt x="0" y="12"/>
                  </a:moveTo>
                  <a:lnTo>
                    <a:pt x="0" y="6"/>
                  </a:lnTo>
                  <a:lnTo>
                    <a:pt x="0"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3" name="Freeform 138"/>
            <p:cNvSpPr>
              <a:spLocks/>
            </p:cNvSpPr>
            <p:nvPr/>
          </p:nvSpPr>
          <p:spPr bwMode="auto">
            <a:xfrm>
              <a:off x="3866" y="3437"/>
              <a:ext cx="30" cy="61"/>
            </a:xfrm>
            <a:custGeom>
              <a:avLst/>
              <a:gdLst>
                <a:gd name="T0" fmla="*/ 2 w 59"/>
                <a:gd name="T1" fmla="*/ 0 h 121"/>
                <a:gd name="T2" fmla="*/ 1 w 59"/>
                <a:gd name="T3" fmla="*/ 4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4" name="Line 139"/>
            <p:cNvSpPr>
              <a:spLocks noChangeShapeType="1"/>
            </p:cNvSpPr>
            <p:nvPr/>
          </p:nvSpPr>
          <p:spPr bwMode="auto">
            <a:xfrm>
              <a:off x="1415" y="1182"/>
              <a:ext cx="69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5" name="Freeform 140"/>
            <p:cNvSpPr>
              <a:spLocks/>
            </p:cNvSpPr>
            <p:nvPr/>
          </p:nvSpPr>
          <p:spPr bwMode="auto">
            <a:xfrm>
              <a:off x="2058" y="1166"/>
              <a:ext cx="59" cy="31"/>
            </a:xfrm>
            <a:custGeom>
              <a:avLst/>
              <a:gdLst>
                <a:gd name="T0" fmla="*/ 0 w 118"/>
                <a:gd name="T1" fmla="*/ 0 h 60"/>
                <a:gd name="T2" fmla="*/ 3 w 118"/>
                <a:gd name="T3" fmla="*/ 2 h 60"/>
                <a:gd name="T4" fmla="*/ 0 w 118"/>
                <a:gd name="T5" fmla="*/ 3 h 60"/>
                <a:gd name="T6" fmla="*/ 0 w 118"/>
                <a:gd name="T7" fmla="*/ 0 h 60"/>
                <a:gd name="T8" fmla="*/ 0 60000 65536"/>
                <a:gd name="T9" fmla="*/ 0 60000 65536"/>
                <a:gd name="T10" fmla="*/ 0 60000 65536"/>
                <a:gd name="T11" fmla="*/ 0 60000 65536"/>
                <a:gd name="T12" fmla="*/ 0 w 118"/>
                <a:gd name="T13" fmla="*/ 0 h 60"/>
                <a:gd name="T14" fmla="*/ 118 w 118"/>
                <a:gd name="T15" fmla="*/ 60 h 60"/>
              </a:gdLst>
              <a:ahLst/>
              <a:cxnLst>
                <a:cxn ang="T8">
                  <a:pos x="T0" y="T1"/>
                </a:cxn>
                <a:cxn ang="T9">
                  <a:pos x="T2" y="T3"/>
                </a:cxn>
                <a:cxn ang="T10">
                  <a:pos x="T4" y="T5"/>
                </a:cxn>
                <a:cxn ang="T11">
                  <a:pos x="T6" y="T7"/>
                </a:cxn>
              </a:cxnLst>
              <a:rect l="T12" t="T13" r="T14" b="T15"/>
              <a:pathLst>
                <a:path w="118" h="60">
                  <a:moveTo>
                    <a:pt x="0" y="0"/>
                  </a:moveTo>
                  <a:lnTo>
                    <a:pt x="118" y="30"/>
                  </a:lnTo>
                  <a:lnTo>
                    <a:pt x="0" y="60"/>
                  </a:lnTo>
                  <a:lnTo>
                    <a:pt x="0"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6" name="Rectangle 141"/>
            <p:cNvSpPr>
              <a:spLocks noChangeArrowheads="1"/>
            </p:cNvSpPr>
            <p:nvPr/>
          </p:nvSpPr>
          <p:spPr bwMode="auto">
            <a:xfrm>
              <a:off x="1487" y="1068"/>
              <a:ext cx="56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000" b="1">
                  <a:solidFill>
                    <a:srgbClr val="000000"/>
                  </a:solidFill>
                  <a:latin typeface="宋体" pitchFamily="2" charset="-122"/>
                </a:rPr>
                <a:t>Issue Command</a:t>
              </a:r>
              <a:endParaRPr lang="en-US" altLang="zh-CN" sz="1000" b="1">
                <a:latin typeface="宋体" pitchFamily="2" charset="-122"/>
              </a:endParaRPr>
            </a:p>
          </p:txBody>
        </p:sp>
        <p:sp>
          <p:nvSpPr>
            <p:cNvPr id="107" name="Rectangle 142"/>
            <p:cNvSpPr>
              <a:spLocks noChangeArrowheads="1"/>
            </p:cNvSpPr>
            <p:nvPr/>
          </p:nvSpPr>
          <p:spPr bwMode="auto">
            <a:xfrm>
              <a:off x="2301" y="1060"/>
              <a:ext cx="664" cy="16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8" name="Freeform 143"/>
            <p:cNvSpPr>
              <a:spLocks/>
            </p:cNvSpPr>
            <p:nvPr/>
          </p:nvSpPr>
          <p:spPr bwMode="auto">
            <a:xfrm>
              <a:off x="2227" y="1400"/>
              <a:ext cx="905" cy="169"/>
            </a:xfrm>
            <a:custGeom>
              <a:avLst/>
              <a:gdLst>
                <a:gd name="T0" fmla="*/ 7 w 1808"/>
                <a:gd name="T1" fmla="*/ 0 h 337"/>
                <a:gd name="T2" fmla="*/ 4 w 1808"/>
                <a:gd name="T3" fmla="*/ 1 h 337"/>
                <a:gd name="T4" fmla="*/ 2 w 1808"/>
                <a:gd name="T5" fmla="*/ 2 h 337"/>
                <a:gd name="T6" fmla="*/ 1 w 1808"/>
                <a:gd name="T7" fmla="*/ 3 h 337"/>
                <a:gd name="T8" fmla="*/ 0 w 1808"/>
                <a:gd name="T9" fmla="*/ 5 h 337"/>
                <a:gd name="T10" fmla="*/ 1 w 1808"/>
                <a:gd name="T11" fmla="*/ 6 h 337"/>
                <a:gd name="T12" fmla="*/ 2 w 1808"/>
                <a:gd name="T13" fmla="*/ 7 h 337"/>
                <a:gd name="T14" fmla="*/ 4 w 1808"/>
                <a:gd name="T15" fmla="*/ 8 h 337"/>
                <a:gd name="T16" fmla="*/ 7 w 1808"/>
                <a:gd name="T17" fmla="*/ 9 h 337"/>
                <a:gd name="T18" fmla="*/ 45 w 1808"/>
                <a:gd name="T19" fmla="*/ 9 h 337"/>
                <a:gd name="T20" fmla="*/ 42 w 1808"/>
                <a:gd name="T21" fmla="*/ 8 h 337"/>
                <a:gd name="T22" fmla="*/ 40 w 1808"/>
                <a:gd name="T23" fmla="*/ 7 h 337"/>
                <a:gd name="T24" fmla="*/ 39 w 1808"/>
                <a:gd name="T25" fmla="*/ 6 h 337"/>
                <a:gd name="T26" fmla="*/ 38 w 1808"/>
                <a:gd name="T27" fmla="*/ 5 h 337"/>
                <a:gd name="T28" fmla="*/ 39 w 1808"/>
                <a:gd name="T29" fmla="*/ 4 h 337"/>
                <a:gd name="T30" fmla="*/ 40 w 1808"/>
                <a:gd name="T31" fmla="*/ 2 h 337"/>
                <a:gd name="T32" fmla="*/ 42 w 1808"/>
                <a:gd name="T33" fmla="*/ 1 h 337"/>
                <a:gd name="T34" fmla="*/ 45 w 1808"/>
                <a:gd name="T35" fmla="*/ 0 h 337"/>
                <a:gd name="T36" fmla="*/ 7 w 1808"/>
                <a:gd name="T37" fmla="*/ 0 h 33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37"/>
                <a:gd name="T59" fmla="*/ 1808 w 1808"/>
                <a:gd name="T60" fmla="*/ 337 h 33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37">
                  <a:moveTo>
                    <a:pt x="261" y="0"/>
                  </a:moveTo>
                  <a:lnTo>
                    <a:pt x="149" y="34"/>
                  </a:lnTo>
                  <a:lnTo>
                    <a:pt x="66" y="76"/>
                  </a:lnTo>
                  <a:lnTo>
                    <a:pt x="19" y="120"/>
                  </a:lnTo>
                  <a:lnTo>
                    <a:pt x="0" y="168"/>
                  </a:lnTo>
                  <a:lnTo>
                    <a:pt x="16" y="213"/>
                  </a:lnTo>
                  <a:lnTo>
                    <a:pt x="63" y="258"/>
                  </a:lnTo>
                  <a:lnTo>
                    <a:pt x="144" y="299"/>
                  </a:lnTo>
                  <a:lnTo>
                    <a:pt x="259" y="337"/>
                  </a:lnTo>
                  <a:lnTo>
                    <a:pt x="1808" y="337"/>
                  </a:lnTo>
                  <a:lnTo>
                    <a:pt x="1694" y="301"/>
                  </a:lnTo>
                  <a:lnTo>
                    <a:pt x="1612" y="260"/>
                  </a:lnTo>
                  <a:lnTo>
                    <a:pt x="1563" y="216"/>
                  </a:lnTo>
                  <a:lnTo>
                    <a:pt x="1545" y="169"/>
                  </a:lnTo>
                  <a:lnTo>
                    <a:pt x="1561" y="123"/>
                  </a:lnTo>
                  <a:lnTo>
                    <a:pt x="1610" y="78"/>
                  </a:lnTo>
                  <a:lnTo>
                    <a:pt x="1692" y="37"/>
                  </a:lnTo>
                  <a:lnTo>
                    <a:pt x="1808" y="0"/>
                  </a:lnTo>
                  <a:lnTo>
                    <a:pt x="26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09" name="Rectangle 144"/>
            <p:cNvSpPr>
              <a:spLocks noChangeArrowheads="1"/>
            </p:cNvSpPr>
            <p:nvPr/>
          </p:nvSpPr>
          <p:spPr bwMode="auto">
            <a:xfrm>
              <a:off x="2321" y="1758"/>
              <a:ext cx="663" cy="17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0" name="Rectangle 145"/>
            <p:cNvSpPr>
              <a:spLocks noChangeArrowheads="1"/>
            </p:cNvSpPr>
            <p:nvPr/>
          </p:nvSpPr>
          <p:spPr bwMode="auto">
            <a:xfrm>
              <a:off x="2300" y="2119"/>
              <a:ext cx="663" cy="166"/>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1" name="Freeform 146"/>
            <p:cNvSpPr>
              <a:spLocks/>
            </p:cNvSpPr>
            <p:nvPr/>
          </p:nvSpPr>
          <p:spPr bwMode="auto">
            <a:xfrm>
              <a:off x="2175" y="2482"/>
              <a:ext cx="904" cy="185"/>
            </a:xfrm>
            <a:custGeom>
              <a:avLst/>
              <a:gdLst>
                <a:gd name="T0" fmla="*/ 7 w 1808"/>
                <a:gd name="T1" fmla="*/ 0 h 371"/>
                <a:gd name="T2" fmla="*/ 4 w 1808"/>
                <a:gd name="T3" fmla="*/ 0 h 371"/>
                <a:gd name="T4" fmla="*/ 2 w 1808"/>
                <a:gd name="T5" fmla="*/ 1 h 371"/>
                <a:gd name="T6" fmla="*/ 1 w 1808"/>
                <a:gd name="T7" fmla="*/ 3 h 371"/>
                <a:gd name="T8" fmla="*/ 0 w 1808"/>
                <a:gd name="T9" fmla="*/ 4 h 371"/>
                <a:gd name="T10" fmla="*/ 1 w 1808"/>
                <a:gd name="T11" fmla="*/ 5 h 371"/>
                <a:gd name="T12" fmla="*/ 2 w 1808"/>
                <a:gd name="T13" fmla="*/ 6 h 371"/>
                <a:gd name="T14" fmla="*/ 4 w 1808"/>
                <a:gd name="T15" fmla="*/ 7 h 371"/>
                <a:gd name="T16" fmla="*/ 7 w 1808"/>
                <a:gd name="T17" fmla="*/ 8 h 371"/>
                <a:gd name="T18" fmla="*/ 44 w 1808"/>
                <a:gd name="T19" fmla="*/ 8 h 371"/>
                <a:gd name="T20" fmla="*/ 42 w 1808"/>
                <a:gd name="T21" fmla="*/ 7 h 371"/>
                <a:gd name="T22" fmla="*/ 40 w 1808"/>
                <a:gd name="T23" fmla="*/ 6 h 371"/>
                <a:gd name="T24" fmla="*/ 38 w 1808"/>
                <a:gd name="T25" fmla="*/ 5 h 371"/>
                <a:gd name="T26" fmla="*/ 38 w 1808"/>
                <a:gd name="T27" fmla="*/ 4 h 371"/>
                <a:gd name="T28" fmla="*/ 38 w 1808"/>
                <a:gd name="T29" fmla="*/ 3 h 371"/>
                <a:gd name="T30" fmla="*/ 39 w 1808"/>
                <a:gd name="T31" fmla="*/ 2 h 371"/>
                <a:gd name="T32" fmla="*/ 41 w 1808"/>
                <a:gd name="T33" fmla="*/ 0 h 371"/>
                <a:gd name="T34" fmla="*/ 44 w 1808"/>
                <a:gd name="T35" fmla="*/ 0 h 371"/>
                <a:gd name="T36" fmla="*/ 7 w 1808"/>
                <a:gd name="T37" fmla="*/ 0 h 37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71"/>
                <a:gd name="T59" fmla="*/ 1808 w 1808"/>
                <a:gd name="T60" fmla="*/ 371 h 37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71">
                  <a:moveTo>
                    <a:pt x="260" y="0"/>
                  </a:moveTo>
                  <a:lnTo>
                    <a:pt x="148" y="38"/>
                  </a:lnTo>
                  <a:lnTo>
                    <a:pt x="66" y="83"/>
                  </a:lnTo>
                  <a:lnTo>
                    <a:pt x="19" y="133"/>
                  </a:lnTo>
                  <a:lnTo>
                    <a:pt x="0" y="185"/>
                  </a:lnTo>
                  <a:lnTo>
                    <a:pt x="15" y="235"/>
                  </a:lnTo>
                  <a:lnTo>
                    <a:pt x="63" y="285"/>
                  </a:lnTo>
                  <a:lnTo>
                    <a:pt x="144" y="330"/>
                  </a:lnTo>
                  <a:lnTo>
                    <a:pt x="259" y="371"/>
                  </a:lnTo>
                  <a:lnTo>
                    <a:pt x="1808" y="371"/>
                  </a:lnTo>
                  <a:lnTo>
                    <a:pt x="1694" y="332"/>
                  </a:lnTo>
                  <a:lnTo>
                    <a:pt x="1611" y="287"/>
                  </a:lnTo>
                  <a:lnTo>
                    <a:pt x="1563" y="237"/>
                  </a:lnTo>
                  <a:lnTo>
                    <a:pt x="1545" y="186"/>
                  </a:lnTo>
                  <a:lnTo>
                    <a:pt x="1561" y="136"/>
                  </a:lnTo>
                  <a:lnTo>
                    <a:pt x="1609" y="86"/>
                  </a:lnTo>
                  <a:lnTo>
                    <a:pt x="1692" y="41"/>
                  </a:lnTo>
                  <a:lnTo>
                    <a:pt x="1808" y="0"/>
                  </a:lnTo>
                  <a:lnTo>
                    <a:pt x="260"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2" name="Freeform 147"/>
            <p:cNvSpPr>
              <a:spLocks/>
            </p:cNvSpPr>
            <p:nvPr/>
          </p:nvSpPr>
          <p:spPr bwMode="auto">
            <a:xfrm>
              <a:off x="2172" y="2831"/>
              <a:ext cx="976" cy="189"/>
            </a:xfrm>
            <a:custGeom>
              <a:avLst/>
              <a:gdLst>
                <a:gd name="T0" fmla="*/ 0 w 1952"/>
                <a:gd name="T1" fmla="*/ 5 h 378"/>
                <a:gd name="T2" fmla="*/ 24 w 1952"/>
                <a:gd name="T3" fmla="*/ 0 h 378"/>
                <a:gd name="T4" fmla="*/ 48 w 1952"/>
                <a:gd name="T5" fmla="*/ 5 h 378"/>
                <a:gd name="T6" fmla="*/ 24 w 1952"/>
                <a:gd name="T7" fmla="*/ 10 h 378"/>
                <a:gd name="T8" fmla="*/ 0 w 1952"/>
                <a:gd name="T9" fmla="*/ 5 h 378"/>
                <a:gd name="T10" fmla="*/ 0 60000 65536"/>
                <a:gd name="T11" fmla="*/ 0 60000 65536"/>
                <a:gd name="T12" fmla="*/ 0 60000 65536"/>
                <a:gd name="T13" fmla="*/ 0 60000 65536"/>
                <a:gd name="T14" fmla="*/ 0 60000 65536"/>
                <a:gd name="T15" fmla="*/ 0 w 1952"/>
                <a:gd name="T16" fmla="*/ 0 h 378"/>
                <a:gd name="T17" fmla="*/ 1952 w 1952"/>
                <a:gd name="T18" fmla="*/ 378 h 378"/>
              </a:gdLst>
              <a:ahLst/>
              <a:cxnLst>
                <a:cxn ang="T10">
                  <a:pos x="T0" y="T1"/>
                </a:cxn>
                <a:cxn ang="T11">
                  <a:pos x="T2" y="T3"/>
                </a:cxn>
                <a:cxn ang="T12">
                  <a:pos x="T4" y="T5"/>
                </a:cxn>
                <a:cxn ang="T13">
                  <a:pos x="T6" y="T7"/>
                </a:cxn>
                <a:cxn ang="T14">
                  <a:pos x="T8" y="T9"/>
                </a:cxn>
              </a:cxnLst>
              <a:rect l="T15" t="T16" r="T17" b="T18"/>
              <a:pathLst>
                <a:path w="1952" h="378">
                  <a:moveTo>
                    <a:pt x="0" y="188"/>
                  </a:moveTo>
                  <a:lnTo>
                    <a:pt x="971" y="0"/>
                  </a:lnTo>
                  <a:lnTo>
                    <a:pt x="1952" y="187"/>
                  </a:lnTo>
                  <a:lnTo>
                    <a:pt x="971" y="378"/>
                  </a:lnTo>
                  <a:lnTo>
                    <a:pt x="0" y="188"/>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3" name="Freeform 148"/>
            <p:cNvSpPr>
              <a:spLocks/>
            </p:cNvSpPr>
            <p:nvPr/>
          </p:nvSpPr>
          <p:spPr bwMode="auto">
            <a:xfrm>
              <a:off x="2168" y="3206"/>
              <a:ext cx="905" cy="152"/>
            </a:xfrm>
            <a:custGeom>
              <a:avLst/>
              <a:gdLst>
                <a:gd name="T0" fmla="*/ 7 w 1808"/>
                <a:gd name="T1" fmla="*/ 0 h 304"/>
                <a:gd name="T2" fmla="*/ 4 w 1808"/>
                <a:gd name="T3" fmla="*/ 1 h 304"/>
                <a:gd name="T4" fmla="*/ 2 w 1808"/>
                <a:gd name="T5" fmla="*/ 1 h 304"/>
                <a:gd name="T6" fmla="*/ 1 w 1808"/>
                <a:gd name="T7" fmla="*/ 2 h 304"/>
                <a:gd name="T8" fmla="*/ 0 w 1808"/>
                <a:gd name="T9" fmla="*/ 3 h 304"/>
                <a:gd name="T10" fmla="*/ 1 w 1808"/>
                <a:gd name="T11" fmla="*/ 5 h 304"/>
                <a:gd name="T12" fmla="*/ 2 w 1808"/>
                <a:gd name="T13" fmla="*/ 5 h 304"/>
                <a:gd name="T14" fmla="*/ 4 w 1808"/>
                <a:gd name="T15" fmla="*/ 6 h 304"/>
                <a:gd name="T16" fmla="*/ 7 w 1808"/>
                <a:gd name="T17" fmla="*/ 7 h 304"/>
                <a:gd name="T18" fmla="*/ 45 w 1808"/>
                <a:gd name="T19" fmla="*/ 7 h 304"/>
                <a:gd name="T20" fmla="*/ 42 w 1808"/>
                <a:gd name="T21" fmla="*/ 6 h 304"/>
                <a:gd name="T22" fmla="*/ 40 w 1808"/>
                <a:gd name="T23" fmla="*/ 5 h 304"/>
                <a:gd name="T24" fmla="*/ 39 w 1808"/>
                <a:gd name="T25" fmla="*/ 5 h 304"/>
                <a:gd name="T26" fmla="*/ 38 w 1808"/>
                <a:gd name="T27" fmla="*/ 3 h 304"/>
                <a:gd name="T28" fmla="*/ 39 w 1808"/>
                <a:gd name="T29" fmla="*/ 2 h 304"/>
                <a:gd name="T30" fmla="*/ 40 w 1808"/>
                <a:gd name="T31" fmla="*/ 1 h 304"/>
                <a:gd name="T32" fmla="*/ 42 w 1808"/>
                <a:gd name="T33" fmla="*/ 1 h 304"/>
                <a:gd name="T34" fmla="*/ 45 w 1808"/>
                <a:gd name="T35" fmla="*/ 0 h 304"/>
                <a:gd name="T36" fmla="*/ 7 w 1808"/>
                <a:gd name="T37" fmla="*/ 0 h 304"/>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04"/>
                <a:gd name="T59" fmla="*/ 1808 w 1808"/>
                <a:gd name="T60" fmla="*/ 304 h 304"/>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04">
                  <a:moveTo>
                    <a:pt x="260" y="0"/>
                  </a:moveTo>
                  <a:lnTo>
                    <a:pt x="149" y="31"/>
                  </a:lnTo>
                  <a:lnTo>
                    <a:pt x="66" y="68"/>
                  </a:lnTo>
                  <a:lnTo>
                    <a:pt x="19" y="109"/>
                  </a:lnTo>
                  <a:lnTo>
                    <a:pt x="0" y="151"/>
                  </a:lnTo>
                  <a:lnTo>
                    <a:pt x="16" y="192"/>
                  </a:lnTo>
                  <a:lnTo>
                    <a:pt x="63" y="233"/>
                  </a:lnTo>
                  <a:lnTo>
                    <a:pt x="144" y="270"/>
                  </a:lnTo>
                  <a:lnTo>
                    <a:pt x="259" y="304"/>
                  </a:lnTo>
                  <a:lnTo>
                    <a:pt x="1808" y="304"/>
                  </a:lnTo>
                  <a:lnTo>
                    <a:pt x="1694" y="273"/>
                  </a:lnTo>
                  <a:lnTo>
                    <a:pt x="1612" y="235"/>
                  </a:lnTo>
                  <a:lnTo>
                    <a:pt x="1563" y="195"/>
                  </a:lnTo>
                  <a:lnTo>
                    <a:pt x="1545" y="153"/>
                  </a:lnTo>
                  <a:lnTo>
                    <a:pt x="1561" y="112"/>
                  </a:lnTo>
                  <a:lnTo>
                    <a:pt x="1610" y="71"/>
                  </a:lnTo>
                  <a:lnTo>
                    <a:pt x="1692" y="34"/>
                  </a:lnTo>
                  <a:lnTo>
                    <a:pt x="1808" y="0"/>
                  </a:lnTo>
                  <a:lnTo>
                    <a:pt x="260"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4" name="Freeform 149"/>
            <p:cNvSpPr>
              <a:spLocks/>
            </p:cNvSpPr>
            <p:nvPr/>
          </p:nvSpPr>
          <p:spPr bwMode="auto">
            <a:xfrm>
              <a:off x="3450" y="2842"/>
              <a:ext cx="905" cy="153"/>
            </a:xfrm>
            <a:custGeom>
              <a:avLst/>
              <a:gdLst>
                <a:gd name="T0" fmla="*/ 6 w 1811"/>
                <a:gd name="T1" fmla="*/ 0 h 306"/>
                <a:gd name="T2" fmla="*/ 3 w 1811"/>
                <a:gd name="T3" fmla="*/ 1 h 306"/>
                <a:gd name="T4" fmla="*/ 1 w 1811"/>
                <a:gd name="T5" fmla="*/ 1 h 306"/>
                <a:gd name="T6" fmla="*/ 0 w 1811"/>
                <a:gd name="T7" fmla="*/ 2 h 306"/>
                <a:gd name="T8" fmla="*/ 0 w 1811"/>
                <a:gd name="T9" fmla="*/ 3 h 306"/>
                <a:gd name="T10" fmla="*/ 0 w 1811"/>
                <a:gd name="T11" fmla="*/ 5 h 306"/>
                <a:gd name="T12" fmla="*/ 1 w 1811"/>
                <a:gd name="T13" fmla="*/ 5 h 306"/>
                <a:gd name="T14" fmla="*/ 3 w 1811"/>
                <a:gd name="T15" fmla="*/ 6 h 306"/>
                <a:gd name="T16" fmla="*/ 6 w 1811"/>
                <a:gd name="T17" fmla="*/ 7 h 306"/>
                <a:gd name="T18" fmla="*/ 43 w 1811"/>
                <a:gd name="T19" fmla="*/ 7 h 306"/>
                <a:gd name="T20" fmla="*/ 40 w 1811"/>
                <a:gd name="T21" fmla="*/ 6 h 306"/>
                <a:gd name="T22" fmla="*/ 38 w 1811"/>
                <a:gd name="T23" fmla="*/ 5 h 306"/>
                <a:gd name="T24" fmla="*/ 37 w 1811"/>
                <a:gd name="T25" fmla="*/ 5 h 306"/>
                <a:gd name="T26" fmla="*/ 37 w 1811"/>
                <a:gd name="T27" fmla="*/ 3 h 306"/>
                <a:gd name="T28" fmla="*/ 37 w 1811"/>
                <a:gd name="T29" fmla="*/ 2 h 306"/>
                <a:gd name="T30" fmla="*/ 38 w 1811"/>
                <a:gd name="T31" fmla="*/ 1 h 306"/>
                <a:gd name="T32" fmla="*/ 40 w 1811"/>
                <a:gd name="T33" fmla="*/ 1 h 306"/>
                <a:gd name="T34" fmla="*/ 43 w 1811"/>
                <a:gd name="T35" fmla="*/ 0 h 306"/>
                <a:gd name="T36" fmla="*/ 6 w 1811"/>
                <a:gd name="T37" fmla="*/ 0 h 30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11"/>
                <a:gd name="T58" fmla="*/ 0 h 306"/>
                <a:gd name="T59" fmla="*/ 1811 w 1811"/>
                <a:gd name="T60" fmla="*/ 306 h 306"/>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11" h="306">
                  <a:moveTo>
                    <a:pt x="261" y="0"/>
                  </a:moveTo>
                  <a:lnTo>
                    <a:pt x="148" y="31"/>
                  </a:lnTo>
                  <a:lnTo>
                    <a:pt x="66" y="69"/>
                  </a:lnTo>
                  <a:lnTo>
                    <a:pt x="18" y="110"/>
                  </a:lnTo>
                  <a:lnTo>
                    <a:pt x="0" y="152"/>
                  </a:lnTo>
                  <a:lnTo>
                    <a:pt x="16" y="193"/>
                  </a:lnTo>
                  <a:lnTo>
                    <a:pt x="64" y="234"/>
                  </a:lnTo>
                  <a:lnTo>
                    <a:pt x="145" y="272"/>
                  </a:lnTo>
                  <a:lnTo>
                    <a:pt x="260" y="306"/>
                  </a:lnTo>
                  <a:lnTo>
                    <a:pt x="1811" y="306"/>
                  </a:lnTo>
                  <a:lnTo>
                    <a:pt x="1697" y="275"/>
                  </a:lnTo>
                  <a:lnTo>
                    <a:pt x="1614" y="237"/>
                  </a:lnTo>
                  <a:lnTo>
                    <a:pt x="1566" y="196"/>
                  </a:lnTo>
                  <a:lnTo>
                    <a:pt x="1548" y="154"/>
                  </a:lnTo>
                  <a:lnTo>
                    <a:pt x="1564" y="113"/>
                  </a:lnTo>
                  <a:lnTo>
                    <a:pt x="1612" y="72"/>
                  </a:lnTo>
                  <a:lnTo>
                    <a:pt x="1694" y="35"/>
                  </a:lnTo>
                  <a:lnTo>
                    <a:pt x="1811" y="0"/>
                  </a:lnTo>
                  <a:lnTo>
                    <a:pt x="26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5" name="Freeform 150"/>
            <p:cNvSpPr>
              <a:spLocks/>
            </p:cNvSpPr>
            <p:nvPr/>
          </p:nvSpPr>
          <p:spPr bwMode="auto">
            <a:xfrm>
              <a:off x="3415" y="3486"/>
              <a:ext cx="1052" cy="204"/>
            </a:xfrm>
            <a:custGeom>
              <a:avLst/>
              <a:gdLst>
                <a:gd name="T0" fmla="*/ 8 w 2103"/>
                <a:gd name="T1" fmla="*/ 0 h 407"/>
                <a:gd name="T2" fmla="*/ 5 w 2103"/>
                <a:gd name="T3" fmla="*/ 2 h 407"/>
                <a:gd name="T4" fmla="*/ 2 w 2103"/>
                <a:gd name="T5" fmla="*/ 3 h 407"/>
                <a:gd name="T6" fmla="*/ 1 w 2103"/>
                <a:gd name="T7" fmla="*/ 4 h 407"/>
                <a:gd name="T8" fmla="*/ 0 w 2103"/>
                <a:gd name="T9" fmla="*/ 6 h 407"/>
                <a:gd name="T10" fmla="*/ 1 w 2103"/>
                <a:gd name="T11" fmla="*/ 7 h 407"/>
                <a:gd name="T12" fmla="*/ 2 w 2103"/>
                <a:gd name="T13" fmla="*/ 8 h 407"/>
                <a:gd name="T14" fmla="*/ 5 w 2103"/>
                <a:gd name="T15" fmla="*/ 9 h 407"/>
                <a:gd name="T16" fmla="*/ 8 w 2103"/>
                <a:gd name="T17" fmla="*/ 11 h 407"/>
                <a:gd name="T18" fmla="*/ 52 w 2103"/>
                <a:gd name="T19" fmla="*/ 11 h 407"/>
                <a:gd name="T20" fmla="*/ 48 w 2103"/>
                <a:gd name="T21" fmla="*/ 10 h 407"/>
                <a:gd name="T22" fmla="*/ 46 w 2103"/>
                <a:gd name="T23" fmla="*/ 8 h 407"/>
                <a:gd name="T24" fmla="*/ 45 w 2103"/>
                <a:gd name="T25" fmla="*/ 7 h 407"/>
                <a:gd name="T26" fmla="*/ 44 w 2103"/>
                <a:gd name="T27" fmla="*/ 6 h 407"/>
                <a:gd name="T28" fmla="*/ 45 w 2103"/>
                <a:gd name="T29" fmla="*/ 4 h 407"/>
                <a:gd name="T30" fmla="*/ 46 w 2103"/>
                <a:gd name="T31" fmla="*/ 3 h 407"/>
                <a:gd name="T32" fmla="*/ 48 w 2103"/>
                <a:gd name="T33" fmla="*/ 2 h 407"/>
                <a:gd name="T34" fmla="*/ 52 w 2103"/>
                <a:gd name="T35" fmla="*/ 0 h 407"/>
                <a:gd name="T36" fmla="*/ 8 w 2103"/>
                <a:gd name="T37" fmla="*/ 0 h 40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2103"/>
                <a:gd name="T58" fmla="*/ 0 h 407"/>
                <a:gd name="T59" fmla="*/ 2103 w 2103"/>
                <a:gd name="T60" fmla="*/ 407 h 40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2103" h="407">
                  <a:moveTo>
                    <a:pt x="301" y="0"/>
                  </a:moveTo>
                  <a:lnTo>
                    <a:pt x="171" y="42"/>
                  </a:lnTo>
                  <a:lnTo>
                    <a:pt x="76" y="93"/>
                  </a:lnTo>
                  <a:lnTo>
                    <a:pt x="19" y="145"/>
                  </a:lnTo>
                  <a:lnTo>
                    <a:pt x="0" y="202"/>
                  </a:lnTo>
                  <a:lnTo>
                    <a:pt x="17" y="257"/>
                  </a:lnTo>
                  <a:lnTo>
                    <a:pt x="74" y="312"/>
                  </a:lnTo>
                  <a:lnTo>
                    <a:pt x="169" y="362"/>
                  </a:lnTo>
                  <a:lnTo>
                    <a:pt x="301" y="407"/>
                  </a:lnTo>
                  <a:lnTo>
                    <a:pt x="2103" y="407"/>
                  </a:lnTo>
                  <a:lnTo>
                    <a:pt x="1970" y="365"/>
                  </a:lnTo>
                  <a:lnTo>
                    <a:pt x="1875" y="314"/>
                  </a:lnTo>
                  <a:lnTo>
                    <a:pt x="1818" y="262"/>
                  </a:lnTo>
                  <a:lnTo>
                    <a:pt x="1798" y="205"/>
                  </a:lnTo>
                  <a:lnTo>
                    <a:pt x="1816" y="150"/>
                  </a:lnTo>
                  <a:lnTo>
                    <a:pt x="1873" y="95"/>
                  </a:lnTo>
                  <a:lnTo>
                    <a:pt x="1968" y="45"/>
                  </a:lnTo>
                  <a:lnTo>
                    <a:pt x="2103" y="0"/>
                  </a:lnTo>
                  <a:lnTo>
                    <a:pt x="30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6" name="Rectangle 152"/>
            <p:cNvSpPr>
              <a:spLocks noChangeArrowheads="1"/>
            </p:cNvSpPr>
            <p:nvPr/>
          </p:nvSpPr>
          <p:spPr bwMode="auto">
            <a:xfrm>
              <a:off x="3447" y="3153"/>
              <a:ext cx="998" cy="149"/>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7" name="Rectangle 153"/>
            <p:cNvSpPr>
              <a:spLocks noChangeArrowheads="1"/>
            </p:cNvSpPr>
            <p:nvPr/>
          </p:nvSpPr>
          <p:spPr bwMode="auto">
            <a:xfrm>
              <a:off x="4659" y="2814"/>
              <a:ext cx="748" cy="188"/>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8" name="Rectangle 154"/>
            <p:cNvSpPr>
              <a:spLocks noChangeArrowheads="1"/>
            </p:cNvSpPr>
            <p:nvPr/>
          </p:nvSpPr>
          <p:spPr bwMode="auto">
            <a:xfrm>
              <a:off x="4664" y="3150"/>
              <a:ext cx="748" cy="151"/>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19" name="Line 155"/>
            <p:cNvSpPr>
              <a:spLocks noChangeShapeType="1"/>
            </p:cNvSpPr>
            <p:nvPr/>
          </p:nvSpPr>
          <p:spPr bwMode="auto">
            <a:xfrm>
              <a:off x="2628" y="1231"/>
              <a:ext cx="1" cy="159"/>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0" name="Freeform 156"/>
            <p:cNvSpPr>
              <a:spLocks/>
            </p:cNvSpPr>
            <p:nvPr/>
          </p:nvSpPr>
          <p:spPr bwMode="auto">
            <a:xfrm>
              <a:off x="2613" y="1342"/>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30"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21" name="Line 157"/>
            <p:cNvSpPr>
              <a:spLocks noChangeShapeType="1"/>
            </p:cNvSpPr>
            <p:nvPr/>
          </p:nvSpPr>
          <p:spPr bwMode="auto">
            <a:xfrm>
              <a:off x="2624" y="1567"/>
              <a:ext cx="1" cy="176"/>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2" name="Freeform 158"/>
            <p:cNvSpPr>
              <a:spLocks/>
            </p:cNvSpPr>
            <p:nvPr/>
          </p:nvSpPr>
          <p:spPr bwMode="auto">
            <a:xfrm>
              <a:off x="2609" y="1695"/>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23" name="Line 159"/>
            <p:cNvSpPr>
              <a:spLocks noChangeShapeType="1"/>
            </p:cNvSpPr>
            <p:nvPr/>
          </p:nvSpPr>
          <p:spPr bwMode="auto">
            <a:xfrm>
              <a:off x="2624" y="1932"/>
              <a:ext cx="1" cy="175"/>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4" name="Freeform 160"/>
            <p:cNvSpPr>
              <a:spLocks/>
            </p:cNvSpPr>
            <p:nvPr/>
          </p:nvSpPr>
          <p:spPr bwMode="auto">
            <a:xfrm>
              <a:off x="2609" y="2058"/>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25" name="Line 161"/>
            <p:cNvSpPr>
              <a:spLocks noChangeShapeType="1"/>
            </p:cNvSpPr>
            <p:nvPr/>
          </p:nvSpPr>
          <p:spPr bwMode="auto">
            <a:xfrm>
              <a:off x="2624" y="2294"/>
              <a:ext cx="1" cy="15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6" name="Freeform 162"/>
            <p:cNvSpPr>
              <a:spLocks/>
            </p:cNvSpPr>
            <p:nvPr/>
          </p:nvSpPr>
          <p:spPr bwMode="auto">
            <a:xfrm>
              <a:off x="2609" y="2398"/>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27" name="Line 163"/>
            <p:cNvSpPr>
              <a:spLocks noChangeShapeType="1"/>
            </p:cNvSpPr>
            <p:nvPr/>
          </p:nvSpPr>
          <p:spPr bwMode="auto">
            <a:xfrm>
              <a:off x="2624" y="2689"/>
              <a:ext cx="1" cy="142"/>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8" name="Freeform 164"/>
            <p:cNvSpPr>
              <a:spLocks/>
            </p:cNvSpPr>
            <p:nvPr/>
          </p:nvSpPr>
          <p:spPr bwMode="auto">
            <a:xfrm>
              <a:off x="2609" y="2782"/>
              <a:ext cx="30" cy="61"/>
            </a:xfrm>
            <a:custGeom>
              <a:avLst/>
              <a:gdLst>
                <a:gd name="T0" fmla="*/ 2 w 59"/>
                <a:gd name="T1" fmla="*/ 0 h 120"/>
                <a:gd name="T2" fmla="*/ 1 w 59"/>
                <a:gd name="T3" fmla="*/ 4 h 120"/>
                <a:gd name="T4" fmla="*/ 0 w 59"/>
                <a:gd name="T5" fmla="*/ 0 h 120"/>
                <a:gd name="T6" fmla="*/ 2 w 59"/>
                <a:gd name="T7" fmla="*/ 0 h 120"/>
                <a:gd name="T8" fmla="*/ 0 60000 65536"/>
                <a:gd name="T9" fmla="*/ 0 60000 65536"/>
                <a:gd name="T10" fmla="*/ 0 60000 65536"/>
                <a:gd name="T11" fmla="*/ 0 60000 65536"/>
                <a:gd name="T12" fmla="*/ 0 w 59"/>
                <a:gd name="T13" fmla="*/ 0 h 120"/>
                <a:gd name="T14" fmla="*/ 59 w 59"/>
                <a:gd name="T15" fmla="*/ 120 h 120"/>
              </a:gdLst>
              <a:ahLst/>
              <a:cxnLst>
                <a:cxn ang="T8">
                  <a:pos x="T0" y="T1"/>
                </a:cxn>
                <a:cxn ang="T9">
                  <a:pos x="T2" y="T3"/>
                </a:cxn>
                <a:cxn ang="T10">
                  <a:pos x="T4" y="T5"/>
                </a:cxn>
                <a:cxn ang="T11">
                  <a:pos x="T6" y="T7"/>
                </a:cxn>
              </a:cxnLst>
              <a:rect l="T12" t="T13" r="T14" b="T15"/>
              <a:pathLst>
                <a:path w="59" h="120">
                  <a:moveTo>
                    <a:pt x="59" y="0"/>
                  </a:moveTo>
                  <a:lnTo>
                    <a:pt x="29" y="120"/>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29" name="Line 165"/>
            <p:cNvSpPr>
              <a:spLocks noChangeShapeType="1"/>
            </p:cNvSpPr>
            <p:nvPr/>
          </p:nvSpPr>
          <p:spPr bwMode="auto">
            <a:xfrm>
              <a:off x="2624" y="3021"/>
              <a:ext cx="1" cy="17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0" name="Freeform 166"/>
            <p:cNvSpPr>
              <a:spLocks/>
            </p:cNvSpPr>
            <p:nvPr/>
          </p:nvSpPr>
          <p:spPr bwMode="auto">
            <a:xfrm>
              <a:off x="2609" y="3149"/>
              <a:ext cx="30" cy="61"/>
            </a:xfrm>
            <a:custGeom>
              <a:avLst/>
              <a:gdLst>
                <a:gd name="T0" fmla="*/ 2 w 59"/>
                <a:gd name="T1" fmla="*/ 0 h 121"/>
                <a:gd name="T2" fmla="*/ 1 w 59"/>
                <a:gd name="T3" fmla="*/ 4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31" name="Line 167"/>
            <p:cNvSpPr>
              <a:spLocks noChangeShapeType="1"/>
            </p:cNvSpPr>
            <p:nvPr/>
          </p:nvSpPr>
          <p:spPr bwMode="auto">
            <a:xfrm>
              <a:off x="3100" y="2928"/>
              <a:ext cx="345"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2" name="Freeform 168"/>
            <p:cNvSpPr>
              <a:spLocks/>
            </p:cNvSpPr>
            <p:nvPr/>
          </p:nvSpPr>
          <p:spPr bwMode="auto">
            <a:xfrm>
              <a:off x="3397" y="2913"/>
              <a:ext cx="60" cy="30"/>
            </a:xfrm>
            <a:custGeom>
              <a:avLst/>
              <a:gdLst>
                <a:gd name="T0" fmla="*/ 0 w 118"/>
                <a:gd name="T1" fmla="*/ 0 h 61"/>
                <a:gd name="T2" fmla="*/ 4 w 118"/>
                <a:gd name="T3" fmla="*/ 0 h 61"/>
                <a:gd name="T4" fmla="*/ 0 w 118"/>
                <a:gd name="T5" fmla="*/ 1 h 61"/>
                <a:gd name="T6" fmla="*/ 0 w 118"/>
                <a:gd name="T7" fmla="*/ 0 h 61"/>
                <a:gd name="T8" fmla="*/ 0 60000 65536"/>
                <a:gd name="T9" fmla="*/ 0 60000 65536"/>
                <a:gd name="T10" fmla="*/ 0 60000 65536"/>
                <a:gd name="T11" fmla="*/ 0 60000 65536"/>
                <a:gd name="T12" fmla="*/ 0 w 118"/>
                <a:gd name="T13" fmla="*/ 0 h 61"/>
                <a:gd name="T14" fmla="*/ 118 w 118"/>
                <a:gd name="T15" fmla="*/ 61 h 61"/>
              </a:gdLst>
              <a:ahLst/>
              <a:cxnLst>
                <a:cxn ang="T8">
                  <a:pos x="T0" y="T1"/>
                </a:cxn>
                <a:cxn ang="T9">
                  <a:pos x="T2" y="T3"/>
                </a:cxn>
                <a:cxn ang="T10">
                  <a:pos x="T4" y="T5"/>
                </a:cxn>
                <a:cxn ang="T11">
                  <a:pos x="T6" y="T7"/>
                </a:cxn>
              </a:cxnLst>
              <a:rect l="T12" t="T13" r="T14" b="T15"/>
              <a:pathLst>
                <a:path w="118" h="61">
                  <a:moveTo>
                    <a:pt x="0" y="0"/>
                  </a:moveTo>
                  <a:lnTo>
                    <a:pt x="118" y="30"/>
                  </a:lnTo>
                  <a:lnTo>
                    <a:pt x="0" y="61"/>
                  </a:lnTo>
                  <a:lnTo>
                    <a:pt x="0"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33" name="Line 169"/>
            <p:cNvSpPr>
              <a:spLocks noChangeShapeType="1"/>
            </p:cNvSpPr>
            <p:nvPr/>
          </p:nvSpPr>
          <p:spPr bwMode="auto">
            <a:xfrm>
              <a:off x="4231" y="2923"/>
              <a:ext cx="408"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4" name="Freeform 170"/>
            <p:cNvSpPr>
              <a:spLocks/>
            </p:cNvSpPr>
            <p:nvPr/>
          </p:nvSpPr>
          <p:spPr bwMode="auto">
            <a:xfrm>
              <a:off x="4592" y="2908"/>
              <a:ext cx="59" cy="31"/>
            </a:xfrm>
            <a:custGeom>
              <a:avLst/>
              <a:gdLst>
                <a:gd name="T0" fmla="*/ 0 w 118"/>
                <a:gd name="T1" fmla="*/ 0 h 60"/>
                <a:gd name="T2" fmla="*/ 3 w 118"/>
                <a:gd name="T3" fmla="*/ 2 h 60"/>
                <a:gd name="T4" fmla="*/ 0 w 118"/>
                <a:gd name="T5" fmla="*/ 3 h 60"/>
                <a:gd name="T6" fmla="*/ 0 w 118"/>
                <a:gd name="T7" fmla="*/ 0 h 60"/>
                <a:gd name="T8" fmla="*/ 0 60000 65536"/>
                <a:gd name="T9" fmla="*/ 0 60000 65536"/>
                <a:gd name="T10" fmla="*/ 0 60000 65536"/>
                <a:gd name="T11" fmla="*/ 0 60000 65536"/>
                <a:gd name="T12" fmla="*/ 0 w 118"/>
                <a:gd name="T13" fmla="*/ 0 h 60"/>
                <a:gd name="T14" fmla="*/ 118 w 118"/>
                <a:gd name="T15" fmla="*/ 60 h 60"/>
              </a:gdLst>
              <a:ahLst/>
              <a:cxnLst>
                <a:cxn ang="T8">
                  <a:pos x="T0" y="T1"/>
                </a:cxn>
                <a:cxn ang="T9">
                  <a:pos x="T2" y="T3"/>
                </a:cxn>
                <a:cxn ang="T10">
                  <a:pos x="T4" y="T5"/>
                </a:cxn>
                <a:cxn ang="T11">
                  <a:pos x="T6" y="T7"/>
                </a:cxn>
              </a:cxnLst>
              <a:rect l="T12" t="T13" r="T14" b="T15"/>
              <a:pathLst>
                <a:path w="118" h="60">
                  <a:moveTo>
                    <a:pt x="0" y="0"/>
                  </a:moveTo>
                  <a:lnTo>
                    <a:pt x="118" y="30"/>
                  </a:lnTo>
                  <a:lnTo>
                    <a:pt x="0" y="60"/>
                  </a:lnTo>
                  <a:lnTo>
                    <a:pt x="0"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35" name="Line 171"/>
            <p:cNvSpPr>
              <a:spLocks noChangeShapeType="1"/>
            </p:cNvSpPr>
            <p:nvPr/>
          </p:nvSpPr>
          <p:spPr bwMode="auto">
            <a:xfrm>
              <a:off x="2625" y="3592"/>
              <a:ext cx="789"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6" name="Line 173"/>
            <p:cNvSpPr>
              <a:spLocks noChangeShapeType="1"/>
            </p:cNvSpPr>
            <p:nvPr/>
          </p:nvSpPr>
          <p:spPr bwMode="auto">
            <a:xfrm>
              <a:off x="2625" y="3358"/>
              <a:ext cx="1" cy="23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7" name="Line 174"/>
            <p:cNvSpPr>
              <a:spLocks noChangeShapeType="1"/>
            </p:cNvSpPr>
            <p:nvPr/>
          </p:nvSpPr>
          <p:spPr bwMode="auto">
            <a:xfrm>
              <a:off x="5003" y="3005"/>
              <a:ext cx="1" cy="138"/>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8" name="Freeform 175"/>
            <p:cNvSpPr>
              <a:spLocks/>
            </p:cNvSpPr>
            <p:nvPr/>
          </p:nvSpPr>
          <p:spPr bwMode="auto">
            <a:xfrm>
              <a:off x="4988" y="3094"/>
              <a:ext cx="30" cy="61"/>
            </a:xfrm>
            <a:custGeom>
              <a:avLst/>
              <a:gdLst>
                <a:gd name="T0" fmla="*/ 2 w 59"/>
                <a:gd name="T1" fmla="*/ 0 h 121"/>
                <a:gd name="T2" fmla="*/ 1 w 59"/>
                <a:gd name="T3" fmla="*/ 4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39" name="Line 176"/>
            <p:cNvSpPr>
              <a:spLocks noChangeShapeType="1"/>
            </p:cNvSpPr>
            <p:nvPr/>
          </p:nvSpPr>
          <p:spPr bwMode="auto">
            <a:xfrm flipH="1">
              <a:off x="4461" y="3249"/>
              <a:ext cx="20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0" name="Freeform 177"/>
            <p:cNvSpPr>
              <a:spLocks/>
            </p:cNvSpPr>
            <p:nvPr/>
          </p:nvSpPr>
          <p:spPr bwMode="auto">
            <a:xfrm>
              <a:off x="4450" y="3234"/>
              <a:ext cx="59" cy="30"/>
            </a:xfrm>
            <a:custGeom>
              <a:avLst/>
              <a:gdLst>
                <a:gd name="T0" fmla="*/ 2 w 119"/>
                <a:gd name="T1" fmla="*/ 2 h 60"/>
                <a:gd name="T2" fmla="*/ 0 w 119"/>
                <a:gd name="T3" fmla="*/ 1 h 60"/>
                <a:gd name="T4" fmla="*/ 2 w 119"/>
                <a:gd name="T5" fmla="*/ 0 h 60"/>
                <a:gd name="T6" fmla="*/ 2 w 119"/>
                <a:gd name="T7" fmla="*/ 2 h 60"/>
                <a:gd name="T8" fmla="*/ 0 60000 65536"/>
                <a:gd name="T9" fmla="*/ 0 60000 65536"/>
                <a:gd name="T10" fmla="*/ 0 60000 65536"/>
                <a:gd name="T11" fmla="*/ 0 60000 65536"/>
                <a:gd name="T12" fmla="*/ 0 w 119"/>
                <a:gd name="T13" fmla="*/ 0 h 60"/>
                <a:gd name="T14" fmla="*/ 119 w 119"/>
                <a:gd name="T15" fmla="*/ 60 h 60"/>
              </a:gdLst>
              <a:ahLst/>
              <a:cxnLst>
                <a:cxn ang="T8">
                  <a:pos x="T0" y="T1"/>
                </a:cxn>
                <a:cxn ang="T9">
                  <a:pos x="T2" y="T3"/>
                </a:cxn>
                <a:cxn ang="T10">
                  <a:pos x="T4" y="T5"/>
                </a:cxn>
                <a:cxn ang="T11">
                  <a:pos x="T6" y="T7"/>
                </a:cxn>
              </a:cxnLst>
              <a:rect l="T12" t="T13" r="T14" b="T15"/>
              <a:pathLst>
                <a:path w="119" h="60">
                  <a:moveTo>
                    <a:pt x="119" y="60"/>
                  </a:moveTo>
                  <a:lnTo>
                    <a:pt x="0" y="30"/>
                  </a:lnTo>
                  <a:lnTo>
                    <a:pt x="119" y="0"/>
                  </a:lnTo>
                  <a:lnTo>
                    <a:pt x="119" y="6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41" name="Line 178"/>
            <p:cNvSpPr>
              <a:spLocks noChangeShapeType="1"/>
            </p:cNvSpPr>
            <p:nvPr/>
          </p:nvSpPr>
          <p:spPr bwMode="auto">
            <a:xfrm flipH="1">
              <a:off x="2981" y="3249"/>
              <a:ext cx="458"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2" name="Freeform 179"/>
            <p:cNvSpPr>
              <a:spLocks/>
            </p:cNvSpPr>
            <p:nvPr/>
          </p:nvSpPr>
          <p:spPr bwMode="auto">
            <a:xfrm>
              <a:off x="2969" y="3234"/>
              <a:ext cx="59" cy="30"/>
            </a:xfrm>
            <a:custGeom>
              <a:avLst/>
              <a:gdLst>
                <a:gd name="T0" fmla="*/ 3 w 118"/>
                <a:gd name="T1" fmla="*/ 2 h 60"/>
                <a:gd name="T2" fmla="*/ 0 w 118"/>
                <a:gd name="T3" fmla="*/ 1 h 60"/>
                <a:gd name="T4" fmla="*/ 3 w 118"/>
                <a:gd name="T5" fmla="*/ 0 h 60"/>
                <a:gd name="T6" fmla="*/ 3 w 118"/>
                <a:gd name="T7" fmla="*/ 2 h 60"/>
                <a:gd name="T8" fmla="*/ 0 60000 65536"/>
                <a:gd name="T9" fmla="*/ 0 60000 65536"/>
                <a:gd name="T10" fmla="*/ 0 60000 65536"/>
                <a:gd name="T11" fmla="*/ 0 60000 65536"/>
                <a:gd name="T12" fmla="*/ 0 w 118"/>
                <a:gd name="T13" fmla="*/ 0 h 60"/>
                <a:gd name="T14" fmla="*/ 118 w 118"/>
                <a:gd name="T15" fmla="*/ 60 h 60"/>
              </a:gdLst>
              <a:ahLst/>
              <a:cxnLst>
                <a:cxn ang="T8">
                  <a:pos x="T0" y="T1"/>
                </a:cxn>
                <a:cxn ang="T9">
                  <a:pos x="T2" y="T3"/>
                </a:cxn>
                <a:cxn ang="T10">
                  <a:pos x="T4" y="T5"/>
                </a:cxn>
                <a:cxn ang="T11">
                  <a:pos x="T6" y="T7"/>
                </a:cxn>
              </a:cxnLst>
              <a:rect l="T12" t="T13" r="T14" b="T15"/>
              <a:pathLst>
                <a:path w="118" h="60">
                  <a:moveTo>
                    <a:pt x="118" y="60"/>
                  </a:moveTo>
                  <a:lnTo>
                    <a:pt x="0" y="30"/>
                  </a:lnTo>
                  <a:lnTo>
                    <a:pt x="118" y="0"/>
                  </a:lnTo>
                  <a:lnTo>
                    <a:pt x="118" y="6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43" name="Line 180"/>
            <p:cNvSpPr>
              <a:spLocks noChangeShapeType="1"/>
            </p:cNvSpPr>
            <p:nvPr/>
          </p:nvSpPr>
          <p:spPr bwMode="auto">
            <a:xfrm>
              <a:off x="1440" y="1880"/>
              <a:ext cx="690"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4" name="Freeform 181"/>
            <p:cNvSpPr>
              <a:spLocks/>
            </p:cNvSpPr>
            <p:nvPr/>
          </p:nvSpPr>
          <p:spPr bwMode="auto">
            <a:xfrm>
              <a:off x="2083" y="1865"/>
              <a:ext cx="59" cy="30"/>
            </a:xfrm>
            <a:custGeom>
              <a:avLst/>
              <a:gdLst>
                <a:gd name="T0" fmla="*/ 0 w 118"/>
                <a:gd name="T1" fmla="*/ 0 h 60"/>
                <a:gd name="T2" fmla="*/ 3 w 118"/>
                <a:gd name="T3" fmla="*/ 1 h 60"/>
                <a:gd name="T4" fmla="*/ 0 w 118"/>
                <a:gd name="T5" fmla="*/ 2 h 60"/>
                <a:gd name="T6" fmla="*/ 0 w 118"/>
                <a:gd name="T7" fmla="*/ 0 h 60"/>
                <a:gd name="T8" fmla="*/ 0 60000 65536"/>
                <a:gd name="T9" fmla="*/ 0 60000 65536"/>
                <a:gd name="T10" fmla="*/ 0 60000 65536"/>
                <a:gd name="T11" fmla="*/ 0 60000 65536"/>
                <a:gd name="T12" fmla="*/ 0 w 118"/>
                <a:gd name="T13" fmla="*/ 0 h 60"/>
                <a:gd name="T14" fmla="*/ 118 w 118"/>
                <a:gd name="T15" fmla="*/ 60 h 60"/>
              </a:gdLst>
              <a:ahLst/>
              <a:cxnLst>
                <a:cxn ang="T8">
                  <a:pos x="T0" y="T1"/>
                </a:cxn>
                <a:cxn ang="T9">
                  <a:pos x="T2" y="T3"/>
                </a:cxn>
                <a:cxn ang="T10">
                  <a:pos x="T4" y="T5"/>
                </a:cxn>
                <a:cxn ang="T11">
                  <a:pos x="T6" y="T7"/>
                </a:cxn>
              </a:cxnLst>
              <a:rect l="T12" t="T13" r="T14" b="T15"/>
              <a:pathLst>
                <a:path w="118" h="60">
                  <a:moveTo>
                    <a:pt x="0" y="0"/>
                  </a:moveTo>
                  <a:lnTo>
                    <a:pt x="118" y="30"/>
                  </a:lnTo>
                  <a:lnTo>
                    <a:pt x="0" y="60"/>
                  </a:lnTo>
                  <a:lnTo>
                    <a:pt x="0"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45" name="Line 182"/>
            <p:cNvSpPr>
              <a:spLocks noChangeShapeType="1"/>
            </p:cNvSpPr>
            <p:nvPr/>
          </p:nvSpPr>
          <p:spPr bwMode="auto">
            <a:xfrm flipH="1" flipV="1">
              <a:off x="3012" y="1475"/>
              <a:ext cx="1997"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6" name="Freeform 183"/>
            <p:cNvSpPr>
              <a:spLocks/>
            </p:cNvSpPr>
            <p:nvPr/>
          </p:nvSpPr>
          <p:spPr bwMode="auto">
            <a:xfrm>
              <a:off x="3001" y="1460"/>
              <a:ext cx="59" cy="30"/>
            </a:xfrm>
            <a:custGeom>
              <a:avLst/>
              <a:gdLst>
                <a:gd name="T0" fmla="*/ 3 w 118"/>
                <a:gd name="T1" fmla="*/ 1 h 61"/>
                <a:gd name="T2" fmla="*/ 0 w 118"/>
                <a:gd name="T3" fmla="*/ 0 h 61"/>
                <a:gd name="T4" fmla="*/ 3 w 118"/>
                <a:gd name="T5" fmla="*/ 0 h 61"/>
                <a:gd name="T6" fmla="*/ 3 w 118"/>
                <a:gd name="T7" fmla="*/ 1 h 61"/>
                <a:gd name="T8" fmla="*/ 0 60000 65536"/>
                <a:gd name="T9" fmla="*/ 0 60000 65536"/>
                <a:gd name="T10" fmla="*/ 0 60000 65536"/>
                <a:gd name="T11" fmla="*/ 0 60000 65536"/>
                <a:gd name="T12" fmla="*/ 0 w 118"/>
                <a:gd name="T13" fmla="*/ 0 h 61"/>
                <a:gd name="T14" fmla="*/ 118 w 118"/>
                <a:gd name="T15" fmla="*/ 61 h 61"/>
              </a:gdLst>
              <a:ahLst/>
              <a:cxnLst>
                <a:cxn ang="T8">
                  <a:pos x="T0" y="T1"/>
                </a:cxn>
                <a:cxn ang="T9">
                  <a:pos x="T2" y="T3"/>
                </a:cxn>
                <a:cxn ang="T10">
                  <a:pos x="T4" y="T5"/>
                </a:cxn>
                <a:cxn ang="T11">
                  <a:pos x="T6" y="T7"/>
                </a:cxn>
              </a:cxnLst>
              <a:rect l="T12" t="T13" r="T14" b="T15"/>
              <a:pathLst>
                <a:path w="118" h="61">
                  <a:moveTo>
                    <a:pt x="117" y="61"/>
                  </a:moveTo>
                  <a:lnTo>
                    <a:pt x="0" y="29"/>
                  </a:lnTo>
                  <a:lnTo>
                    <a:pt x="118" y="0"/>
                  </a:lnTo>
                  <a:lnTo>
                    <a:pt x="117" y="61"/>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47" name="Line 184"/>
            <p:cNvSpPr>
              <a:spLocks noChangeShapeType="1"/>
            </p:cNvSpPr>
            <p:nvPr/>
          </p:nvSpPr>
          <p:spPr bwMode="auto">
            <a:xfrm>
              <a:off x="5015" y="1478"/>
              <a:ext cx="1" cy="1330"/>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8" name="Freeform 185"/>
            <p:cNvSpPr>
              <a:spLocks/>
            </p:cNvSpPr>
            <p:nvPr/>
          </p:nvSpPr>
          <p:spPr bwMode="auto">
            <a:xfrm>
              <a:off x="5000" y="2759"/>
              <a:ext cx="30" cy="60"/>
            </a:xfrm>
            <a:custGeom>
              <a:avLst/>
              <a:gdLst>
                <a:gd name="T0" fmla="*/ 2 w 59"/>
                <a:gd name="T1" fmla="*/ 0 h 121"/>
                <a:gd name="T2" fmla="*/ 1 w 59"/>
                <a:gd name="T3" fmla="*/ 2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49" name="Rectangle 186"/>
            <p:cNvSpPr>
              <a:spLocks noChangeArrowheads="1"/>
            </p:cNvSpPr>
            <p:nvPr/>
          </p:nvSpPr>
          <p:spPr bwMode="auto">
            <a:xfrm>
              <a:off x="3725" y="1347"/>
              <a:ext cx="342" cy="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000" b="1">
                  <a:solidFill>
                    <a:srgbClr val="000000"/>
                  </a:solidFill>
                  <a:latin typeface="宋体" pitchFamily="2" charset="-122"/>
                </a:rPr>
                <a:t>日期模态</a:t>
              </a:r>
              <a:endParaRPr lang="zh-CN" altLang="en-US" sz="1000" b="1">
                <a:latin typeface="宋体" pitchFamily="2" charset="-122"/>
              </a:endParaRPr>
            </a:p>
          </p:txBody>
        </p:sp>
        <p:sp>
          <p:nvSpPr>
            <p:cNvPr id="150" name="Line 187"/>
            <p:cNvSpPr>
              <a:spLocks noChangeShapeType="1"/>
            </p:cNvSpPr>
            <p:nvPr/>
          </p:nvSpPr>
          <p:spPr bwMode="auto">
            <a:xfrm flipH="1">
              <a:off x="3017" y="1863"/>
              <a:ext cx="199" cy="1"/>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1" name="Freeform 188"/>
            <p:cNvSpPr>
              <a:spLocks/>
            </p:cNvSpPr>
            <p:nvPr/>
          </p:nvSpPr>
          <p:spPr bwMode="auto">
            <a:xfrm>
              <a:off x="3005" y="1847"/>
              <a:ext cx="59" cy="31"/>
            </a:xfrm>
            <a:custGeom>
              <a:avLst/>
              <a:gdLst>
                <a:gd name="T0" fmla="*/ 3 w 118"/>
                <a:gd name="T1" fmla="*/ 3 h 60"/>
                <a:gd name="T2" fmla="*/ 0 w 118"/>
                <a:gd name="T3" fmla="*/ 2 h 60"/>
                <a:gd name="T4" fmla="*/ 3 w 118"/>
                <a:gd name="T5" fmla="*/ 0 h 60"/>
                <a:gd name="T6" fmla="*/ 3 w 118"/>
                <a:gd name="T7" fmla="*/ 3 h 60"/>
                <a:gd name="T8" fmla="*/ 0 60000 65536"/>
                <a:gd name="T9" fmla="*/ 0 60000 65536"/>
                <a:gd name="T10" fmla="*/ 0 60000 65536"/>
                <a:gd name="T11" fmla="*/ 0 60000 65536"/>
                <a:gd name="T12" fmla="*/ 0 w 118"/>
                <a:gd name="T13" fmla="*/ 0 h 60"/>
                <a:gd name="T14" fmla="*/ 118 w 118"/>
                <a:gd name="T15" fmla="*/ 60 h 60"/>
              </a:gdLst>
              <a:ahLst/>
              <a:cxnLst>
                <a:cxn ang="T8">
                  <a:pos x="T0" y="T1"/>
                </a:cxn>
                <a:cxn ang="T9">
                  <a:pos x="T2" y="T3"/>
                </a:cxn>
                <a:cxn ang="T10">
                  <a:pos x="T4" y="T5"/>
                </a:cxn>
                <a:cxn ang="T11">
                  <a:pos x="T6" y="T7"/>
                </a:cxn>
              </a:cxnLst>
              <a:rect l="T12" t="T13" r="T14" b="T15"/>
              <a:pathLst>
                <a:path w="118" h="60">
                  <a:moveTo>
                    <a:pt x="118" y="60"/>
                  </a:moveTo>
                  <a:lnTo>
                    <a:pt x="0" y="30"/>
                  </a:lnTo>
                  <a:lnTo>
                    <a:pt x="118" y="0"/>
                  </a:lnTo>
                  <a:lnTo>
                    <a:pt x="118" y="6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52" name="Freeform 189"/>
            <p:cNvSpPr>
              <a:spLocks/>
            </p:cNvSpPr>
            <p:nvPr/>
          </p:nvSpPr>
          <p:spPr bwMode="auto">
            <a:xfrm>
              <a:off x="3223" y="1763"/>
              <a:ext cx="904" cy="169"/>
            </a:xfrm>
            <a:custGeom>
              <a:avLst/>
              <a:gdLst>
                <a:gd name="T0" fmla="*/ 7 w 1808"/>
                <a:gd name="T1" fmla="*/ 0 h 337"/>
                <a:gd name="T2" fmla="*/ 4 w 1808"/>
                <a:gd name="T3" fmla="*/ 1 h 337"/>
                <a:gd name="T4" fmla="*/ 2 w 1808"/>
                <a:gd name="T5" fmla="*/ 2 h 337"/>
                <a:gd name="T6" fmla="*/ 1 w 1808"/>
                <a:gd name="T7" fmla="*/ 4 h 337"/>
                <a:gd name="T8" fmla="*/ 0 w 1808"/>
                <a:gd name="T9" fmla="*/ 5 h 337"/>
                <a:gd name="T10" fmla="*/ 1 w 1808"/>
                <a:gd name="T11" fmla="*/ 6 h 337"/>
                <a:gd name="T12" fmla="*/ 2 w 1808"/>
                <a:gd name="T13" fmla="*/ 7 h 337"/>
                <a:gd name="T14" fmla="*/ 4 w 1808"/>
                <a:gd name="T15" fmla="*/ 8 h 337"/>
                <a:gd name="T16" fmla="*/ 7 w 1808"/>
                <a:gd name="T17" fmla="*/ 9 h 337"/>
                <a:gd name="T18" fmla="*/ 44 w 1808"/>
                <a:gd name="T19" fmla="*/ 9 h 337"/>
                <a:gd name="T20" fmla="*/ 42 w 1808"/>
                <a:gd name="T21" fmla="*/ 8 h 337"/>
                <a:gd name="T22" fmla="*/ 40 w 1808"/>
                <a:gd name="T23" fmla="*/ 7 h 337"/>
                <a:gd name="T24" fmla="*/ 38 w 1808"/>
                <a:gd name="T25" fmla="*/ 6 h 337"/>
                <a:gd name="T26" fmla="*/ 38 w 1808"/>
                <a:gd name="T27" fmla="*/ 5 h 337"/>
                <a:gd name="T28" fmla="*/ 38 w 1808"/>
                <a:gd name="T29" fmla="*/ 4 h 337"/>
                <a:gd name="T30" fmla="*/ 39 w 1808"/>
                <a:gd name="T31" fmla="*/ 2 h 337"/>
                <a:gd name="T32" fmla="*/ 41 w 1808"/>
                <a:gd name="T33" fmla="*/ 1 h 337"/>
                <a:gd name="T34" fmla="*/ 44 w 1808"/>
                <a:gd name="T35" fmla="*/ 0 h 337"/>
                <a:gd name="T36" fmla="*/ 7 w 1808"/>
                <a:gd name="T37" fmla="*/ 0 h 337"/>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37"/>
                <a:gd name="T59" fmla="*/ 1808 w 1808"/>
                <a:gd name="T60" fmla="*/ 337 h 337"/>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37">
                  <a:moveTo>
                    <a:pt x="260" y="0"/>
                  </a:moveTo>
                  <a:lnTo>
                    <a:pt x="148" y="34"/>
                  </a:lnTo>
                  <a:lnTo>
                    <a:pt x="66" y="76"/>
                  </a:lnTo>
                  <a:lnTo>
                    <a:pt x="19" y="121"/>
                  </a:lnTo>
                  <a:lnTo>
                    <a:pt x="0" y="168"/>
                  </a:lnTo>
                  <a:lnTo>
                    <a:pt x="16" y="213"/>
                  </a:lnTo>
                  <a:lnTo>
                    <a:pt x="63" y="258"/>
                  </a:lnTo>
                  <a:lnTo>
                    <a:pt x="144" y="299"/>
                  </a:lnTo>
                  <a:lnTo>
                    <a:pt x="259" y="337"/>
                  </a:lnTo>
                  <a:lnTo>
                    <a:pt x="1808" y="337"/>
                  </a:lnTo>
                  <a:lnTo>
                    <a:pt x="1694" y="302"/>
                  </a:lnTo>
                  <a:lnTo>
                    <a:pt x="1612" y="261"/>
                  </a:lnTo>
                  <a:lnTo>
                    <a:pt x="1563" y="216"/>
                  </a:lnTo>
                  <a:lnTo>
                    <a:pt x="1545" y="169"/>
                  </a:lnTo>
                  <a:lnTo>
                    <a:pt x="1561" y="124"/>
                  </a:lnTo>
                  <a:lnTo>
                    <a:pt x="1610" y="79"/>
                  </a:lnTo>
                  <a:lnTo>
                    <a:pt x="1692" y="38"/>
                  </a:lnTo>
                  <a:lnTo>
                    <a:pt x="1808" y="0"/>
                  </a:lnTo>
                  <a:lnTo>
                    <a:pt x="260"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53" name="Line 190"/>
            <p:cNvSpPr>
              <a:spLocks noChangeShapeType="1"/>
            </p:cNvSpPr>
            <p:nvPr/>
          </p:nvSpPr>
          <p:spPr bwMode="auto">
            <a:xfrm>
              <a:off x="3877" y="3001"/>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4" name="Line 191"/>
            <p:cNvSpPr>
              <a:spLocks noChangeShapeType="1"/>
            </p:cNvSpPr>
            <p:nvPr/>
          </p:nvSpPr>
          <p:spPr bwMode="auto">
            <a:xfrm>
              <a:off x="3877" y="3014"/>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5" name="Line 192"/>
            <p:cNvSpPr>
              <a:spLocks noChangeShapeType="1"/>
            </p:cNvSpPr>
            <p:nvPr/>
          </p:nvSpPr>
          <p:spPr bwMode="auto">
            <a:xfrm>
              <a:off x="3877" y="3027"/>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6" name="Line 193"/>
            <p:cNvSpPr>
              <a:spLocks noChangeShapeType="1"/>
            </p:cNvSpPr>
            <p:nvPr/>
          </p:nvSpPr>
          <p:spPr bwMode="auto">
            <a:xfrm>
              <a:off x="3877" y="3040"/>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7" name="Line 194"/>
            <p:cNvSpPr>
              <a:spLocks noChangeShapeType="1"/>
            </p:cNvSpPr>
            <p:nvPr/>
          </p:nvSpPr>
          <p:spPr bwMode="auto">
            <a:xfrm>
              <a:off x="3877" y="3053"/>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8" name="Line 195"/>
            <p:cNvSpPr>
              <a:spLocks noChangeShapeType="1"/>
            </p:cNvSpPr>
            <p:nvPr/>
          </p:nvSpPr>
          <p:spPr bwMode="auto">
            <a:xfrm>
              <a:off x="3877" y="3066"/>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9" name="Line 196"/>
            <p:cNvSpPr>
              <a:spLocks noChangeShapeType="1"/>
            </p:cNvSpPr>
            <p:nvPr/>
          </p:nvSpPr>
          <p:spPr bwMode="auto">
            <a:xfrm>
              <a:off x="3877" y="3079"/>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0" name="Line 197"/>
            <p:cNvSpPr>
              <a:spLocks noChangeShapeType="1"/>
            </p:cNvSpPr>
            <p:nvPr/>
          </p:nvSpPr>
          <p:spPr bwMode="auto">
            <a:xfrm>
              <a:off x="3877" y="3092"/>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1" name="Line 198"/>
            <p:cNvSpPr>
              <a:spLocks noChangeShapeType="1"/>
            </p:cNvSpPr>
            <p:nvPr/>
          </p:nvSpPr>
          <p:spPr bwMode="auto">
            <a:xfrm>
              <a:off x="3877" y="3104"/>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2" name="Line 199"/>
            <p:cNvSpPr>
              <a:spLocks noChangeShapeType="1"/>
            </p:cNvSpPr>
            <p:nvPr/>
          </p:nvSpPr>
          <p:spPr bwMode="auto">
            <a:xfrm>
              <a:off x="3877" y="3117"/>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3" name="Line 200"/>
            <p:cNvSpPr>
              <a:spLocks noChangeShapeType="1"/>
            </p:cNvSpPr>
            <p:nvPr/>
          </p:nvSpPr>
          <p:spPr bwMode="auto">
            <a:xfrm>
              <a:off x="3877" y="3130"/>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4" name="Line 201"/>
            <p:cNvSpPr>
              <a:spLocks noChangeShapeType="1"/>
            </p:cNvSpPr>
            <p:nvPr/>
          </p:nvSpPr>
          <p:spPr bwMode="auto">
            <a:xfrm>
              <a:off x="3877" y="3143"/>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5" name="Freeform 202"/>
            <p:cNvSpPr>
              <a:spLocks/>
            </p:cNvSpPr>
            <p:nvPr/>
          </p:nvSpPr>
          <p:spPr bwMode="auto">
            <a:xfrm>
              <a:off x="3863" y="3102"/>
              <a:ext cx="29" cy="61"/>
            </a:xfrm>
            <a:custGeom>
              <a:avLst/>
              <a:gdLst>
                <a:gd name="T0" fmla="*/ 1 w 59"/>
                <a:gd name="T1" fmla="*/ 0 h 120"/>
                <a:gd name="T2" fmla="*/ 0 w 59"/>
                <a:gd name="T3" fmla="*/ 4 h 120"/>
                <a:gd name="T4" fmla="*/ 0 w 59"/>
                <a:gd name="T5" fmla="*/ 0 h 120"/>
                <a:gd name="T6" fmla="*/ 1 w 59"/>
                <a:gd name="T7" fmla="*/ 0 h 120"/>
                <a:gd name="T8" fmla="*/ 0 60000 65536"/>
                <a:gd name="T9" fmla="*/ 0 60000 65536"/>
                <a:gd name="T10" fmla="*/ 0 60000 65536"/>
                <a:gd name="T11" fmla="*/ 0 60000 65536"/>
                <a:gd name="T12" fmla="*/ 0 w 59"/>
                <a:gd name="T13" fmla="*/ 0 h 120"/>
                <a:gd name="T14" fmla="*/ 59 w 59"/>
                <a:gd name="T15" fmla="*/ 120 h 120"/>
              </a:gdLst>
              <a:ahLst/>
              <a:cxnLst>
                <a:cxn ang="T8">
                  <a:pos x="T0" y="T1"/>
                </a:cxn>
                <a:cxn ang="T9">
                  <a:pos x="T2" y="T3"/>
                </a:cxn>
                <a:cxn ang="T10">
                  <a:pos x="T4" y="T5"/>
                </a:cxn>
                <a:cxn ang="T11">
                  <a:pos x="T6" y="T7"/>
                </a:cxn>
              </a:cxnLst>
              <a:rect l="T12" t="T13" r="T14" b="T15"/>
              <a:pathLst>
                <a:path w="59" h="120">
                  <a:moveTo>
                    <a:pt x="59" y="0"/>
                  </a:moveTo>
                  <a:lnTo>
                    <a:pt x="30" y="120"/>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66" name="Freeform 203"/>
            <p:cNvSpPr>
              <a:spLocks/>
            </p:cNvSpPr>
            <p:nvPr/>
          </p:nvSpPr>
          <p:spPr bwMode="auto">
            <a:xfrm>
              <a:off x="3363" y="2490"/>
              <a:ext cx="904" cy="197"/>
            </a:xfrm>
            <a:custGeom>
              <a:avLst/>
              <a:gdLst>
                <a:gd name="T0" fmla="*/ 7 w 1808"/>
                <a:gd name="T1" fmla="*/ 0 h 395"/>
                <a:gd name="T2" fmla="*/ 4 w 1808"/>
                <a:gd name="T3" fmla="*/ 0 h 395"/>
                <a:gd name="T4" fmla="*/ 2 w 1808"/>
                <a:gd name="T5" fmla="*/ 2 h 395"/>
                <a:gd name="T6" fmla="*/ 1 w 1808"/>
                <a:gd name="T7" fmla="*/ 3 h 395"/>
                <a:gd name="T8" fmla="*/ 0 w 1808"/>
                <a:gd name="T9" fmla="*/ 4 h 395"/>
                <a:gd name="T10" fmla="*/ 1 w 1808"/>
                <a:gd name="T11" fmla="*/ 5 h 395"/>
                <a:gd name="T12" fmla="*/ 2 w 1808"/>
                <a:gd name="T13" fmla="*/ 7 h 395"/>
                <a:gd name="T14" fmla="*/ 4 w 1808"/>
                <a:gd name="T15" fmla="*/ 8 h 395"/>
                <a:gd name="T16" fmla="*/ 7 w 1808"/>
                <a:gd name="T17" fmla="*/ 9 h 395"/>
                <a:gd name="T18" fmla="*/ 44 w 1808"/>
                <a:gd name="T19" fmla="*/ 9 h 395"/>
                <a:gd name="T20" fmla="*/ 42 w 1808"/>
                <a:gd name="T21" fmla="*/ 8 h 395"/>
                <a:gd name="T22" fmla="*/ 40 w 1808"/>
                <a:gd name="T23" fmla="*/ 7 h 395"/>
                <a:gd name="T24" fmla="*/ 38 w 1808"/>
                <a:gd name="T25" fmla="*/ 5 h 395"/>
                <a:gd name="T26" fmla="*/ 38 w 1808"/>
                <a:gd name="T27" fmla="*/ 4 h 395"/>
                <a:gd name="T28" fmla="*/ 38 w 1808"/>
                <a:gd name="T29" fmla="*/ 3 h 395"/>
                <a:gd name="T30" fmla="*/ 39 w 1808"/>
                <a:gd name="T31" fmla="*/ 2 h 395"/>
                <a:gd name="T32" fmla="*/ 41 w 1808"/>
                <a:gd name="T33" fmla="*/ 1 h 395"/>
                <a:gd name="T34" fmla="*/ 44 w 1808"/>
                <a:gd name="T35" fmla="*/ 0 h 395"/>
                <a:gd name="T36" fmla="*/ 7 w 1808"/>
                <a:gd name="T37" fmla="*/ 0 h 39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1808"/>
                <a:gd name="T58" fmla="*/ 0 h 395"/>
                <a:gd name="T59" fmla="*/ 1808 w 1808"/>
                <a:gd name="T60" fmla="*/ 395 h 39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1808" h="395">
                  <a:moveTo>
                    <a:pt x="261" y="0"/>
                  </a:moveTo>
                  <a:lnTo>
                    <a:pt x="149" y="40"/>
                  </a:lnTo>
                  <a:lnTo>
                    <a:pt x="67" y="89"/>
                  </a:lnTo>
                  <a:lnTo>
                    <a:pt x="19" y="142"/>
                  </a:lnTo>
                  <a:lnTo>
                    <a:pt x="0" y="197"/>
                  </a:lnTo>
                  <a:lnTo>
                    <a:pt x="16" y="250"/>
                  </a:lnTo>
                  <a:lnTo>
                    <a:pt x="64" y="303"/>
                  </a:lnTo>
                  <a:lnTo>
                    <a:pt x="145" y="352"/>
                  </a:lnTo>
                  <a:lnTo>
                    <a:pt x="260" y="395"/>
                  </a:lnTo>
                  <a:lnTo>
                    <a:pt x="1808" y="395"/>
                  </a:lnTo>
                  <a:lnTo>
                    <a:pt x="1694" y="353"/>
                  </a:lnTo>
                  <a:lnTo>
                    <a:pt x="1612" y="304"/>
                  </a:lnTo>
                  <a:lnTo>
                    <a:pt x="1564" y="253"/>
                  </a:lnTo>
                  <a:lnTo>
                    <a:pt x="1546" y="198"/>
                  </a:lnTo>
                  <a:lnTo>
                    <a:pt x="1562" y="144"/>
                  </a:lnTo>
                  <a:lnTo>
                    <a:pt x="1610" y="91"/>
                  </a:lnTo>
                  <a:lnTo>
                    <a:pt x="1692" y="44"/>
                  </a:lnTo>
                  <a:lnTo>
                    <a:pt x="1808" y="0"/>
                  </a:lnTo>
                  <a:lnTo>
                    <a:pt x="261" y="0"/>
                  </a:lnTo>
                  <a:close/>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67" name="Line 204"/>
            <p:cNvSpPr>
              <a:spLocks noChangeShapeType="1"/>
            </p:cNvSpPr>
            <p:nvPr/>
          </p:nvSpPr>
          <p:spPr bwMode="auto">
            <a:xfrm flipV="1">
              <a:off x="3129" y="2662"/>
              <a:ext cx="323" cy="26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8" name="Freeform 205"/>
            <p:cNvSpPr>
              <a:spLocks/>
            </p:cNvSpPr>
            <p:nvPr/>
          </p:nvSpPr>
          <p:spPr bwMode="auto">
            <a:xfrm>
              <a:off x="3405" y="2655"/>
              <a:ext cx="56" cy="50"/>
            </a:xfrm>
            <a:custGeom>
              <a:avLst/>
              <a:gdLst>
                <a:gd name="T0" fmla="*/ 0 w 110"/>
                <a:gd name="T1" fmla="*/ 2 h 99"/>
                <a:gd name="T2" fmla="*/ 4 w 110"/>
                <a:gd name="T3" fmla="*/ 0 h 99"/>
                <a:gd name="T4" fmla="*/ 2 w 110"/>
                <a:gd name="T5" fmla="*/ 3 h 99"/>
                <a:gd name="T6" fmla="*/ 0 w 110"/>
                <a:gd name="T7" fmla="*/ 2 h 99"/>
                <a:gd name="T8" fmla="*/ 0 60000 65536"/>
                <a:gd name="T9" fmla="*/ 0 60000 65536"/>
                <a:gd name="T10" fmla="*/ 0 60000 65536"/>
                <a:gd name="T11" fmla="*/ 0 60000 65536"/>
                <a:gd name="T12" fmla="*/ 0 w 110"/>
                <a:gd name="T13" fmla="*/ 0 h 99"/>
                <a:gd name="T14" fmla="*/ 110 w 110"/>
                <a:gd name="T15" fmla="*/ 99 h 99"/>
              </a:gdLst>
              <a:ahLst/>
              <a:cxnLst>
                <a:cxn ang="T8">
                  <a:pos x="T0" y="T1"/>
                </a:cxn>
                <a:cxn ang="T9">
                  <a:pos x="T2" y="T3"/>
                </a:cxn>
                <a:cxn ang="T10">
                  <a:pos x="T4" y="T5"/>
                </a:cxn>
                <a:cxn ang="T11">
                  <a:pos x="T6" y="T7"/>
                </a:cxn>
              </a:cxnLst>
              <a:rect l="T12" t="T13" r="T14" b="T15"/>
              <a:pathLst>
                <a:path w="110" h="99">
                  <a:moveTo>
                    <a:pt x="0" y="53"/>
                  </a:moveTo>
                  <a:lnTo>
                    <a:pt x="110" y="0"/>
                  </a:lnTo>
                  <a:lnTo>
                    <a:pt x="37" y="99"/>
                  </a:lnTo>
                  <a:lnTo>
                    <a:pt x="0" y="53"/>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69" name="Line 206"/>
            <p:cNvSpPr>
              <a:spLocks noChangeShapeType="1"/>
            </p:cNvSpPr>
            <p:nvPr/>
          </p:nvSpPr>
          <p:spPr bwMode="auto">
            <a:xfrm flipV="1">
              <a:off x="2624" y="2303"/>
              <a:ext cx="1091" cy="14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0" name="Freeform 207"/>
            <p:cNvSpPr>
              <a:spLocks/>
            </p:cNvSpPr>
            <p:nvPr/>
          </p:nvSpPr>
          <p:spPr bwMode="auto">
            <a:xfrm>
              <a:off x="3665" y="2295"/>
              <a:ext cx="61" cy="30"/>
            </a:xfrm>
            <a:custGeom>
              <a:avLst/>
              <a:gdLst>
                <a:gd name="T0" fmla="*/ 0 w 121"/>
                <a:gd name="T1" fmla="*/ 0 h 61"/>
                <a:gd name="T2" fmla="*/ 4 w 121"/>
                <a:gd name="T3" fmla="*/ 0 h 61"/>
                <a:gd name="T4" fmla="*/ 1 w 121"/>
                <a:gd name="T5" fmla="*/ 1 h 61"/>
                <a:gd name="T6" fmla="*/ 0 w 121"/>
                <a:gd name="T7" fmla="*/ 0 h 61"/>
                <a:gd name="T8" fmla="*/ 0 60000 65536"/>
                <a:gd name="T9" fmla="*/ 0 60000 65536"/>
                <a:gd name="T10" fmla="*/ 0 60000 65536"/>
                <a:gd name="T11" fmla="*/ 0 60000 65536"/>
                <a:gd name="T12" fmla="*/ 0 w 121"/>
                <a:gd name="T13" fmla="*/ 0 h 61"/>
                <a:gd name="T14" fmla="*/ 121 w 121"/>
                <a:gd name="T15" fmla="*/ 61 h 61"/>
              </a:gdLst>
              <a:ahLst/>
              <a:cxnLst>
                <a:cxn ang="T8">
                  <a:pos x="T0" y="T1"/>
                </a:cxn>
                <a:cxn ang="T9">
                  <a:pos x="T2" y="T3"/>
                </a:cxn>
                <a:cxn ang="T10">
                  <a:pos x="T4" y="T5"/>
                </a:cxn>
                <a:cxn ang="T11">
                  <a:pos x="T6" y="T7"/>
                </a:cxn>
              </a:cxnLst>
              <a:rect l="T12" t="T13" r="T14" b="T15"/>
              <a:pathLst>
                <a:path w="121" h="61">
                  <a:moveTo>
                    <a:pt x="0" y="0"/>
                  </a:moveTo>
                  <a:lnTo>
                    <a:pt x="121" y="14"/>
                  </a:lnTo>
                  <a:lnTo>
                    <a:pt x="7" y="61"/>
                  </a:lnTo>
                  <a:lnTo>
                    <a:pt x="0"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71" name="Line 208"/>
            <p:cNvSpPr>
              <a:spLocks noChangeShapeType="1"/>
            </p:cNvSpPr>
            <p:nvPr/>
          </p:nvSpPr>
          <p:spPr bwMode="auto">
            <a:xfrm flipV="1">
              <a:off x="3745" y="2303"/>
              <a:ext cx="1" cy="167"/>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2" name="Freeform 209"/>
            <p:cNvSpPr>
              <a:spLocks/>
            </p:cNvSpPr>
            <p:nvPr/>
          </p:nvSpPr>
          <p:spPr bwMode="auto">
            <a:xfrm>
              <a:off x="3730" y="2291"/>
              <a:ext cx="29" cy="60"/>
            </a:xfrm>
            <a:custGeom>
              <a:avLst/>
              <a:gdLst>
                <a:gd name="T0" fmla="*/ 0 w 60"/>
                <a:gd name="T1" fmla="*/ 3 h 120"/>
                <a:gd name="T2" fmla="*/ 0 w 60"/>
                <a:gd name="T3" fmla="*/ 0 h 120"/>
                <a:gd name="T4" fmla="*/ 0 w 60"/>
                <a:gd name="T5" fmla="*/ 3 h 120"/>
                <a:gd name="T6" fmla="*/ 0 w 60"/>
                <a:gd name="T7" fmla="*/ 3 h 120"/>
                <a:gd name="T8" fmla="*/ 0 60000 65536"/>
                <a:gd name="T9" fmla="*/ 0 60000 65536"/>
                <a:gd name="T10" fmla="*/ 0 60000 65536"/>
                <a:gd name="T11" fmla="*/ 0 60000 65536"/>
                <a:gd name="T12" fmla="*/ 0 w 60"/>
                <a:gd name="T13" fmla="*/ 0 h 120"/>
                <a:gd name="T14" fmla="*/ 60 w 60"/>
                <a:gd name="T15" fmla="*/ 120 h 120"/>
              </a:gdLst>
              <a:ahLst/>
              <a:cxnLst>
                <a:cxn ang="T8">
                  <a:pos x="T0" y="T1"/>
                </a:cxn>
                <a:cxn ang="T9">
                  <a:pos x="T2" y="T3"/>
                </a:cxn>
                <a:cxn ang="T10">
                  <a:pos x="T4" y="T5"/>
                </a:cxn>
                <a:cxn ang="T11">
                  <a:pos x="T6" y="T7"/>
                </a:cxn>
              </a:cxnLst>
              <a:rect l="T12" t="T13" r="T14" b="T15"/>
              <a:pathLst>
                <a:path w="60" h="120">
                  <a:moveTo>
                    <a:pt x="0" y="120"/>
                  </a:moveTo>
                  <a:lnTo>
                    <a:pt x="30" y="0"/>
                  </a:lnTo>
                  <a:lnTo>
                    <a:pt x="60" y="120"/>
                  </a:lnTo>
                  <a:lnTo>
                    <a:pt x="0" y="12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73" name="Rectangle 210"/>
            <p:cNvSpPr>
              <a:spLocks noChangeArrowheads="1"/>
            </p:cNvSpPr>
            <p:nvPr/>
          </p:nvSpPr>
          <p:spPr bwMode="auto">
            <a:xfrm>
              <a:off x="3411" y="1788"/>
              <a:ext cx="431"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a:solidFill>
                    <a:srgbClr val="000000"/>
                  </a:solidFill>
                  <a:latin typeface="宋体" pitchFamily="2" charset="-122"/>
                </a:rPr>
                <a:t>交易特性档</a:t>
              </a:r>
              <a:endParaRPr lang="zh-CN" altLang="en-US" sz="1000" b="1">
                <a:latin typeface="宋体" pitchFamily="2" charset="-122"/>
              </a:endParaRPr>
            </a:p>
          </p:txBody>
        </p:sp>
        <p:sp>
          <p:nvSpPr>
            <p:cNvPr id="174" name="Rectangle 212"/>
            <p:cNvSpPr>
              <a:spLocks noChangeArrowheads="1"/>
            </p:cNvSpPr>
            <p:nvPr/>
          </p:nvSpPr>
          <p:spPr bwMode="auto">
            <a:xfrm>
              <a:off x="1449" y="1222"/>
              <a:ext cx="690"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zh-CN" altLang="en-US" sz="1000" b="1" dirty="0">
                  <a:solidFill>
                    <a:srgbClr val="000000"/>
                  </a:solidFill>
                  <a:latin typeface="宋体" pitchFamily="2" charset="-122"/>
                </a:rPr>
                <a:t>系统自动发布命令</a:t>
              </a:r>
              <a:endParaRPr lang="zh-CN" altLang="en-US" sz="1000" b="1" dirty="0">
                <a:latin typeface="宋体" pitchFamily="2" charset="-122"/>
              </a:endParaRPr>
            </a:p>
          </p:txBody>
        </p:sp>
        <p:sp>
          <p:nvSpPr>
            <p:cNvPr id="175" name="Line 213"/>
            <p:cNvSpPr>
              <a:spLocks noChangeShapeType="1"/>
            </p:cNvSpPr>
            <p:nvPr/>
          </p:nvSpPr>
          <p:spPr bwMode="auto">
            <a:xfrm>
              <a:off x="3881" y="3311"/>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6" name="Line 214"/>
            <p:cNvSpPr>
              <a:spLocks noChangeShapeType="1"/>
            </p:cNvSpPr>
            <p:nvPr/>
          </p:nvSpPr>
          <p:spPr bwMode="auto">
            <a:xfrm>
              <a:off x="3881" y="3324"/>
              <a:ext cx="1" cy="4"/>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7" name="Line 215"/>
            <p:cNvSpPr>
              <a:spLocks noChangeShapeType="1"/>
            </p:cNvSpPr>
            <p:nvPr/>
          </p:nvSpPr>
          <p:spPr bwMode="auto">
            <a:xfrm>
              <a:off x="3881" y="3337"/>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8" name="Line 216"/>
            <p:cNvSpPr>
              <a:spLocks noChangeShapeType="1"/>
            </p:cNvSpPr>
            <p:nvPr/>
          </p:nvSpPr>
          <p:spPr bwMode="auto">
            <a:xfrm>
              <a:off x="3881" y="3350"/>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79" name="Line 217"/>
            <p:cNvSpPr>
              <a:spLocks noChangeShapeType="1"/>
            </p:cNvSpPr>
            <p:nvPr/>
          </p:nvSpPr>
          <p:spPr bwMode="auto">
            <a:xfrm>
              <a:off x="3881" y="3363"/>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0" name="Line 218"/>
            <p:cNvSpPr>
              <a:spLocks noChangeShapeType="1"/>
            </p:cNvSpPr>
            <p:nvPr/>
          </p:nvSpPr>
          <p:spPr bwMode="auto">
            <a:xfrm>
              <a:off x="3881" y="3376"/>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1" name="Line 219"/>
            <p:cNvSpPr>
              <a:spLocks noChangeShapeType="1"/>
            </p:cNvSpPr>
            <p:nvPr/>
          </p:nvSpPr>
          <p:spPr bwMode="auto">
            <a:xfrm>
              <a:off x="3881" y="3389"/>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2" name="Line 220"/>
            <p:cNvSpPr>
              <a:spLocks noChangeShapeType="1"/>
            </p:cNvSpPr>
            <p:nvPr/>
          </p:nvSpPr>
          <p:spPr bwMode="auto">
            <a:xfrm>
              <a:off x="3881" y="3402"/>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3" name="Line 221"/>
            <p:cNvSpPr>
              <a:spLocks noChangeShapeType="1"/>
            </p:cNvSpPr>
            <p:nvPr/>
          </p:nvSpPr>
          <p:spPr bwMode="auto">
            <a:xfrm>
              <a:off x="3881" y="3415"/>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4" name="Line 222"/>
            <p:cNvSpPr>
              <a:spLocks noChangeShapeType="1"/>
            </p:cNvSpPr>
            <p:nvPr/>
          </p:nvSpPr>
          <p:spPr bwMode="auto">
            <a:xfrm>
              <a:off x="3881" y="3428"/>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5" name="Line 223"/>
            <p:cNvSpPr>
              <a:spLocks noChangeShapeType="1"/>
            </p:cNvSpPr>
            <p:nvPr/>
          </p:nvSpPr>
          <p:spPr bwMode="auto">
            <a:xfrm>
              <a:off x="3881" y="3441"/>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6" name="Line 224"/>
            <p:cNvSpPr>
              <a:spLocks noChangeShapeType="1"/>
            </p:cNvSpPr>
            <p:nvPr/>
          </p:nvSpPr>
          <p:spPr bwMode="auto">
            <a:xfrm>
              <a:off x="3881" y="3454"/>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7" name="Line 225"/>
            <p:cNvSpPr>
              <a:spLocks noChangeShapeType="1"/>
            </p:cNvSpPr>
            <p:nvPr/>
          </p:nvSpPr>
          <p:spPr bwMode="auto">
            <a:xfrm>
              <a:off x="3881" y="3467"/>
              <a:ext cx="1" cy="3"/>
            </a:xfrm>
            <a:prstGeom prst="line">
              <a:avLst/>
            </a:prstGeom>
            <a:noFill/>
            <a:ln w="9525">
              <a:solidFill>
                <a:srgbClr val="00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88" name="Freeform 226"/>
            <p:cNvSpPr>
              <a:spLocks/>
            </p:cNvSpPr>
            <p:nvPr/>
          </p:nvSpPr>
          <p:spPr bwMode="auto">
            <a:xfrm flipV="1">
              <a:off x="3881" y="3479"/>
              <a:ext cx="1" cy="7"/>
            </a:xfrm>
            <a:custGeom>
              <a:avLst/>
              <a:gdLst>
                <a:gd name="T0" fmla="*/ 0 w 1587"/>
                <a:gd name="T1" fmla="*/ 4 h 12"/>
                <a:gd name="T2" fmla="*/ 0 w 1587"/>
                <a:gd name="T3" fmla="*/ 2 h 12"/>
                <a:gd name="T4" fmla="*/ 0 w 1587"/>
                <a:gd name="T5" fmla="*/ 0 h 12"/>
                <a:gd name="T6" fmla="*/ 0 60000 65536"/>
                <a:gd name="T7" fmla="*/ 0 60000 65536"/>
                <a:gd name="T8" fmla="*/ 0 60000 65536"/>
                <a:gd name="T9" fmla="*/ 0 w 1587"/>
                <a:gd name="T10" fmla="*/ 0 h 12"/>
                <a:gd name="T11" fmla="*/ 1587 w 1587"/>
                <a:gd name="T12" fmla="*/ 12 h 12"/>
              </a:gdLst>
              <a:ahLst/>
              <a:cxnLst>
                <a:cxn ang="T6">
                  <a:pos x="T0" y="T1"/>
                </a:cxn>
                <a:cxn ang="T7">
                  <a:pos x="T2" y="T3"/>
                </a:cxn>
                <a:cxn ang="T8">
                  <a:pos x="T4" y="T5"/>
                </a:cxn>
              </a:cxnLst>
              <a:rect l="T9" t="T10" r="T11" b="T12"/>
              <a:pathLst>
                <a:path w="1587" h="12">
                  <a:moveTo>
                    <a:pt x="0" y="12"/>
                  </a:moveTo>
                  <a:lnTo>
                    <a:pt x="0" y="6"/>
                  </a:lnTo>
                  <a:lnTo>
                    <a:pt x="0" y="0"/>
                  </a:lnTo>
                </a:path>
              </a:pathLst>
            </a:custGeom>
            <a:noFill/>
            <a:ln w="9525">
              <a:solidFill>
                <a:srgbClr val="000000"/>
              </a:solidFill>
              <a:round/>
              <a:headEnd/>
              <a:tailEnd/>
            </a:ln>
            <a:extLst>
              <a:ext uri="{909E8E84-426E-40DD-AFC4-6F175D3DCCD1}">
                <a14:hiddenFill xmlns:a14="http://schemas.microsoft.com/office/drawing/2010/main">
                  <a:solidFill>
                    <a:srgbClr val="FFFFFF"/>
                  </a:solidFill>
                </a14:hiddenFill>
              </a:ext>
            </a:extLst>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89" name="Freeform 227"/>
            <p:cNvSpPr>
              <a:spLocks/>
            </p:cNvSpPr>
            <p:nvPr/>
          </p:nvSpPr>
          <p:spPr bwMode="auto">
            <a:xfrm>
              <a:off x="3866" y="3437"/>
              <a:ext cx="30" cy="61"/>
            </a:xfrm>
            <a:custGeom>
              <a:avLst/>
              <a:gdLst>
                <a:gd name="T0" fmla="*/ 2 w 59"/>
                <a:gd name="T1" fmla="*/ 0 h 121"/>
                <a:gd name="T2" fmla="*/ 1 w 59"/>
                <a:gd name="T3" fmla="*/ 4 h 121"/>
                <a:gd name="T4" fmla="*/ 0 w 59"/>
                <a:gd name="T5" fmla="*/ 0 h 121"/>
                <a:gd name="T6" fmla="*/ 2 w 59"/>
                <a:gd name="T7" fmla="*/ 0 h 121"/>
                <a:gd name="T8" fmla="*/ 0 60000 65536"/>
                <a:gd name="T9" fmla="*/ 0 60000 65536"/>
                <a:gd name="T10" fmla="*/ 0 60000 65536"/>
                <a:gd name="T11" fmla="*/ 0 60000 65536"/>
                <a:gd name="T12" fmla="*/ 0 w 59"/>
                <a:gd name="T13" fmla="*/ 0 h 121"/>
                <a:gd name="T14" fmla="*/ 59 w 59"/>
                <a:gd name="T15" fmla="*/ 121 h 121"/>
              </a:gdLst>
              <a:ahLst/>
              <a:cxnLst>
                <a:cxn ang="T8">
                  <a:pos x="T0" y="T1"/>
                </a:cxn>
                <a:cxn ang="T9">
                  <a:pos x="T2" y="T3"/>
                </a:cxn>
                <a:cxn ang="T10">
                  <a:pos x="T4" y="T5"/>
                </a:cxn>
                <a:cxn ang="T11">
                  <a:pos x="T6" y="T7"/>
                </a:cxn>
              </a:cxnLst>
              <a:rect l="T12" t="T13" r="T14" b="T15"/>
              <a:pathLst>
                <a:path w="59" h="121">
                  <a:moveTo>
                    <a:pt x="59" y="0"/>
                  </a:moveTo>
                  <a:lnTo>
                    <a:pt x="29" y="121"/>
                  </a:lnTo>
                  <a:lnTo>
                    <a:pt x="0" y="0"/>
                  </a:lnTo>
                  <a:lnTo>
                    <a:pt x="59" y="0"/>
                  </a:lnTo>
                  <a:close/>
                </a:path>
              </a:pathLst>
            </a:custGeom>
            <a:solidFill>
              <a:srgbClr val="000000"/>
            </a:solidFill>
            <a:ln w="9525">
              <a:solidFill>
                <a:srgbClr val="000000"/>
              </a:solidFill>
              <a:round/>
              <a:headEnd/>
              <a:tailEnd/>
            </a:ln>
          </p:spPr>
          <p:txBody>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endParaRPr lang="zh-CN" altLang="en-US"/>
            </a:p>
          </p:txBody>
        </p:sp>
        <p:sp>
          <p:nvSpPr>
            <p:cNvPr id="190" name="Rectangle 228"/>
            <p:cNvSpPr>
              <a:spLocks noChangeArrowheads="1"/>
            </p:cNvSpPr>
            <p:nvPr/>
          </p:nvSpPr>
          <p:spPr bwMode="auto">
            <a:xfrm>
              <a:off x="3619" y="3544"/>
              <a:ext cx="604"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eaLnBrk="1" hangingPunct="1"/>
              <a:r>
                <a:rPr lang="zh-CN" altLang="en-US" sz="1000" b="1">
                  <a:solidFill>
                    <a:srgbClr val="000000"/>
                  </a:solidFill>
                  <a:latin typeface="宋体" pitchFamily="2" charset="-122"/>
                </a:rPr>
                <a:t>会计科目余额档</a:t>
              </a:r>
              <a:endParaRPr lang="zh-CN" altLang="en-US" sz="1000" b="1">
                <a:latin typeface="宋体" pitchFamily="2" charset="-122"/>
              </a:endParaRPr>
            </a:p>
          </p:txBody>
        </p:sp>
        <p:sp>
          <p:nvSpPr>
            <p:cNvPr id="191" name="Rectangle 230"/>
            <p:cNvSpPr>
              <a:spLocks noChangeArrowheads="1"/>
            </p:cNvSpPr>
            <p:nvPr/>
          </p:nvSpPr>
          <p:spPr bwMode="auto">
            <a:xfrm>
              <a:off x="3962" y="2138"/>
              <a:ext cx="86" cy="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none" lIns="0" tIns="0" rIns="0" bIns="0">
              <a:spAutoFit/>
            </a:bodyP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defRPr>
                  <a:solidFill>
                    <a:schemeClr val="tx1"/>
                  </a:solidFill>
                  <a:latin typeface="Arial" pitchFamily="34" charset="0"/>
                  <a:ea typeface="宋体" pitchFamily="2" charset="-122"/>
                </a:defRPr>
              </a:lvl9pPr>
            </a:lstStyle>
            <a:p>
              <a:pPr algn="r" eaLnBrk="1" hangingPunct="1"/>
              <a:r>
                <a:rPr lang="en-US" altLang="zh-CN" sz="1000" b="1">
                  <a:solidFill>
                    <a:srgbClr val="008000"/>
                  </a:solidFill>
                  <a:latin typeface="宋体" pitchFamily="2" charset="-122"/>
                </a:rPr>
                <a:t>±</a:t>
              </a:r>
              <a:endParaRPr lang="zh-CN" altLang="en-US" sz="1000" b="1">
                <a:solidFill>
                  <a:srgbClr val="008000"/>
                </a:solidFill>
                <a:latin typeface="宋体" pitchFamily="2" charset="-122"/>
              </a:endParaRPr>
            </a:p>
          </p:txBody>
        </p:sp>
      </p:grpSp>
      <p:sp>
        <p:nvSpPr>
          <p:cNvPr id="192"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CBUS</a:t>
            </a:r>
            <a:r>
              <a:rPr lang="zh-CN" altLang="en-US" dirty="0"/>
              <a:t>平台</a:t>
            </a:r>
            <a:r>
              <a:rPr lang="en-US" altLang="zh-CN" dirty="0"/>
              <a:t>-</a:t>
            </a:r>
            <a:r>
              <a:rPr lang="zh-CN" altLang="en-US" sz="2400" dirty="0"/>
              <a:t>产品架构</a:t>
            </a:r>
            <a:r>
              <a:rPr lang="en-US" altLang="zh-CN" sz="2400" dirty="0"/>
              <a:t>&amp;24</a:t>
            </a:r>
            <a:r>
              <a:rPr lang="zh-CN" altLang="en-US" sz="2400" dirty="0"/>
              <a:t>小时处理</a:t>
            </a:r>
          </a:p>
        </p:txBody>
      </p:sp>
      <p:sp>
        <p:nvSpPr>
          <p:cNvPr id="193" name="矩形 192"/>
          <p:cNvSpPr/>
          <p:nvPr/>
        </p:nvSpPr>
        <p:spPr bwMode="hidden">
          <a:xfrm>
            <a:off x="248507" y="783385"/>
            <a:ext cx="5716878" cy="469977"/>
          </a:xfrm>
          <a:prstGeom prst="rect">
            <a:avLst/>
          </a:prstGeom>
          <a:solidFill>
            <a:schemeClr val="accent6">
              <a:lumMod val="75000"/>
            </a:schemeClr>
          </a:solidFill>
          <a:ln w="9525">
            <a:noFill/>
            <a:miter lim="800000"/>
            <a:headEnd/>
            <a:tailEnd/>
          </a:ln>
          <a:effectLst/>
        </p:spPr>
        <p:txBody>
          <a:bodyPr wrap="none" rtlCol="0" anchor="ctr"/>
          <a:lstStyle/>
          <a:p>
            <a:pPr algn="ctr"/>
            <a:r>
              <a:rPr lang="zh-CN" altLang="en-US" sz="2000" b="1" dirty="0" smtClean="0">
                <a:solidFill>
                  <a:schemeClr val="bg1"/>
                </a:solidFill>
                <a:latin typeface="微软雅黑" panose="020B0503020204020204" pitchFamily="34" charset="-122"/>
                <a:ea typeface="微软雅黑" panose="020B0503020204020204" pitchFamily="34" charset="-122"/>
              </a:rPr>
              <a:t>产品架构</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194" name="矩形 193"/>
          <p:cNvSpPr/>
          <p:nvPr/>
        </p:nvSpPr>
        <p:spPr bwMode="hidden">
          <a:xfrm>
            <a:off x="6220617" y="765692"/>
            <a:ext cx="5716878" cy="46997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2000" b="1" dirty="0" smtClean="0">
                <a:solidFill>
                  <a:schemeClr val="bg1"/>
                </a:solidFill>
                <a:latin typeface="微软雅黑" panose="020B0503020204020204" pitchFamily="34" charset="-122"/>
                <a:ea typeface="微软雅黑" panose="020B0503020204020204" pitchFamily="34" charset="-122"/>
              </a:rPr>
              <a:t>24</a:t>
            </a:r>
            <a:r>
              <a:rPr lang="zh-CN" altLang="en-US" sz="2000" b="1" dirty="0" smtClean="0">
                <a:solidFill>
                  <a:schemeClr val="bg1"/>
                </a:solidFill>
                <a:latin typeface="微软雅黑" panose="020B0503020204020204" pitchFamily="34" charset="-122"/>
                <a:ea typeface="微软雅黑" panose="020B0503020204020204" pitchFamily="34" charset="-122"/>
              </a:rPr>
              <a:t>小时处理</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770859783"/>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smtClean="0"/>
              <a:t>Page </a:t>
            </a:r>
            <a:fld id="{99EF89E6-0A8F-45A7-A624-A99DD6C9867F}" type="slidenum">
              <a:rPr lang="en-US" altLang="zh-CN" smtClean="0"/>
              <a:pPr/>
              <a:t>1</a:t>
            </a:fld>
            <a:r>
              <a:rPr lang="en-US" altLang="zh-CN" smtClean="0"/>
              <a:t> </a:t>
            </a:r>
            <a:endParaRPr lang="en-US" altLang="zh-CN"/>
          </a:p>
        </p:txBody>
      </p:sp>
      <p:sp>
        <p:nvSpPr>
          <p:cNvPr id="5" name="矩形 4"/>
          <p:cNvSpPr/>
          <p:nvPr/>
        </p:nvSpPr>
        <p:spPr bwMode="hidden">
          <a:xfrm>
            <a:off x="2577392" y="2001318"/>
            <a:ext cx="922168" cy="75776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4800" b="1" dirty="0" smtClean="0">
                <a:solidFill>
                  <a:schemeClr val="bg1"/>
                </a:solidFill>
                <a:latin typeface="+mj-lt"/>
                <a:ea typeface="微软雅黑" panose="020B0503020204020204" pitchFamily="34" charset="-122"/>
              </a:rPr>
              <a:t>1</a:t>
            </a:r>
            <a:endParaRPr lang="zh-CN" altLang="en-US" sz="4800" b="1" dirty="0">
              <a:solidFill>
                <a:schemeClr val="bg1"/>
              </a:solidFill>
              <a:latin typeface="+mj-lt"/>
              <a:ea typeface="微软雅黑" panose="020B0503020204020204" pitchFamily="34" charset="-122"/>
            </a:endParaRPr>
          </a:p>
        </p:txBody>
      </p:sp>
      <p:sp>
        <p:nvSpPr>
          <p:cNvPr id="8" name="矩形 7"/>
          <p:cNvSpPr/>
          <p:nvPr/>
        </p:nvSpPr>
        <p:spPr bwMode="hidden">
          <a:xfrm>
            <a:off x="3634329" y="4041672"/>
            <a:ext cx="5931360" cy="757767"/>
          </a:xfrm>
          <a:prstGeom prst="rect">
            <a:avLst/>
          </a:prstGeom>
          <a:solidFill>
            <a:srgbClr val="00B0F0"/>
          </a:solidFill>
          <a:ln w="9525">
            <a:noFill/>
            <a:miter lim="800000"/>
            <a:headEnd/>
            <a:tailEnd/>
          </a:ln>
          <a:effectLst/>
        </p:spPr>
        <p:txBody>
          <a:bodyPr wrap="none" rtlCol="0" anchor="ctr"/>
          <a:lstStyle/>
          <a:p>
            <a:r>
              <a:rPr lang="zh-CN" altLang="en-US" sz="3200" b="1" dirty="0">
                <a:ea typeface="微软雅黑" pitchFamily="34" charset="-122"/>
                <a:cs typeface="Arial" pitchFamily="34" charset="0"/>
              </a:rPr>
              <a:t>项目</a:t>
            </a:r>
            <a:r>
              <a:rPr lang="zh-CN" altLang="en-US" sz="3200" b="1" dirty="0" smtClean="0">
                <a:ea typeface="微软雅黑" pitchFamily="34" charset="-122"/>
                <a:cs typeface="Arial" pitchFamily="34" charset="0"/>
              </a:rPr>
              <a:t>实施经验</a:t>
            </a:r>
            <a:endParaRPr lang="en-US" altLang="zh-CN" sz="3200" b="1" dirty="0">
              <a:ea typeface="微软雅黑" pitchFamily="34" charset="-122"/>
              <a:cs typeface="Arial" pitchFamily="34" charset="0"/>
            </a:endParaRPr>
          </a:p>
        </p:txBody>
      </p:sp>
      <p:sp>
        <p:nvSpPr>
          <p:cNvPr id="9" name="矩形 8"/>
          <p:cNvSpPr/>
          <p:nvPr/>
        </p:nvSpPr>
        <p:spPr bwMode="hidden">
          <a:xfrm>
            <a:off x="3647728" y="3015256"/>
            <a:ext cx="5931360" cy="757767"/>
          </a:xfrm>
          <a:prstGeom prst="rect">
            <a:avLst/>
          </a:prstGeom>
          <a:solidFill>
            <a:srgbClr val="00B0F0"/>
          </a:solidFill>
          <a:ln w="9525">
            <a:noFill/>
            <a:miter lim="800000"/>
            <a:headEnd/>
            <a:tailEnd/>
          </a:ln>
          <a:effectLst/>
        </p:spPr>
        <p:txBody>
          <a:bodyPr wrap="none" rtlCol="0" anchor="ctr"/>
          <a:lstStyle/>
          <a:p>
            <a:r>
              <a:rPr lang="zh-CN" altLang="en-US" sz="3200" b="1" dirty="0" smtClean="0">
                <a:ea typeface="微软雅黑" pitchFamily="34" charset="-122"/>
                <a:cs typeface="Arial" pitchFamily="34" charset="0"/>
              </a:rPr>
              <a:t>共享服务中心</a:t>
            </a:r>
            <a:r>
              <a:rPr lang="en-US" altLang="zh-CN" sz="3200" b="1" dirty="0" smtClean="0">
                <a:ea typeface="微软雅黑" pitchFamily="34" charset="-122"/>
                <a:cs typeface="Arial" pitchFamily="34" charset="0"/>
              </a:rPr>
              <a:t>IT</a:t>
            </a:r>
            <a:r>
              <a:rPr lang="zh-CN" altLang="en-US" sz="3200" b="1" dirty="0" smtClean="0">
                <a:ea typeface="微软雅黑" pitchFamily="34" charset="-122"/>
                <a:cs typeface="Arial" pitchFamily="34" charset="0"/>
              </a:rPr>
              <a:t>系统建设</a:t>
            </a:r>
            <a:endParaRPr lang="en-US" altLang="zh-CN" sz="3200" b="1" dirty="0">
              <a:ea typeface="微软雅黑" pitchFamily="34" charset="-122"/>
              <a:cs typeface="Arial" pitchFamily="34" charset="0"/>
            </a:endParaRPr>
          </a:p>
        </p:txBody>
      </p:sp>
      <p:sp>
        <p:nvSpPr>
          <p:cNvPr id="10" name="矩形 9"/>
          <p:cNvSpPr/>
          <p:nvPr/>
        </p:nvSpPr>
        <p:spPr bwMode="hidden">
          <a:xfrm>
            <a:off x="3647728" y="1988840"/>
            <a:ext cx="5931360" cy="757767"/>
          </a:xfrm>
          <a:prstGeom prst="rect">
            <a:avLst/>
          </a:prstGeom>
          <a:solidFill>
            <a:srgbClr val="00B0F0"/>
          </a:solidFill>
          <a:ln w="9525">
            <a:noFill/>
            <a:miter lim="800000"/>
            <a:headEnd/>
            <a:tailEnd/>
          </a:ln>
          <a:effectLst/>
        </p:spPr>
        <p:txBody>
          <a:bodyPr wrap="none" rtlCol="0" anchor="ctr"/>
          <a:lstStyle/>
          <a:p>
            <a:pPr lvl="0"/>
            <a:r>
              <a:rPr lang="en-US" altLang="zh-CN" sz="3200" b="1" dirty="0" smtClean="0">
                <a:ea typeface="微软雅黑" pitchFamily="34" charset="-122"/>
                <a:cs typeface="Arial" pitchFamily="34" charset="0"/>
              </a:rPr>
              <a:t>IT</a:t>
            </a:r>
            <a:r>
              <a:rPr lang="zh-CN" altLang="en-US" sz="3200" b="1" dirty="0" smtClean="0">
                <a:ea typeface="微软雅黑" pitchFamily="34" charset="-122"/>
                <a:cs typeface="Arial" pitchFamily="34" charset="0"/>
              </a:rPr>
              <a:t>治理架构</a:t>
            </a:r>
            <a:endParaRPr lang="en-US" altLang="zh-CN" sz="3200" b="1" dirty="0">
              <a:ea typeface="微软雅黑" pitchFamily="34" charset="-122"/>
              <a:cs typeface="Arial" pitchFamily="34" charset="0"/>
            </a:endParaRPr>
          </a:p>
        </p:txBody>
      </p:sp>
      <p:sp>
        <p:nvSpPr>
          <p:cNvPr id="11" name="矩形 10"/>
          <p:cNvSpPr/>
          <p:nvPr/>
        </p:nvSpPr>
        <p:spPr bwMode="hidden">
          <a:xfrm>
            <a:off x="2577392" y="3024614"/>
            <a:ext cx="922168" cy="75776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4800" b="1" dirty="0">
                <a:solidFill>
                  <a:schemeClr val="bg1"/>
                </a:solidFill>
                <a:latin typeface="+mj-lt"/>
                <a:ea typeface="微软雅黑" panose="020B0503020204020204" pitchFamily="34" charset="-122"/>
              </a:rPr>
              <a:t>2</a:t>
            </a:r>
            <a:endParaRPr lang="zh-CN" altLang="en-US" sz="4800" b="1" dirty="0">
              <a:solidFill>
                <a:schemeClr val="bg1"/>
              </a:solidFill>
              <a:latin typeface="+mj-lt"/>
              <a:ea typeface="微软雅黑" panose="020B0503020204020204" pitchFamily="34" charset="-122"/>
            </a:endParaRPr>
          </a:p>
        </p:txBody>
      </p:sp>
      <p:sp>
        <p:nvSpPr>
          <p:cNvPr id="12" name="矩形 11"/>
          <p:cNvSpPr/>
          <p:nvPr/>
        </p:nvSpPr>
        <p:spPr bwMode="hidden">
          <a:xfrm>
            <a:off x="2577392" y="4047910"/>
            <a:ext cx="922168" cy="75776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4800" b="1" dirty="0">
                <a:solidFill>
                  <a:schemeClr val="bg1"/>
                </a:solidFill>
                <a:latin typeface="+mj-lt"/>
                <a:ea typeface="微软雅黑" panose="020B0503020204020204" pitchFamily="34" charset="-122"/>
              </a:rPr>
              <a:t>3</a:t>
            </a:r>
            <a:endParaRPr lang="zh-CN" altLang="en-US" sz="4800" b="1" dirty="0">
              <a:solidFill>
                <a:schemeClr val="bg1"/>
              </a:solidFill>
              <a:latin typeface="+mj-lt"/>
              <a:ea typeface="微软雅黑" panose="020B0503020204020204" pitchFamily="34" charset="-122"/>
            </a:endParaRPr>
          </a:p>
        </p:txBody>
      </p:sp>
      <p:sp>
        <p:nvSpPr>
          <p:cNvPr id="15" name="Rectangle 2"/>
          <p:cNvSpPr txBox="1">
            <a:spLocks noChangeArrowheads="1"/>
          </p:cNvSpPr>
          <p:nvPr/>
        </p:nvSpPr>
        <p:spPr>
          <a:xfrm>
            <a:off x="263352" y="126515"/>
            <a:ext cx="10873208" cy="500066"/>
          </a:xfrm>
          <a:prstGeom prst="rect">
            <a:avLst/>
          </a:prstGeom>
          <a:noFill/>
        </p:spPr>
        <p:txBody>
          <a:bodyPr anchor="ctr" anchorCtr="0"/>
          <a:lstStyle/>
          <a:p>
            <a:pPr eaLnBrk="0" hangingPunct="0">
              <a:defRPr/>
            </a:pPr>
            <a:r>
              <a:rPr lang="zh-CN" altLang="en-US" sz="2800" b="1" kern="0" dirty="0" smtClean="0">
                <a:solidFill>
                  <a:srgbClr val="006666"/>
                </a:solidFill>
                <a:latin typeface="黑体" panose="02010609060101010101" pitchFamily="49" charset="-122"/>
                <a:ea typeface="黑体" panose="02010609060101010101" pitchFamily="49" charset="-122"/>
                <a:cs typeface="Arial Unicode MS" pitchFamily="34" charset="-122"/>
              </a:rPr>
              <a:t>目录</a:t>
            </a:r>
            <a:r>
              <a:rPr lang="en-US" altLang="zh-CN" sz="2800" b="1" kern="0" dirty="0" smtClean="0">
                <a:solidFill>
                  <a:srgbClr val="006666"/>
                </a:solidFill>
                <a:latin typeface="黑体" panose="02010609060101010101" pitchFamily="49" charset="-122"/>
                <a:ea typeface="黑体" panose="02010609060101010101" pitchFamily="49" charset="-122"/>
                <a:cs typeface="Arial Unicode MS" pitchFamily="34" charset="-122"/>
              </a:rPr>
              <a:t>-Agenda</a:t>
            </a:r>
            <a:endParaRPr lang="zh-CN" altLang="en-US" sz="2800" b="1" kern="0" dirty="0">
              <a:solidFill>
                <a:srgbClr val="006666"/>
              </a:solidFill>
              <a:latin typeface="黑体" panose="02010609060101010101" pitchFamily="49" charset="-122"/>
              <a:ea typeface="黑体" panose="02010609060101010101" pitchFamily="49" charset="-122"/>
              <a:cs typeface="Arial Unicode MS" pitchFamily="34" charset="-122"/>
            </a:endParaRPr>
          </a:p>
        </p:txBody>
      </p:sp>
    </p:spTree>
    <p:extLst>
      <p:ext uri="{BB962C8B-B14F-4D97-AF65-F5344CB8AC3E}">
        <p14:creationId xmlns:p14="http://schemas.microsoft.com/office/powerpoint/2010/main" val="28858040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1" nodeType="clickEffect">
                                  <p:stCondLst>
                                    <p:cond delay="0"/>
                                  </p:stCondLst>
                                  <p:childTnLst>
                                    <p:set>
                                      <p:cBhvr>
                                        <p:cTn id="6" dur="6000"/>
                                        <p:tgtEl>
                                          <p:spTgt spid="10"/>
                                        </p:tgtEl>
                                        <p:attrNameLst>
                                          <p:attrName>fillcolor</p:attrName>
                                        </p:attrNameLst>
                                      </p:cBhvr>
                                      <p:to>
                                        <p:clrVal>
                                          <a:srgbClr val="CC00FF"/>
                                        </p:clrVal>
                                      </p:to>
                                    </p:set>
                                    <p:set>
                                      <p:cBhvr>
                                        <p:cTn id="7" dur="6000"/>
                                        <p:tgtEl>
                                          <p:spTgt spid="10"/>
                                        </p:tgtEl>
                                        <p:attrNameLst>
                                          <p:attrName>fill.type</p:attrName>
                                        </p:attrNameLst>
                                      </p:cBhvr>
                                      <p:to>
                                        <p:strVal val="solid"/>
                                      </p:to>
                                    </p:set>
                                    <p:set>
                                      <p:cBhvr>
                                        <p:cTn id="8" dur="6000"/>
                                        <p:tgtEl>
                                          <p:spTgt spid="10"/>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19</a:t>
            </a:fld>
            <a:r>
              <a:rPr lang="en-US" altLang="zh-CN" dirty="0" smtClean="0"/>
              <a:t> </a:t>
            </a:r>
            <a:endParaRPr lang="en-US" altLang="zh-CN" dirty="0"/>
          </a:p>
        </p:txBody>
      </p:sp>
      <p:sp>
        <p:nvSpPr>
          <p:cNvPr id="10" name="矩形 24"/>
          <p:cNvSpPr>
            <a:spLocks noChangeArrowheads="1"/>
          </p:cNvSpPr>
          <p:nvPr/>
        </p:nvSpPr>
        <p:spPr bwMode="auto">
          <a:xfrm>
            <a:off x="4552950" y="3678138"/>
            <a:ext cx="2863850" cy="1728787"/>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1" name="矩形 24"/>
          <p:cNvSpPr>
            <a:spLocks noChangeArrowheads="1"/>
          </p:cNvSpPr>
          <p:nvPr/>
        </p:nvSpPr>
        <p:spPr bwMode="auto">
          <a:xfrm>
            <a:off x="8329613" y="3662263"/>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2" name="矩形 24"/>
          <p:cNvSpPr>
            <a:spLocks noChangeArrowheads="1"/>
          </p:cNvSpPr>
          <p:nvPr/>
        </p:nvSpPr>
        <p:spPr bwMode="auto">
          <a:xfrm>
            <a:off x="776288" y="367813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3" name="矩形 24"/>
          <p:cNvSpPr>
            <a:spLocks noChangeArrowheads="1"/>
          </p:cNvSpPr>
          <p:nvPr/>
        </p:nvSpPr>
        <p:spPr bwMode="auto">
          <a:xfrm>
            <a:off x="8328025" y="674588"/>
            <a:ext cx="2881313"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4" name="矩形 24"/>
          <p:cNvSpPr>
            <a:spLocks noChangeArrowheads="1"/>
          </p:cNvSpPr>
          <p:nvPr/>
        </p:nvSpPr>
        <p:spPr bwMode="auto">
          <a:xfrm>
            <a:off x="4548188" y="663475"/>
            <a:ext cx="2881312"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6" name="矩形 24"/>
          <p:cNvSpPr>
            <a:spLocks noChangeArrowheads="1"/>
          </p:cNvSpPr>
          <p:nvPr/>
        </p:nvSpPr>
        <p:spPr bwMode="auto">
          <a:xfrm>
            <a:off x="768350" y="67458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7" name="矩形 24"/>
          <p:cNvSpPr>
            <a:spLocks noChangeArrowheads="1"/>
          </p:cNvSpPr>
          <p:nvPr/>
        </p:nvSpPr>
        <p:spPr bwMode="auto">
          <a:xfrm>
            <a:off x="768350"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IT总体架构</a:t>
            </a:r>
            <a:endParaRPr lang="zh-CN" altLang="en-US"/>
          </a:p>
        </p:txBody>
      </p:sp>
      <p:sp>
        <p:nvSpPr>
          <p:cNvPr id="18" name="矩形 25"/>
          <p:cNvSpPr>
            <a:spLocks noChangeArrowheads="1"/>
          </p:cNvSpPr>
          <p:nvPr/>
        </p:nvSpPr>
        <p:spPr bwMode="auto">
          <a:xfrm>
            <a:off x="4548188" y="2401788"/>
            <a:ext cx="2881312"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CBUS平台</a:t>
            </a:r>
          </a:p>
        </p:txBody>
      </p:sp>
      <p:sp>
        <p:nvSpPr>
          <p:cNvPr id="19" name="矩形 26"/>
          <p:cNvSpPr>
            <a:spLocks noChangeArrowheads="1"/>
          </p:cNvSpPr>
          <p:nvPr/>
        </p:nvSpPr>
        <p:spPr bwMode="auto">
          <a:xfrm>
            <a:off x="8329613" y="2401788"/>
            <a:ext cx="2879725" cy="615950"/>
          </a:xfrm>
          <a:prstGeom prst="rect">
            <a:avLst/>
          </a:prstGeom>
          <a:solidFill>
            <a:srgbClr val="CC00FF"/>
          </a:solidFill>
          <a:ln>
            <a:noFill/>
          </a:ln>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EBUS平台</a:t>
            </a:r>
            <a:endParaRPr lang="zh-CN" altLang="en-US"/>
          </a:p>
        </p:txBody>
      </p:sp>
      <p:sp>
        <p:nvSpPr>
          <p:cNvPr id="20" name="矩形 27"/>
          <p:cNvSpPr>
            <a:spLocks noChangeArrowheads="1"/>
          </p:cNvSpPr>
          <p:nvPr/>
        </p:nvSpPr>
        <p:spPr bwMode="auto">
          <a:xfrm>
            <a:off x="766763" y="540533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XBUS平台</a:t>
            </a:r>
            <a:endParaRPr lang="zh-CN" altLang="en-US"/>
          </a:p>
        </p:txBody>
      </p:sp>
      <p:sp>
        <p:nvSpPr>
          <p:cNvPr id="21" name="矩形 28"/>
          <p:cNvSpPr>
            <a:spLocks noChangeArrowheads="1"/>
          </p:cNvSpPr>
          <p:nvPr/>
        </p:nvSpPr>
        <p:spPr bwMode="auto">
          <a:xfrm>
            <a:off x="4548188" y="5406925"/>
            <a:ext cx="2879725"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DBUS平台</a:t>
            </a:r>
            <a:endParaRPr lang="zh-CN" altLang="en-US"/>
          </a:p>
        </p:txBody>
      </p:sp>
      <p:sp>
        <p:nvSpPr>
          <p:cNvPr id="22" name="矩形 29"/>
          <p:cNvSpPr>
            <a:spLocks noChangeArrowheads="1"/>
          </p:cNvSpPr>
          <p:nvPr/>
        </p:nvSpPr>
        <p:spPr bwMode="auto">
          <a:xfrm>
            <a:off x="8328025" y="5394225"/>
            <a:ext cx="2881313"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ESB平台</a:t>
            </a:r>
            <a:endParaRPr lang="zh-CN" altLang="en-US"/>
          </a:p>
        </p:txBody>
      </p:sp>
      <p:pic>
        <p:nvPicPr>
          <p:cNvPr id="23" name="Picture 16" descr="53b38a10177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225" y="746025"/>
            <a:ext cx="25209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7" descr="53b38a11d588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6563" y="1034950"/>
            <a:ext cx="935037"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18" descr="53b3685521a8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28025" y="747613"/>
            <a:ext cx="2808288"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19" descr="53b36854a7590"/>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328025" y="3698775"/>
            <a:ext cx="2808288"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20" descr="53b3685488e10"/>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84700" y="3698775"/>
            <a:ext cx="2736850" cy="169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21" descr="53b36854cd6f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9788" y="3698775"/>
            <a:ext cx="2736850"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22" descr="53b36842790d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84700" y="601563"/>
            <a:ext cx="2735263" cy="1801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3" descr="53b3683d64267"/>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050338" y="1395313"/>
            <a:ext cx="1295400" cy="93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37327089"/>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20</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pSp>
        <p:nvGrpSpPr>
          <p:cNvPr id="5" name="组合 4"/>
          <p:cNvGrpSpPr/>
          <p:nvPr/>
        </p:nvGrpSpPr>
        <p:grpSpPr>
          <a:xfrm>
            <a:off x="407368" y="770345"/>
            <a:ext cx="11449271" cy="5466967"/>
            <a:chOff x="113414" y="849286"/>
            <a:chExt cx="8960635" cy="5590096"/>
          </a:xfrm>
        </p:grpSpPr>
        <p:sp>
          <p:nvSpPr>
            <p:cNvPr id="6" name="矩形 5"/>
            <p:cNvSpPr/>
            <p:nvPr/>
          </p:nvSpPr>
          <p:spPr>
            <a:xfrm>
              <a:off x="2642057" y="1212963"/>
              <a:ext cx="3637441" cy="4475456"/>
            </a:xfrm>
            <a:prstGeom prst="rect">
              <a:avLst/>
            </a:prstGeom>
            <a:ln w="9525">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7" name="文本框 34"/>
            <p:cNvSpPr txBox="1"/>
            <p:nvPr/>
          </p:nvSpPr>
          <p:spPr>
            <a:xfrm>
              <a:off x="305866" y="873255"/>
              <a:ext cx="932904" cy="346747"/>
            </a:xfrm>
            <a:prstGeom prst="rect">
              <a:avLst/>
            </a:prstGeom>
            <a:noFill/>
          </p:spPr>
          <p:txBody>
            <a:bodyPr wrap="none" rtlCol="0">
              <a:spAutoFit/>
            </a:bodyPr>
            <a:lstStyle/>
            <a:p>
              <a:r>
                <a:rPr lang="zh-CN" altLang="en-US" sz="1400" dirty="0">
                  <a:solidFill>
                    <a:schemeClr val="accent1">
                      <a:lumMod val="50000"/>
                    </a:schemeClr>
                  </a:solidFill>
                  <a:latin typeface="微软雅黑" panose="020B0503020204020204" pitchFamily="34" charset="-122"/>
                  <a:ea typeface="微软雅黑" panose="020B0503020204020204" pitchFamily="34" charset="-122"/>
                </a:rPr>
                <a:t>渠道应用</a:t>
              </a:r>
            </a:p>
          </p:txBody>
        </p:sp>
        <p:sp>
          <p:nvSpPr>
            <p:cNvPr id="8" name="圆角矩形 7"/>
            <p:cNvSpPr/>
            <p:nvPr/>
          </p:nvSpPr>
          <p:spPr>
            <a:xfrm>
              <a:off x="113414" y="1219413"/>
              <a:ext cx="1095263" cy="274721"/>
            </a:xfrm>
            <a:prstGeom prst="roundRect">
              <a:avLst/>
            </a:prstGeom>
            <a:solidFill>
              <a:srgbClr val="45B5D8"/>
            </a:solidFill>
            <a:ln>
              <a:solidFill>
                <a:srgbClr val="45B5D8"/>
              </a:solidFill>
              <a:prstDash val="lgDashDotDot"/>
            </a:ln>
          </p:spPr>
          <p:txBody>
            <a:bodyPr wrap="square" rtlCol="0" anchor="ctr" anchorCtr="1">
              <a:noAutofit/>
            </a:bodyPr>
            <a:lstStyle/>
            <a:p>
              <a:pPr algn="just"/>
              <a:r>
                <a:rPr kumimoji="1" lang="zh-CN" altLang="en-US" sz="1100" dirty="0">
                  <a:solidFill>
                    <a:schemeClr val="bg1"/>
                  </a:solidFill>
                  <a:latin typeface="微软雅黑" panose="020B0503020204020204" pitchFamily="34" charset="-122"/>
                  <a:ea typeface="微软雅黑" panose="020B0503020204020204" pitchFamily="34" charset="-122"/>
                </a:rPr>
                <a:t>网上银行</a:t>
              </a:r>
            </a:p>
          </p:txBody>
        </p:sp>
        <p:sp>
          <p:nvSpPr>
            <p:cNvPr id="9" name="圆角矩形 8"/>
            <p:cNvSpPr/>
            <p:nvPr/>
          </p:nvSpPr>
          <p:spPr>
            <a:xfrm>
              <a:off x="113414" y="1631194"/>
              <a:ext cx="1095263" cy="274721"/>
            </a:xfrm>
            <a:prstGeom prst="roundRect">
              <a:avLst/>
            </a:prstGeom>
            <a:solidFill>
              <a:srgbClr val="45B5D8"/>
            </a:solidFill>
            <a:ln>
              <a:solidFill>
                <a:srgbClr val="45B5D8"/>
              </a:solidFill>
              <a:prstDash val="lgDashDotDot"/>
            </a:ln>
          </p:spPr>
          <p:txBody>
            <a:bodyPr wrap="square" rtlCol="0" anchor="ctr" anchorCtr="1">
              <a:noAutofit/>
            </a:bodyPr>
            <a:lstStyle/>
            <a:p>
              <a:pPr algn="just"/>
              <a:r>
                <a:rPr kumimoji="1" lang="zh-CN" altLang="en-US" sz="1100" dirty="0">
                  <a:solidFill>
                    <a:schemeClr val="bg1"/>
                  </a:solidFill>
                  <a:latin typeface="微软雅黑" panose="020B0503020204020204" pitchFamily="34" charset="-122"/>
                  <a:ea typeface="微软雅黑" panose="020B0503020204020204" pitchFamily="34" charset="-122"/>
                </a:rPr>
                <a:t>手机银行</a:t>
              </a:r>
            </a:p>
          </p:txBody>
        </p:sp>
        <p:sp>
          <p:nvSpPr>
            <p:cNvPr id="10" name="圆角矩形 9"/>
            <p:cNvSpPr/>
            <p:nvPr/>
          </p:nvSpPr>
          <p:spPr>
            <a:xfrm>
              <a:off x="113414" y="2042977"/>
              <a:ext cx="1095263" cy="274721"/>
            </a:xfrm>
            <a:prstGeom prst="roundRect">
              <a:avLst/>
            </a:prstGeom>
            <a:solidFill>
              <a:srgbClr val="45B5D8"/>
            </a:solidFill>
            <a:ln>
              <a:solidFill>
                <a:srgbClr val="45B5D8"/>
              </a:solidFill>
              <a:prstDash val="lgDashDotDot"/>
            </a:ln>
          </p:spPr>
          <p:txBody>
            <a:bodyPr wrap="square" rtlCol="0" anchor="ctr" anchorCtr="1">
              <a:noAutofit/>
            </a:bodyPr>
            <a:lstStyle/>
            <a:p>
              <a:pPr algn="just"/>
              <a:r>
                <a:rPr kumimoji="1" lang="zh-CN" altLang="en-US" sz="1100" dirty="0">
                  <a:solidFill>
                    <a:schemeClr val="bg1"/>
                  </a:solidFill>
                  <a:latin typeface="微软雅黑" panose="020B0503020204020204" pitchFamily="34" charset="-122"/>
                  <a:ea typeface="微软雅黑" panose="020B0503020204020204" pitchFamily="34" charset="-122"/>
                </a:rPr>
                <a:t>微信银行</a:t>
              </a:r>
            </a:p>
          </p:txBody>
        </p:sp>
        <p:sp>
          <p:nvSpPr>
            <p:cNvPr id="11" name="圆角矩形 10"/>
            <p:cNvSpPr/>
            <p:nvPr/>
          </p:nvSpPr>
          <p:spPr>
            <a:xfrm>
              <a:off x="113414" y="2454759"/>
              <a:ext cx="1095263" cy="274721"/>
            </a:xfrm>
            <a:prstGeom prst="roundRect">
              <a:avLst/>
            </a:prstGeom>
            <a:solidFill>
              <a:srgbClr val="45B5D8"/>
            </a:solidFill>
            <a:ln>
              <a:solidFill>
                <a:srgbClr val="45B5D8"/>
              </a:solidFill>
              <a:prstDash val="lgDashDotDot"/>
            </a:ln>
          </p:spPr>
          <p:txBody>
            <a:bodyPr wrap="square" rtlCol="0" anchor="ctr" anchorCtr="1">
              <a:noAutofit/>
            </a:bodyPr>
            <a:lstStyle/>
            <a:p>
              <a:pPr algn="just"/>
              <a:r>
                <a:rPr kumimoji="1" lang="zh-CN" altLang="en-US" sz="1100" dirty="0">
                  <a:solidFill>
                    <a:schemeClr val="bg1"/>
                  </a:solidFill>
                  <a:latin typeface="微软雅黑" panose="020B0503020204020204" pitchFamily="34" charset="-122"/>
                  <a:ea typeface="微软雅黑" panose="020B0503020204020204" pitchFamily="34" charset="-122"/>
                </a:rPr>
                <a:t>直销银行</a:t>
              </a:r>
            </a:p>
          </p:txBody>
        </p:sp>
        <p:sp>
          <p:nvSpPr>
            <p:cNvPr id="12" name="圆角矩形 11"/>
            <p:cNvSpPr/>
            <p:nvPr/>
          </p:nvSpPr>
          <p:spPr>
            <a:xfrm>
              <a:off x="113414" y="2866541"/>
              <a:ext cx="1095263" cy="274721"/>
            </a:xfrm>
            <a:prstGeom prst="roundRect">
              <a:avLst/>
            </a:prstGeom>
            <a:solidFill>
              <a:srgbClr val="45B5D8"/>
            </a:solidFill>
            <a:ln>
              <a:solidFill>
                <a:srgbClr val="45B5D8"/>
              </a:solidFill>
              <a:prstDash val="lgDashDotDot"/>
            </a:ln>
          </p:spPr>
          <p:txBody>
            <a:bodyPr wrap="square" rtlCol="0" anchor="ctr" anchorCtr="1">
              <a:noAutofit/>
            </a:bodyPr>
            <a:lstStyle/>
            <a:p>
              <a:pPr algn="just"/>
              <a:r>
                <a:rPr kumimoji="1" lang="zh-CN" altLang="en-US" sz="1100" dirty="0">
                  <a:solidFill>
                    <a:schemeClr val="bg1"/>
                  </a:solidFill>
                  <a:latin typeface="微软雅黑" panose="020B0503020204020204" pitchFamily="34" charset="-122"/>
                  <a:ea typeface="微软雅黑" panose="020B0503020204020204" pitchFamily="34" charset="-122"/>
                </a:rPr>
                <a:t>企业网银</a:t>
              </a:r>
            </a:p>
          </p:txBody>
        </p:sp>
        <p:sp>
          <p:nvSpPr>
            <p:cNvPr id="13" name="圆角矩形 12"/>
            <p:cNvSpPr/>
            <p:nvPr/>
          </p:nvSpPr>
          <p:spPr>
            <a:xfrm>
              <a:off x="113414" y="3278323"/>
              <a:ext cx="1095263" cy="274721"/>
            </a:xfrm>
            <a:prstGeom prst="roundRect">
              <a:avLst/>
            </a:prstGeom>
            <a:solidFill>
              <a:srgbClr val="45B5D8"/>
            </a:solidFill>
            <a:ln>
              <a:solidFill>
                <a:srgbClr val="45B5D8"/>
              </a:solidFill>
              <a:prstDash val="lgDashDotDot"/>
            </a:ln>
          </p:spPr>
          <p:txBody>
            <a:bodyPr wrap="square" rtlCol="0" anchor="ctr" anchorCtr="1">
              <a:noAutofit/>
            </a:bodyPr>
            <a:lstStyle/>
            <a:p>
              <a:pPr algn="just"/>
              <a:r>
                <a:rPr kumimoji="1" lang="zh-CN" altLang="en-US" sz="1100" dirty="0">
                  <a:solidFill>
                    <a:schemeClr val="bg1"/>
                  </a:solidFill>
                  <a:latin typeface="微软雅黑" panose="020B0503020204020204" pitchFamily="34" charset="-122"/>
                  <a:ea typeface="微软雅黑" panose="020B0503020204020204" pitchFamily="34" charset="-122"/>
                </a:rPr>
                <a:t>移动营销</a:t>
              </a:r>
            </a:p>
          </p:txBody>
        </p:sp>
        <p:sp>
          <p:nvSpPr>
            <p:cNvPr id="14" name="圆角矩形 13"/>
            <p:cNvSpPr/>
            <p:nvPr/>
          </p:nvSpPr>
          <p:spPr>
            <a:xfrm>
              <a:off x="113414" y="3690105"/>
              <a:ext cx="1095263" cy="274721"/>
            </a:xfrm>
            <a:prstGeom prst="roundRect">
              <a:avLst/>
            </a:prstGeom>
            <a:solidFill>
              <a:srgbClr val="45B5D8"/>
            </a:solidFill>
            <a:ln>
              <a:solidFill>
                <a:srgbClr val="45B5D8"/>
              </a:solidFill>
              <a:prstDash val="lgDashDotDot"/>
            </a:ln>
          </p:spPr>
          <p:txBody>
            <a:bodyPr wrap="square" rtlCol="0" anchor="ctr" anchorCtr="1">
              <a:noAutofit/>
            </a:bodyPr>
            <a:lstStyle/>
            <a:p>
              <a:pPr algn="just"/>
              <a:r>
                <a:rPr kumimoji="1" lang="zh-CN" altLang="en-US" sz="1100" dirty="0">
                  <a:solidFill>
                    <a:schemeClr val="bg1"/>
                  </a:solidFill>
                  <a:latin typeface="微软雅黑" panose="020B0503020204020204" pitchFamily="34" charset="-122"/>
                  <a:ea typeface="微软雅黑" panose="020B0503020204020204" pitchFamily="34" charset="-122"/>
                </a:rPr>
                <a:t>移动</a:t>
              </a:r>
              <a:r>
                <a:rPr kumimoji="1" lang="en-US" altLang="zh-CN" sz="1100" dirty="0">
                  <a:solidFill>
                    <a:schemeClr val="bg1"/>
                  </a:solidFill>
                  <a:latin typeface="微软雅黑" panose="020B0503020204020204" pitchFamily="34" charset="-122"/>
                  <a:ea typeface="微软雅黑" panose="020B0503020204020204" pitchFamily="34" charset="-122"/>
                </a:rPr>
                <a:t>BI</a:t>
              </a:r>
              <a:endParaRPr kumimoji="1"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15" name="圆角矩形 14"/>
            <p:cNvSpPr/>
            <p:nvPr/>
          </p:nvSpPr>
          <p:spPr>
            <a:xfrm>
              <a:off x="113414" y="4101887"/>
              <a:ext cx="1095263" cy="274721"/>
            </a:xfrm>
            <a:prstGeom prst="roundRect">
              <a:avLst/>
            </a:prstGeom>
            <a:solidFill>
              <a:srgbClr val="45B5D8"/>
            </a:solidFill>
            <a:ln>
              <a:solidFill>
                <a:srgbClr val="45B5D8"/>
              </a:solidFill>
              <a:prstDash val="lgDashDotDot"/>
            </a:ln>
          </p:spPr>
          <p:txBody>
            <a:bodyPr wrap="square" rtlCol="0" anchor="ctr" anchorCtr="1">
              <a:noAutofit/>
            </a:bodyPr>
            <a:lstStyle/>
            <a:p>
              <a:pPr algn="just"/>
              <a:r>
                <a:rPr kumimoji="1" lang="en-US" altLang="zh-CN" sz="1100" dirty="0">
                  <a:solidFill>
                    <a:schemeClr val="bg1"/>
                  </a:solidFill>
                  <a:latin typeface="微软雅黑" panose="020B0503020204020204" pitchFamily="34" charset="-122"/>
                  <a:ea typeface="微软雅黑" panose="020B0503020204020204" pitchFamily="34" charset="-122"/>
                </a:rPr>
                <a:t>P2P</a:t>
              </a:r>
              <a:r>
                <a:rPr kumimoji="1" lang="zh-CN" altLang="en-US" sz="1100" dirty="0">
                  <a:solidFill>
                    <a:schemeClr val="bg1"/>
                  </a:solidFill>
                  <a:latin typeface="微软雅黑" panose="020B0503020204020204" pitchFamily="34" charset="-122"/>
                  <a:ea typeface="微软雅黑" panose="020B0503020204020204" pitchFamily="34" charset="-122"/>
                </a:rPr>
                <a:t> </a:t>
              </a:r>
            </a:p>
          </p:txBody>
        </p:sp>
        <p:sp>
          <p:nvSpPr>
            <p:cNvPr id="16" name="圆角矩形 15"/>
            <p:cNvSpPr/>
            <p:nvPr/>
          </p:nvSpPr>
          <p:spPr>
            <a:xfrm>
              <a:off x="113414" y="4513669"/>
              <a:ext cx="1095263" cy="274721"/>
            </a:xfrm>
            <a:prstGeom prst="roundRect">
              <a:avLst/>
            </a:prstGeom>
            <a:ln/>
          </p:spPr>
          <p:style>
            <a:lnRef idx="0">
              <a:schemeClr val="accent6"/>
            </a:lnRef>
            <a:fillRef idx="3">
              <a:schemeClr val="accent6"/>
            </a:fillRef>
            <a:effectRef idx="3">
              <a:schemeClr val="accent6"/>
            </a:effectRef>
            <a:fontRef idx="minor">
              <a:schemeClr val="lt1"/>
            </a:fontRef>
          </p:style>
          <p:txBody>
            <a:bodyPr wrap="square" rtlCol="0" anchor="ctr" anchorCtr="1">
              <a:noAutofit/>
            </a:bodyPr>
            <a:lstStyle/>
            <a:p>
              <a:pPr algn="just"/>
              <a:r>
                <a:rPr kumimoji="1" lang="zh-CN" altLang="en-US" sz="900" dirty="0">
                  <a:solidFill>
                    <a:schemeClr val="bg1"/>
                  </a:solidFill>
                  <a:latin typeface="微软雅黑" panose="020B0503020204020204" pitchFamily="34" charset="-122"/>
                  <a:ea typeface="微软雅黑" panose="020B0503020204020204" pitchFamily="34" charset="-122"/>
                </a:rPr>
                <a:t>第三方金融应用</a:t>
              </a:r>
            </a:p>
          </p:txBody>
        </p:sp>
        <p:sp>
          <p:nvSpPr>
            <p:cNvPr id="17" name="TextBox 27"/>
            <p:cNvSpPr txBox="1"/>
            <p:nvPr/>
          </p:nvSpPr>
          <p:spPr>
            <a:xfrm>
              <a:off x="205318" y="5929535"/>
              <a:ext cx="932904" cy="346747"/>
            </a:xfrm>
            <a:prstGeom prst="rect">
              <a:avLst/>
            </a:prstGeom>
            <a:noFill/>
            <a:ln>
              <a:noFill/>
            </a:ln>
          </p:spPr>
          <p:style>
            <a:lnRef idx="2">
              <a:schemeClr val="accent1"/>
            </a:lnRef>
            <a:fillRef idx="1">
              <a:schemeClr val="lt1"/>
            </a:fillRef>
            <a:effectRef idx="0">
              <a:schemeClr val="accent1"/>
            </a:effectRef>
            <a:fontRef idx="minor">
              <a:schemeClr val="dk1"/>
            </a:fontRef>
          </p:style>
          <p:txBody>
            <a:bodyPr wrap="none" rtlCol="0">
              <a:spAutoFit/>
            </a:bodyPr>
            <a:lstStyle/>
            <a:p>
              <a:r>
                <a:rPr lang="zh-CN" altLang="en-US" sz="1400" dirty="0">
                  <a:solidFill>
                    <a:schemeClr val="accent1">
                      <a:lumMod val="50000"/>
                    </a:schemeClr>
                  </a:solidFill>
                  <a:latin typeface="微软雅黑" panose="020B0503020204020204" pitchFamily="34" charset="-122"/>
                  <a:ea typeface="微软雅黑" panose="020B0503020204020204" pitchFamily="34" charset="-122"/>
                </a:rPr>
                <a:t>管理支撑</a:t>
              </a:r>
            </a:p>
          </p:txBody>
        </p:sp>
        <p:grpSp>
          <p:nvGrpSpPr>
            <p:cNvPr id="18" name="组合 17"/>
            <p:cNvGrpSpPr/>
            <p:nvPr/>
          </p:nvGrpSpPr>
          <p:grpSpPr>
            <a:xfrm>
              <a:off x="3983872" y="5805264"/>
              <a:ext cx="1904216" cy="607195"/>
              <a:chOff x="6762296" y="2569552"/>
              <a:chExt cx="1428162" cy="900637"/>
            </a:xfrm>
          </p:grpSpPr>
          <p:sp>
            <p:nvSpPr>
              <p:cNvPr id="115" name="圆角矩形 114"/>
              <p:cNvSpPr/>
              <p:nvPr/>
            </p:nvSpPr>
            <p:spPr>
              <a:xfrm>
                <a:off x="6762296" y="2569552"/>
                <a:ext cx="1428162" cy="900637"/>
              </a:xfrm>
              <a:prstGeom prst="roundRect">
                <a:avLst>
                  <a:gd name="adj" fmla="val 10810"/>
                </a:avLst>
              </a:prstGeom>
              <a:solidFill>
                <a:srgbClr val="45B5D8"/>
              </a:solidFill>
              <a:ln>
                <a:solidFill>
                  <a:srgbClr val="45B5D8"/>
                </a:solidFill>
                <a:prstDash val="lgDashDotDot"/>
              </a:ln>
            </p:spPr>
            <p:txBody>
              <a:bodyPr wrap="square" rtlCol="0" anchor="ctr" anchorCtr="1">
                <a:noAutofit/>
              </a:bodyPr>
              <a:lstStyle/>
              <a:p>
                <a:pPr algn="just"/>
                <a:endParaRPr kumimoji="1" lang="en-US" altLang="zh-CN" sz="1100" dirty="0">
                  <a:solidFill>
                    <a:schemeClr val="bg1"/>
                  </a:solidFill>
                  <a:latin typeface="微软雅黑" panose="020B0503020204020204" pitchFamily="34" charset="-122"/>
                  <a:ea typeface="微软雅黑" panose="020B0503020204020204" pitchFamily="34" charset="-122"/>
                </a:endParaRPr>
              </a:p>
              <a:p>
                <a:pPr algn="just"/>
                <a:endParaRPr kumimoji="1" lang="en-US" altLang="zh-CN" sz="1100" dirty="0">
                  <a:solidFill>
                    <a:schemeClr val="bg1"/>
                  </a:solidFill>
                  <a:latin typeface="微软雅黑" panose="020B0503020204020204" pitchFamily="34" charset="-122"/>
                  <a:ea typeface="微软雅黑" panose="020B0503020204020204" pitchFamily="34" charset="-122"/>
                </a:endParaRPr>
              </a:p>
              <a:p>
                <a:pPr algn="just"/>
                <a:endParaRPr kumimoji="1" lang="en-US" altLang="zh-CN" sz="1100" dirty="0">
                  <a:solidFill>
                    <a:schemeClr val="bg1"/>
                  </a:solidFill>
                  <a:latin typeface="微软雅黑" panose="020B0503020204020204" pitchFamily="34" charset="-122"/>
                  <a:ea typeface="微软雅黑" panose="020B0503020204020204" pitchFamily="34" charset="-122"/>
                </a:endParaRPr>
              </a:p>
              <a:p>
                <a:pPr algn="just"/>
                <a:endParaRPr kumimoji="1"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116" name="圆角矩形 115"/>
              <p:cNvSpPr/>
              <p:nvPr/>
            </p:nvSpPr>
            <p:spPr>
              <a:xfrm>
                <a:off x="6868085" y="2879834"/>
                <a:ext cx="581844" cy="473651"/>
              </a:xfrm>
              <a:prstGeom prst="roundRect">
                <a:avLst/>
              </a:prstGeom>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广告发布</a:t>
                </a:r>
              </a:p>
            </p:txBody>
          </p:sp>
          <p:sp>
            <p:nvSpPr>
              <p:cNvPr id="117" name="圆角矩形 116"/>
              <p:cNvSpPr/>
              <p:nvPr/>
            </p:nvSpPr>
            <p:spPr>
              <a:xfrm>
                <a:off x="7502824" y="2879834"/>
                <a:ext cx="581844" cy="473651"/>
              </a:xfrm>
              <a:prstGeom prst="roundRect">
                <a:avLst/>
              </a:prstGeom>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900" kern="0" dirty="0">
                    <a:solidFill>
                      <a:schemeClr val="tx2"/>
                    </a:solidFill>
                    <a:latin typeface="微软雅黑" panose="020B0503020204020204" pitchFamily="34" charset="-122"/>
                    <a:ea typeface="微软雅黑" panose="020B0503020204020204" pitchFamily="34" charset="-122"/>
                  </a:rPr>
                  <a:t>营销活动</a:t>
                </a:r>
              </a:p>
            </p:txBody>
          </p:sp>
        </p:grpSp>
        <p:grpSp>
          <p:nvGrpSpPr>
            <p:cNvPr id="19" name="组合 18"/>
            <p:cNvGrpSpPr/>
            <p:nvPr/>
          </p:nvGrpSpPr>
          <p:grpSpPr>
            <a:xfrm>
              <a:off x="6510008" y="5805264"/>
              <a:ext cx="1904216" cy="634118"/>
              <a:chOff x="6762296" y="3768799"/>
              <a:chExt cx="1428162" cy="1062121"/>
            </a:xfrm>
          </p:grpSpPr>
          <p:sp>
            <p:nvSpPr>
              <p:cNvPr id="112" name="圆角矩形 111"/>
              <p:cNvSpPr/>
              <p:nvPr/>
            </p:nvSpPr>
            <p:spPr>
              <a:xfrm>
                <a:off x="6762296" y="3768799"/>
                <a:ext cx="1428162" cy="1062121"/>
              </a:xfrm>
              <a:prstGeom prst="roundRect">
                <a:avLst>
                  <a:gd name="adj" fmla="val 8389"/>
                </a:avLst>
              </a:prstGeom>
              <a:solidFill>
                <a:srgbClr val="45B5D8"/>
              </a:solidFill>
              <a:ln>
                <a:solidFill>
                  <a:srgbClr val="45B5D8"/>
                </a:solidFill>
                <a:prstDash val="lgDashDotDot"/>
              </a:ln>
            </p:spPr>
            <p:txBody>
              <a:bodyPr wrap="square" rtlCol="0" anchor="ctr" anchorCtr="1">
                <a:noAutofit/>
              </a:bodyPr>
              <a:lstStyle/>
              <a:p>
                <a:pPr algn="just"/>
                <a:endParaRPr kumimoji="1" lang="en-US" altLang="zh-CN" sz="1100" dirty="0">
                  <a:solidFill>
                    <a:schemeClr val="bg1"/>
                  </a:solidFill>
                  <a:latin typeface="微软雅黑" panose="020B0503020204020204" pitchFamily="34" charset="-122"/>
                  <a:ea typeface="微软雅黑" panose="020B0503020204020204" pitchFamily="34" charset="-122"/>
                </a:endParaRPr>
              </a:p>
              <a:p>
                <a:pPr algn="just"/>
                <a:endParaRPr kumimoji="1" lang="en-US" altLang="zh-CN" sz="1100" dirty="0">
                  <a:solidFill>
                    <a:schemeClr val="bg1"/>
                  </a:solidFill>
                  <a:latin typeface="微软雅黑" panose="020B0503020204020204" pitchFamily="34" charset="-122"/>
                  <a:ea typeface="微软雅黑" panose="020B0503020204020204" pitchFamily="34" charset="-122"/>
                </a:endParaRPr>
              </a:p>
              <a:p>
                <a:pPr algn="just"/>
                <a:endParaRPr kumimoji="1" lang="en-US" altLang="zh-CN" sz="1100" dirty="0">
                  <a:solidFill>
                    <a:schemeClr val="bg1"/>
                  </a:solidFill>
                  <a:latin typeface="微软雅黑" panose="020B0503020204020204" pitchFamily="34" charset="-122"/>
                  <a:ea typeface="微软雅黑" panose="020B0503020204020204" pitchFamily="34" charset="-122"/>
                </a:endParaRPr>
              </a:p>
              <a:p>
                <a:pPr algn="just"/>
                <a:endParaRPr kumimoji="1"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113" name="圆角矩形 112"/>
              <p:cNvSpPr/>
              <p:nvPr/>
            </p:nvSpPr>
            <p:spPr>
              <a:xfrm>
                <a:off x="6822453" y="4079427"/>
                <a:ext cx="653924" cy="533645"/>
              </a:xfrm>
              <a:prstGeom prst="roundRect">
                <a:avLst/>
              </a:prstGeom>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统一</a:t>
                </a:r>
                <a:endParaRPr lang="en-US" altLang="zh-CN" sz="800" kern="0" dirty="0">
                  <a:solidFill>
                    <a:schemeClr val="tx2"/>
                  </a:solidFill>
                  <a:latin typeface="微软雅黑" panose="020B0503020204020204" pitchFamily="34" charset="-122"/>
                  <a:ea typeface="微软雅黑" panose="020B0503020204020204" pitchFamily="34" charset="-122"/>
                </a:endParaRPr>
              </a:p>
              <a:p>
                <a:pPr algn="ctr"/>
                <a:r>
                  <a:rPr lang="zh-CN" altLang="en-US" sz="800" kern="0" dirty="0">
                    <a:solidFill>
                      <a:schemeClr val="tx2"/>
                    </a:solidFill>
                    <a:latin typeface="微软雅黑" panose="020B0503020204020204" pitchFamily="34" charset="-122"/>
                    <a:ea typeface="微软雅黑" panose="020B0503020204020204" pitchFamily="34" charset="-122"/>
                  </a:rPr>
                  <a:t>后台管理</a:t>
                </a:r>
              </a:p>
            </p:txBody>
          </p:sp>
          <p:sp>
            <p:nvSpPr>
              <p:cNvPr id="114" name="圆角矩形 113"/>
              <p:cNvSpPr/>
              <p:nvPr/>
            </p:nvSpPr>
            <p:spPr>
              <a:xfrm>
                <a:off x="7622142" y="4079427"/>
                <a:ext cx="527044" cy="533645"/>
              </a:xfrm>
              <a:prstGeom prst="roundRect">
                <a:avLst/>
              </a:prstGeom>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风险监控</a:t>
                </a:r>
              </a:p>
            </p:txBody>
          </p:sp>
        </p:grpSp>
        <p:grpSp>
          <p:nvGrpSpPr>
            <p:cNvPr id="20" name="组合 19"/>
            <p:cNvGrpSpPr/>
            <p:nvPr/>
          </p:nvGrpSpPr>
          <p:grpSpPr>
            <a:xfrm>
              <a:off x="1391891" y="5810266"/>
              <a:ext cx="1974743" cy="602193"/>
              <a:chOff x="844038" y="4905351"/>
              <a:chExt cx="1481057" cy="957963"/>
            </a:xfrm>
          </p:grpSpPr>
          <p:sp>
            <p:nvSpPr>
              <p:cNvPr id="108" name="圆角矩形 107"/>
              <p:cNvSpPr/>
              <p:nvPr/>
            </p:nvSpPr>
            <p:spPr>
              <a:xfrm>
                <a:off x="844038" y="4905351"/>
                <a:ext cx="1481057" cy="957963"/>
              </a:xfrm>
              <a:prstGeom prst="roundRect">
                <a:avLst>
                  <a:gd name="adj" fmla="val 11160"/>
                </a:avLst>
              </a:prstGeom>
              <a:solidFill>
                <a:srgbClr val="45B5D8"/>
              </a:solidFill>
              <a:ln>
                <a:solidFill>
                  <a:srgbClr val="45B5D8"/>
                </a:solidFill>
                <a:prstDash val="lgDashDotDot"/>
              </a:ln>
            </p:spPr>
            <p:txBody>
              <a:bodyPr wrap="square" rtlCol="0" anchor="ctr" anchorCtr="1">
                <a:noAutofit/>
              </a:bodyPr>
              <a:lstStyle/>
              <a:p>
                <a:pPr algn="just"/>
                <a:endParaRPr kumimoji="1" lang="en-US" altLang="zh-CN" sz="1100" dirty="0">
                  <a:solidFill>
                    <a:schemeClr val="bg1"/>
                  </a:solidFill>
                  <a:latin typeface="微软雅黑" panose="020B0503020204020204" pitchFamily="34" charset="-122"/>
                  <a:ea typeface="微软雅黑" panose="020B0503020204020204" pitchFamily="34" charset="-122"/>
                </a:endParaRPr>
              </a:p>
              <a:p>
                <a:pPr algn="just"/>
                <a:endParaRPr kumimoji="1" lang="en-US" altLang="zh-CN" sz="1100" dirty="0">
                  <a:solidFill>
                    <a:schemeClr val="bg1"/>
                  </a:solidFill>
                  <a:latin typeface="微软雅黑" panose="020B0503020204020204" pitchFamily="34" charset="-122"/>
                  <a:ea typeface="微软雅黑" panose="020B0503020204020204" pitchFamily="34" charset="-122"/>
                </a:endParaRPr>
              </a:p>
              <a:p>
                <a:pPr algn="just"/>
                <a:endParaRPr kumimoji="1" lang="en-US" altLang="zh-CN" sz="1100" dirty="0">
                  <a:solidFill>
                    <a:schemeClr val="bg1"/>
                  </a:solidFill>
                  <a:latin typeface="微软雅黑" panose="020B0503020204020204" pitchFamily="34" charset="-122"/>
                  <a:ea typeface="微软雅黑" panose="020B0503020204020204" pitchFamily="34" charset="-122"/>
                </a:endParaRPr>
              </a:p>
              <a:p>
                <a:pPr algn="just"/>
                <a:endParaRPr kumimoji="1" lang="zh-CN" altLang="en-US" sz="1100" dirty="0">
                  <a:solidFill>
                    <a:schemeClr val="bg1"/>
                  </a:solidFill>
                  <a:latin typeface="微软雅黑" panose="020B0503020204020204" pitchFamily="34" charset="-122"/>
                  <a:ea typeface="微软雅黑" panose="020B0503020204020204" pitchFamily="34" charset="-122"/>
                </a:endParaRPr>
              </a:p>
            </p:txBody>
          </p:sp>
          <p:sp>
            <p:nvSpPr>
              <p:cNvPr id="109" name="圆角矩形 108"/>
              <p:cNvSpPr/>
              <p:nvPr/>
            </p:nvSpPr>
            <p:spPr>
              <a:xfrm>
                <a:off x="998186" y="5274833"/>
                <a:ext cx="216117" cy="453387"/>
              </a:xfrm>
              <a:prstGeom prst="roundRect">
                <a:avLst/>
              </a:prstGeom>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900" kern="0" dirty="0">
                    <a:solidFill>
                      <a:schemeClr val="tx2"/>
                    </a:solidFill>
                    <a:latin typeface="微软雅黑" panose="020B0503020204020204" pitchFamily="34" charset="-122"/>
                    <a:ea typeface="微软雅黑" panose="020B0503020204020204" pitchFamily="34" charset="-122"/>
                  </a:rPr>
                  <a:t>采集</a:t>
                </a:r>
              </a:p>
            </p:txBody>
          </p:sp>
          <p:sp>
            <p:nvSpPr>
              <p:cNvPr id="110" name="圆角矩形 109"/>
              <p:cNvSpPr/>
              <p:nvPr/>
            </p:nvSpPr>
            <p:spPr>
              <a:xfrm>
                <a:off x="1474239" y="5274833"/>
                <a:ext cx="216117" cy="453387"/>
              </a:xfrm>
              <a:prstGeom prst="roundRect">
                <a:avLst/>
              </a:prstGeom>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900" kern="0" dirty="0">
                    <a:solidFill>
                      <a:schemeClr val="tx2"/>
                    </a:solidFill>
                    <a:latin typeface="微软雅黑" panose="020B0503020204020204" pitchFamily="34" charset="-122"/>
                    <a:ea typeface="微软雅黑" panose="020B0503020204020204" pitchFamily="34" charset="-122"/>
                  </a:rPr>
                  <a:t>转化</a:t>
                </a:r>
              </a:p>
            </p:txBody>
          </p:sp>
          <p:sp>
            <p:nvSpPr>
              <p:cNvPr id="111" name="圆角矩形 110"/>
              <p:cNvSpPr/>
              <p:nvPr/>
            </p:nvSpPr>
            <p:spPr>
              <a:xfrm>
                <a:off x="1950293" y="5274833"/>
                <a:ext cx="216117" cy="453387"/>
              </a:xfrm>
              <a:prstGeom prst="roundRect">
                <a:avLst/>
              </a:prstGeom>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900" kern="0" dirty="0">
                    <a:solidFill>
                      <a:schemeClr val="tx2"/>
                    </a:solidFill>
                    <a:latin typeface="微软雅黑" panose="020B0503020204020204" pitchFamily="34" charset="-122"/>
                    <a:ea typeface="微软雅黑" panose="020B0503020204020204" pitchFamily="34" charset="-122"/>
                  </a:rPr>
                  <a:t>挖掘</a:t>
                </a:r>
              </a:p>
            </p:txBody>
          </p:sp>
        </p:grpSp>
        <p:sp>
          <p:nvSpPr>
            <p:cNvPr id="21" name="矩形 20"/>
            <p:cNvSpPr/>
            <p:nvPr/>
          </p:nvSpPr>
          <p:spPr>
            <a:xfrm>
              <a:off x="113414" y="5733256"/>
              <a:ext cx="8484397" cy="706126"/>
            </a:xfrm>
            <a:prstGeom prst="rect">
              <a:avLst/>
            </a:prstGeom>
            <a:noFill/>
            <a:ln w="381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2" name="文本框 48"/>
            <p:cNvSpPr txBox="1"/>
            <p:nvPr/>
          </p:nvSpPr>
          <p:spPr>
            <a:xfrm>
              <a:off x="3642024" y="862622"/>
              <a:ext cx="1303945" cy="346747"/>
            </a:xfrm>
            <a:prstGeom prst="rect">
              <a:avLst/>
            </a:prstGeom>
            <a:noFill/>
          </p:spPr>
          <p:txBody>
            <a:bodyPr wrap="none" rtlCol="0">
              <a:spAutoFit/>
            </a:bodyPr>
            <a:lstStyle/>
            <a:p>
              <a:r>
                <a:rPr lang="zh-CN" altLang="en-US" sz="1400" dirty="0">
                  <a:solidFill>
                    <a:schemeClr val="accent1">
                      <a:lumMod val="50000"/>
                    </a:schemeClr>
                  </a:solidFill>
                  <a:latin typeface="微软雅黑" panose="020B0503020204020204" pitchFamily="34" charset="-122"/>
                  <a:ea typeface="微软雅黑" panose="020B0503020204020204" pitchFamily="34" charset="-122"/>
                </a:rPr>
                <a:t>金融服务平台</a:t>
              </a:r>
            </a:p>
          </p:txBody>
        </p:sp>
        <p:sp>
          <p:nvSpPr>
            <p:cNvPr id="23" name="圆角矩形 22"/>
            <p:cNvSpPr/>
            <p:nvPr/>
          </p:nvSpPr>
          <p:spPr>
            <a:xfrm>
              <a:off x="2969551" y="1281262"/>
              <a:ext cx="3133507" cy="2318733"/>
            </a:xfrm>
            <a:prstGeom prst="roundRect">
              <a:avLst>
                <a:gd name="adj" fmla="val 3090"/>
              </a:avLst>
            </a:prstGeom>
            <a:ln/>
          </p:spPr>
          <p:style>
            <a:lnRef idx="3">
              <a:schemeClr val="lt1"/>
            </a:lnRef>
            <a:fillRef idx="1">
              <a:schemeClr val="accent1"/>
            </a:fillRef>
            <a:effectRef idx="1">
              <a:schemeClr val="accent1"/>
            </a:effectRef>
            <a:fontRef idx="minor">
              <a:schemeClr val="lt1"/>
            </a:fontRef>
          </p:style>
          <p:txBody>
            <a:bodyPr wrap="square" rtlCol="0" anchor="ctr" anchorCtr="1">
              <a:noAutofit/>
            </a:bodyPr>
            <a:lstStyle/>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en-US" altLang="zh-CN" sz="1600" dirty="0">
                <a:solidFill>
                  <a:schemeClr val="bg1"/>
                </a:solidFill>
                <a:latin typeface="微软雅黑" panose="020B0503020204020204" pitchFamily="34" charset="-122"/>
                <a:ea typeface="微软雅黑" panose="020B0503020204020204" pitchFamily="34" charset="-122"/>
              </a:endParaRPr>
            </a:p>
            <a:p>
              <a:endParaRPr kumimoji="1" lang="zh-CN" altLang="en-US" sz="1200" dirty="0">
                <a:solidFill>
                  <a:schemeClr val="bg1"/>
                </a:solidFill>
                <a:latin typeface="微软雅黑" panose="020B0503020204020204" pitchFamily="34" charset="-122"/>
                <a:ea typeface="微软雅黑" panose="020B0503020204020204" pitchFamily="34" charset="-122"/>
              </a:endParaRPr>
            </a:p>
          </p:txBody>
        </p:sp>
        <p:sp>
          <p:nvSpPr>
            <p:cNvPr id="24" name="圆角矩形 23"/>
            <p:cNvSpPr/>
            <p:nvPr/>
          </p:nvSpPr>
          <p:spPr>
            <a:xfrm>
              <a:off x="2965109" y="3599995"/>
              <a:ext cx="3137924" cy="1982099"/>
            </a:xfrm>
            <a:prstGeom prst="roundRect">
              <a:avLst>
                <a:gd name="adj" fmla="val 3090"/>
              </a:avLst>
            </a:prstGeom>
            <a:ln/>
          </p:spPr>
          <p:style>
            <a:lnRef idx="1">
              <a:schemeClr val="accent2"/>
            </a:lnRef>
            <a:fillRef idx="2">
              <a:schemeClr val="accent2"/>
            </a:fillRef>
            <a:effectRef idx="1">
              <a:schemeClr val="accent2"/>
            </a:effectRef>
            <a:fontRef idx="minor">
              <a:schemeClr val="dk1"/>
            </a:fontRef>
          </p:style>
          <p:txBody>
            <a:bodyPr wrap="square" rtlCol="0" anchor="ctr" anchorCtr="1">
              <a:noAutofit/>
            </a:bodyPr>
            <a:lstStyle/>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en-US" altLang="zh-CN" sz="1600" b="1" dirty="0">
                <a:solidFill>
                  <a:schemeClr val="bg1"/>
                </a:solidFill>
                <a:latin typeface="微软雅黑" panose="020B0503020204020204" pitchFamily="34" charset="-122"/>
                <a:ea typeface="微软雅黑" panose="020B0503020204020204" pitchFamily="34" charset="-122"/>
              </a:endParaRPr>
            </a:p>
            <a:p>
              <a:endParaRPr kumimoji="1" lang="zh-CN" altLang="en-US" sz="1200" b="1" dirty="0">
                <a:solidFill>
                  <a:schemeClr val="bg1"/>
                </a:solidFill>
                <a:latin typeface="微软雅黑" panose="020B0503020204020204" pitchFamily="34" charset="-122"/>
                <a:ea typeface="微软雅黑" panose="020B0503020204020204" pitchFamily="34" charset="-122"/>
              </a:endParaRPr>
            </a:p>
          </p:txBody>
        </p:sp>
        <p:sp>
          <p:nvSpPr>
            <p:cNvPr id="25" name="TextBox 24"/>
            <p:cNvSpPr txBox="1"/>
            <p:nvPr/>
          </p:nvSpPr>
          <p:spPr>
            <a:xfrm>
              <a:off x="3939277" y="3583547"/>
              <a:ext cx="1065418" cy="294735"/>
            </a:xfrm>
            <a:prstGeom prst="rect">
              <a:avLst/>
            </a:prstGeom>
            <a:noFill/>
          </p:spPr>
          <p:txBody>
            <a:bodyPr wrap="none" rtlCol="0">
              <a:spAutoFit/>
            </a:bodyPr>
            <a:lstStyle/>
            <a:p>
              <a:r>
                <a:rPr lang="zh-CN" altLang="en-US" sz="1100" b="1" dirty="0">
                  <a:latin typeface="微软雅黑" panose="020B0503020204020204" pitchFamily="34" charset="-122"/>
                  <a:ea typeface="微软雅黑" panose="020B0503020204020204" pitchFamily="34" charset="-122"/>
                </a:rPr>
                <a:t>对公服务平台</a:t>
              </a:r>
            </a:p>
          </p:txBody>
        </p:sp>
        <p:sp>
          <p:nvSpPr>
            <p:cNvPr id="26" name="矩形 25"/>
            <p:cNvSpPr/>
            <p:nvPr/>
          </p:nvSpPr>
          <p:spPr>
            <a:xfrm>
              <a:off x="790259" y="5209716"/>
              <a:ext cx="807164" cy="386501"/>
            </a:xfrm>
            <a:prstGeom prst="rect">
              <a:avLst/>
            </a:prstGeom>
          </p:spPr>
          <p:style>
            <a:lnRef idx="1">
              <a:schemeClr val="accent6"/>
            </a:lnRef>
            <a:fillRef idx="3">
              <a:schemeClr val="accent6"/>
            </a:fillRef>
            <a:effectRef idx="2">
              <a:schemeClr val="accent6"/>
            </a:effectRef>
            <a:fontRef idx="minor">
              <a:schemeClr val="lt1"/>
            </a:fontRef>
          </p:style>
          <p:txBody>
            <a:bodyPr rtlCol="0" anchor="ctr"/>
            <a:lstStyle/>
            <a:p>
              <a:pPr algn="ctr"/>
              <a:r>
                <a:rPr lang="zh-CN" altLang="en-US" sz="1000" dirty="0">
                  <a:latin typeface="微软雅黑" panose="020B0503020204020204" pitchFamily="34" charset="-122"/>
                  <a:ea typeface="微软雅黑" panose="020B0503020204020204" pitchFamily="34" charset="-122"/>
                </a:rPr>
                <a:t>第三方</a:t>
              </a:r>
              <a:endParaRPr lang="en-US" altLang="zh-CN" sz="1000" dirty="0">
                <a:latin typeface="微软雅黑" panose="020B0503020204020204" pitchFamily="34" charset="-122"/>
                <a:ea typeface="微软雅黑" panose="020B0503020204020204" pitchFamily="34" charset="-122"/>
              </a:endParaRPr>
            </a:p>
            <a:p>
              <a:pPr algn="ctr"/>
              <a:r>
                <a:rPr lang="zh-CN" altLang="en-US" sz="1000" dirty="0">
                  <a:latin typeface="微软雅黑" panose="020B0503020204020204" pitchFamily="34" charset="-122"/>
                  <a:ea typeface="微软雅黑" panose="020B0503020204020204" pitchFamily="34" charset="-122"/>
                </a:rPr>
                <a:t>应用前置</a:t>
              </a:r>
            </a:p>
          </p:txBody>
        </p:sp>
        <p:cxnSp>
          <p:nvCxnSpPr>
            <p:cNvPr id="27" name="直接连接符 26"/>
            <p:cNvCxnSpPr/>
            <p:nvPr/>
          </p:nvCxnSpPr>
          <p:spPr>
            <a:xfrm>
              <a:off x="2147104" y="855526"/>
              <a:ext cx="2336" cy="4822260"/>
            </a:xfrm>
            <a:prstGeom prst="line">
              <a:avLst/>
            </a:prstGeom>
            <a:ln w="28575">
              <a:prstDash val="lgDash"/>
            </a:ln>
          </p:spPr>
          <p:style>
            <a:lnRef idx="1">
              <a:schemeClr val="accent1"/>
            </a:lnRef>
            <a:fillRef idx="0">
              <a:schemeClr val="accent1"/>
            </a:fillRef>
            <a:effectRef idx="0">
              <a:schemeClr val="accent1"/>
            </a:effectRef>
            <a:fontRef idx="minor">
              <a:schemeClr val="tx1"/>
            </a:fontRef>
          </p:style>
        </p:cxnSp>
        <p:cxnSp>
          <p:nvCxnSpPr>
            <p:cNvPr id="28" name="直接连接符 27"/>
            <p:cNvCxnSpPr/>
            <p:nvPr/>
          </p:nvCxnSpPr>
          <p:spPr>
            <a:xfrm>
              <a:off x="6818237" y="849286"/>
              <a:ext cx="22721" cy="4828501"/>
            </a:xfrm>
            <a:prstGeom prst="line">
              <a:avLst/>
            </a:prstGeom>
            <a:ln w="28575">
              <a:prstDash val="lgDash"/>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7164288" y="1212963"/>
              <a:ext cx="396948" cy="3902032"/>
            </a:xfrm>
            <a:prstGeom prst="rect">
              <a:avLst/>
            </a:prstGeom>
          </p:spPr>
          <p:style>
            <a:lnRef idx="1">
              <a:schemeClr val="dk1"/>
            </a:lnRef>
            <a:fillRef idx="2">
              <a:schemeClr val="dk1"/>
            </a:fillRef>
            <a:effectRef idx="1">
              <a:schemeClr val="dk1"/>
            </a:effectRef>
            <a:fontRef idx="minor">
              <a:schemeClr val="dk1"/>
            </a:fontRef>
          </p:style>
          <p:txBody>
            <a:bodyPr rtlCol="0" anchor="ctr"/>
            <a:lstStyle/>
            <a:p>
              <a:pPr algn="ctr"/>
              <a:r>
                <a:rPr lang="zh-CN" altLang="en-US" sz="1100" dirty="0">
                  <a:solidFill>
                    <a:schemeClr val="tx1"/>
                  </a:solidFill>
                  <a:latin typeface="微软雅黑" panose="020B0503020204020204" pitchFamily="34" charset="-122"/>
                  <a:ea typeface="微软雅黑" panose="020B0503020204020204" pitchFamily="34" charset="-122"/>
                </a:rPr>
                <a:t>企业服务总线</a:t>
              </a:r>
            </a:p>
          </p:txBody>
        </p:sp>
        <p:grpSp>
          <p:nvGrpSpPr>
            <p:cNvPr id="30" name="组合 29"/>
            <p:cNvGrpSpPr/>
            <p:nvPr/>
          </p:nvGrpSpPr>
          <p:grpSpPr>
            <a:xfrm>
              <a:off x="7956376" y="1412776"/>
              <a:ext cx="1117673" cy="3576485"/>
              <a:chOff x="8080727" y="1563473"/>
              <a:chExt cx="838255" cy="3576485"/>
            </a:xfrm>
          </p:grpSpPr>
          <p:sp>
            <p:nvSpPr>
              <p:cNvPr id="102" name="矩形 101"/>
              <p:cNvSpPr/>
              <p:nvPr/>
            </p:nvSpPr>
            <p:spPr>
              <a:xfrm>
                <a:off x="8080727" y="1563473"/>
                <a:ext cx="829340" cy="35304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微软雅黑" panose="020B0503020204020204" pitchFamily="34" charset="-122"/>
                    <a:ea typeface="微软雅黑" panose="020B0503020204020204" pitchFamily="34" charset="-122"/>
                  </a:rPr>
                  <a:t>核心业务系统</a:t>
                </a:r>
                <a:endParaRPr lang="en-US" altLang="zh-CN" sz="1100" dirty="0">
                  <a:latin typeface="微软雅黑" panose="020B0503020204020204" pitchFamily="34" charset="-122"/>
                  <a:ea typeface="微软雅黑" panose="020B0503020204020204" pitchFamily="34" charset="-122"/>
                </a:endParaRPr>
              </a:p>
            </p:txBody>
          </p:sp>
          <p:sp>
            <p:nvSpPr>
              <p:cNvPr id="103" name="矩形 102"/>
              <p:cNvSpPr/>
              <p:nvPr/>
            </p:nvSpPr>
            <p:spPr>
              <a:xfrm>
                <a:off x="8080727" y="2237021"/>
                <a:ext cx="829340" cy="35304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微软雅黑" panose="020B0503020204020204" pitchFamily="34" charset="-122"/>
                    <a:ea typeface="微软雅黑" panose="020B0503020204020204" pitchFamily="34" charset="-122"/>
                  </a:rPr>
                  <a:t>外联业务系统</a:t>
                </a:r>
                <a:endParaRPr lang="en-US" altLang="zh-CN" sz="1100" dirty="0">
                  <a:latin typeface="微软雅黑" panose="020B0503020204020204" pitchFamily="34" charset="-122"/>
                  <a:ea typeface="微软雅黑" panose="020B0503020204020204" pitchFamily="34" charset="-122"/>
                </a:endParaRPr>
              </a:p>
            </p:txBody>
          </p:sp>
          <p:sp>
            <p:nvSpPr>
              <p:cNvPr id="104" name="矩形 103"/>
              <p:cNvSpPr/>
              <p:nvPr/>
            </p:nvSpPr>
            <p:spPr>
              <a:xfrm>
                <a:off x="8080727" y="2855483"/>
                <a:ext cx="829340" cy="35304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微软雅黑" panose="020B0503020204020204" pitchFamily="34" charset="-122"/>
                    <a:ea typeface="微软雅黑" panose="020B0503020204020204" pitchFamily="34" charset="-122"/>
                  </a:rPr>
                  <a:t>数整平台</a:t>
                </a:r>
                <a:endParaRPr lang="en-US" altLang="zh-CN" sz="1100" dirty="0">
                  <a:latin typeface="微软雅黑" panose="020B0503020204020204" pitchFamily="34" charset="-122"/>
                  <a:ea typeface="微软雅黑" panose="020B0503020204020204" pitchFamily="34" charset="-122"/>
                </a:endParaRPr>
              </a:p>
            </p:txBody>
          </p:sp>
          <p:sp>
            <p:nvSpPr>
              <p:cNvPr id="105" name="矩形 104"/>
              <p:cNvSpPr/>
              <p:nvPr/>
            </p:nvSpPr>
            <p:spPr>
              <a:xfrm>
                <a:off x="8084265" y="3598402"/>
                <a:ext cx="829340" cy="35304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微软雅黑" panose="020B0503020204020204" pitchFamily="34" charset="-122"/>
                    <a:ea typeface="微软雅黑" panose="020B0503020204020204" pitchFamily="34" charset="-122"/>
                  </a:rPr>
                  <a:t>中间业务系统</a:t>
                </a:r>
                <a:endParaRPr lang="en-US" altLang="zh-CN" sz="1100" dirty="0">
                  <a:latin typeface="微软雅黑" panose="020B0503020204020204" pitchFamily="34" charset="-122"/>
                  <a:ea typeface="微软雅黑" panose="020B0503020204020204" pitchFamily="34" charset="-122"/>
                </a:endParaRPr>
              </a:p>
            </p:txBody>
          </p:sp>
          <p:sp>
            <p:nvSpPr>
              <p:cNvPr id="106" name="矩形 105"/>
              <p:cNvSpPr/>
              <p:nvPr/>
            </p:nvSpPr>
            <p:spPr>
              <a:xfrm>
                <a:off x="8089642" y="4113366"/>
                <a:ext cx="829340" cy="35304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微软雅黑" panose="020B0503020204020204" pitchFamily="34" charset="-122"/>
                    <a:ea typeface="微软雅黑" panose="020B0503020204020204" pitchFamily="34" charset="-122"/>
                  </a:rPr>
                  <a:t>信贷系统</a:t>
                </a:r>
                <a:endParaRPr lang="en-US" altLang="zh-CN" sz="1100" dirty="0">
                  <a:latin typeface="微软雅黑" panose="020B0503020204020204" pitchFamily="34" charset="-122"/>
                  <a:ea typeface="微软雅黑" panose="020B0503020204020204" pitchFamily="34" charset="-122"/>
                </a:endParaRPr>
              </a:p>
            </p:txBody>
          </p:sp>
          <p:sp>
            <p:nvSpPr>
              <p:cNvPr id="107" name="矩形 106"/>
              <p:cNvSpPr/>
              <p:nvPr/>
            </p:nvSpPr>
            <p:spPr>
              <a:xfrm>
                <a:off x="8089642" y="4786914"/>
                <a:ext cx="829340" cy="35304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zh-CN" altLang="en-US" sz="1100" dirty="0">
                    <a:latin typeface="微软雅黑" panose="020B0503020204020204" pitchFamily="34" charset="-122"/>
                    <a:ea typeface="微软雅黑" panose="020B0503020204020204" pitchFamily="34" charset="-122"/>
                  </a:rPr>
                  <a:t>公务卡系统</a:t>
                </a:r>
                <a:endParaRPr lang="en-US" altLang="zh-CN" sz="1100" dirty="0">
                  <a:latin typeface="微软雅黑" panose="020B0503020204020204" pitchFamily="34" charset="-122"/>
                  <a:ea typeface="微软雅黑" panose="020B0503020204020204" pitchFamily="34" charset="-122"/>
                </a:endParaRPr>
              </a:p>
            </p:txBody>
          </p:sp>
        </p:grpSp>
        <p:sp>
          <p:nvSpPr>
            <p:cNvPr id="31" name="矩形 30"/>
            <p:cNvSpPr/>
            <p:nvPr/>
          </p:nvSpPr>
          <p:spPr>
            <a:xfrm>
              <a:off x="6536180" y="2085078"/>
              <a:ext cx="470149" cy="2158702"/>
            </a:xfrm>
            <a:prstGeom prst="rect">
              <a:avLst/>
            </a:prstGeom>
            <a:ln>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900" dirty="0">
                  <a:latin typeface="微软雅黑" panose="020B0503020204020204" pitchFamily="34" charset="-122"/>
                  <a:ea typeface="微软雅黑" panose="020B0503020204020204" pitchFamily="34" charset="-122"/>
                </a:rPr>
                <a:t>TCP/IP</a:t>
              </a:r>
            </a:p>
          </p:txBody>
        </p:sp>
        <p:cxnSp>
          <p:nvCxnSpPr>
            <p:cNvPr id="32" name="肘形连接符 31"/>
            <p:cNvCxnSpPr>
              <a:stCxn id="12" idx="3"/>
              <a:endCxn id="91" idx="1"/>
            </p:cNvCxnSpPr>
            <p:nvPr/>
          </p:nvCxnSpPr>
          <p:spPr>
            <a:xfrm>
              <a:off x="1208677" y="3003902"/>
              <a:ext cx="627019" cy="874331"/>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3" name="肘形连接符 32"/>
            <p:cNvCxnSpPr>
              <a:stCxn id="15" idx="3"/>
              <a:endCxn id="91" idx="1"/>
            </p:cNvCxnSpPr>
            <p:nvPr/>
          </p:nvCxnSpPr>
          <p:spPr>
            <a:xfrm flipV="1">
              <a:off x="1208677" y="3878233"/>
              <a:ext cx="627019" cy="361015"/>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4" name="肘形连接符 33"/>
            <p:cNvCxnSpPr>
              <a:stCxn id="14" idx="3"/>
              <a:endCxn id="91" idx="1"/>
            </p:cNvCxnSpPr>
            <p:nvPr/>
          </p:nvCxnSpPr>
          <p:spPr>
            <a:xfrm>
              <a:off x="1208677" y="3827466"/>
              <a:ext cx="627019" cy="50767"/>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5" name="肘形连接符 34"/>
            <p:cNvCxnSpPr>
              <a:stCxn id="6" idx="3"/>
              <a:endCxn id="31" idx="1"/>
            </p:cNvCxnSpPr>
            <p:nvPr/>
          </p:nvCxnSpPr>
          <p:spPr>
            <a:xfrm flipV="1">
              <a:off x="6279498" y="3164429"/>
              <a:ext cx="256682" cy="286262"/>
            </a:xfrm>
            <a:prstGeom prst="bentConnector3">
              <a:avLst>
                <a:gd name="adj1" fmla="val 50000"/>
              </a:avLst>
            </a:prstGeom>
            <a:ln w="19050">
              <a:tailEnd type="arrow"/>
            </a:ln>
          </p:spPr>
          <p:style>
            <a:lnRef idx="1">
              <a:schemeClr val="accent1"/>
            </a:lnRef>
            <a:fillRef idx="0">
              <a:schemeClr val="accent1"/>
            </a:fillRef>
            <a:effectRef idx="0">
              <a:schemeClr val="accent1"/>
            </a:effectRef>
            <a:fontRef idx="minor">
              <a:schemeClr val="tx1"/>
            </a:fontRef>
          </p:style>
        </p:cxnSp>
        <p:cxnSp>
          <p:nvCxnSpPr>
            <p:cNvPr id="36" name="肘形连接符 35"/>
            <p:cNvCxnSpPr>
              <a:stCxn id="29" idx="3"/>
              <a:endCxn id="102" idx="1"/>
            </p:cNvCxnSpPr>
            <p:nvPr/>
          </p:nvCxnSpPr>
          <p:spPr>
            <a:xfrm flipV="1">
              <a:off x="7561236" y="1589298"/>
              <a:ext cx="395140" cy="1574681"/>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7" name="肘形连接符 36"/>
            <p:cNvCxnSpPr>
              <a:stCxn id="29" idx="3"/>
              <a:endCxn id="103" idx="1"/>
            </p:cNvCxnSpPr>
            <p:nvPr/>
          </p:nvCxnSpPr>
          <p:spPr>
            <a:xfrm flipV="1">
              <a:off x="7561236" y="2262846"/>
              <a:ext cx="395140" cy="901133"/>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8" name="肘形连接符 37"/>
            <p:cNvCxnSpPr>
              <a:stCxn id="29" idx="3"/>
              <a:endCxn id="104" idx="1"/>
            </p:cNvCxnSpPr>
            <p:nvPr/>
          </p:nvCxnSpPr>
          <p:spPr>
            <a:xfrm flipV="1">
              <a:off x="7561236" y="2881308"/>
              <a:ext cx="395140" cy="282671"/>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39" name="肘形连接符 38"/>
            <p:cNvCxnSpPr>
              <a:stCxn id="29" idx="3"/>
              <a:endCxn id="105" idx="1"/>
            </p:cNvCxnSpPr>
            <p:nvPr/>
          </p:nvCxnSpPr>
          <p:spPr>
            <a:xfrm>
              <a:off x="7561236" y="3163979"/>
              <a:ext cx="399857" cy="460248"/>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a:off x="2074173" y="5775067"/>
              <a:ext cx="720881" cy="277397"/>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数据分析</a:t>
              </a:r>
            </a:p>
          </p:txBody>
        </p:sp>
        <p:sp>
          <p:nvSpPr>
            <p:cNvPr id="41" name="TextBox 40"/>
            <p:cNvSpPr txBox="1"/>
            <p:nvPr/>
          </p:nvSpPr>
          <p:spPr>
            <a:xfrm>
              <a:off x="4644008" y="5775067"/>
              <a:ext cx="720881" cy="277397"/>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营销管理</a:t>
              </a:r>
            </a:p>
          </p:txBody>
        </p:sp>
        <p:sp>
          <p:nvSpPr>
            <p:cNvPr id="42" name="TextBox 41"/>
            <p:cNvSpPr txBox="1"/>
            <p:nvPr/>
          </p:nvSpPr>
          <p:spPr>
            <a:xfrm>
              <a:off x="7236296" y="5775067"/>
              <a:ext cx="720881" cy="277397"/>
            </a:xfrm>
            <a:prstGeom prst="rect">
              <a:avLst/>
            </a:prstGeom>
            <a:noFill/>
          </p:spPr>
          <p:txBody>
            <a:bodyPr wrap="none" rtlCol="0">
              <a:spAutoFit/>
            </a:bodyPr>
            <a:lstStyle/>
            <a:p>
              <a:r>
                <a:rPr lang="zh-CN" altLang="en-US" sz="1000" dirty="0">
                  <a:solidFill>
                    <a:schemeClr val="bg1"/>
                  </a:solidFill>
                  <a:latin typeface="微软雅黑" panose="020B0503020204020204" pitchFamily="34" charset="-122"/>
                  <a:ea typeface="微软雅黑" panose="020B0503020204020204" pitchFamily="34" charset="-122"/>
                </a:rPr>
                <a:t>业务管理</a:t>
              </a:r>
            </a:p>
          </p:txBody>
        </p:sp>
        <p:cxnSp>
          <p:nvCxnSpPr>
            <p:cNvPr id="43" name="肘形连接符 42"/>
            <p:cNvCxnSpPr>
              <a:stCxn id="31" idx="3"/>
              <a:endCxn id="29" idx="1"/>
            </p:cNvCxnSpPr>
            <p:nvPr/>
          </p:nvCxnSpPr>
          <p:spPr>
            <a:xfrm flipV="1">
              <a:off x="7006329" y="3163979"/>
              <a:ext cx="157959" cy="450"/>
            </a:xfrm>
            <a:prstGeom prst="bentConnector3">
              <a:avLst/>
            </a:prstGeom>
            <a:ln w="19050">
              <a:tailEnd type="arrow"/>
            </a:ln>
          </p:spPr>
          <p:style>
            <a:lnRef idx="1">
              <a:schemeClr val="accent1"/>
            </a:lnRef>
            <a:fillRef idx="0">
              <a:schemeClr val="accent1"/>
            </a:fillRef>
            <a:effectRef idx="0">
              <a:schemeClr val="accent1"/>
            </a:effectRef>
            <a:fontRef idx="minor">
              <a:schemeClr val="tx1"/>
            </a:fontRef>
          </p:style>
        </p:cxnSp>
        <p:sp>
          <p:nvSpPr>
            <p:cNvPr id="44" name="矩形 43"/>
            <p:cNvSpPr/>
            <p:nvPr/>
          </p:nvSpPr>
          <p:spPr>
            <a:xfrm>
              <a:off x="1839946" y="4529497"/>
              <a:ext cx="609555" cy="1059743"/>
            </a:xfrm>
            <a:prstGeom prst="rect">
              <a:avLst/>
            </a:prstGeom>
            <a:ln>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900" dirty="0">
                  <a:latin typeface="微软雅黑" panose="020B0503020204020204" pitchFamily="34" charset="-122"/>
                  <a:ea typeface="微软雅黑" panose="020B0503020204020204" pitchFamily="34" charset="-122"/>
                </a:rPr>
                <a:t>HTTP</a:t>
              </a:r>
            </a:p>
            <a:p>
              <a:pPr algn="ctr"/>
              <a:r>
                <a:rPr lang="en-US" altLang="zh-CN" sz="900" dirty="0">
                  <a:latin typeface="微软雅黑" panose="020B0503020204020204" pitchFamily="34" charset="-122"/>
                  <a:ea typeface="微软雅黑" panose="020B0503020204020204" pitchFamily="34" charset="-122"/>
                </a:rPr>
                <a:t>JSON/XML</a:t>
              </a:r>
              <a:endParaRPr lang="zh-CN" altLang="en-US" sz="900" dirty="0">
                <a:latin typeface="微软雅黑" panose="020B0503020204020204" pitchFamily="34" charset="-122"/>
                <a:ea typeface="微软雅黑" panose="020B0503020204020204" pitchFamily="34" charset="-122"/>
              </a:endParaRPr>
            </a:p>
          </p:txBody>
        </p:sp>
        <p:cxnSp>
          <p:nvCxnSpPr>
            <p:cNvPr id="45" name="肘形连接符 44"/>
            <p:cNvCxnSpPr>
              <a:stCxn id="44" idx="3"/>
              <a:endCxn id="6" idx="1"/>
            </p:cNvCxnSpPr>
            <p:nvPr/>
          </p:nvCxnSpPr>
          <p:spPr>
            <a:xfrm flipV="1">
              <a:off x="2449501" y="3450691"/>
              <a:ext cx="192556" cy="1608678"/>
            </a:xfrm>
            <a:prstGeom prst="bentConnector3">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6" name="肘形连接符 45"/>
            <p:cNvCxnSpPr>
              <a:stCxn id="26" idx="3"/>
              <a:endCxn id="44" idx="1"/>
            </p:cNvCxnSpPr>
            <p:nvPr/>
          </p:nvCxnSpPr>
          <p:spPr>
            <a:xfrm flipV="1">
              <a:off x="1597423" y="5059369"/>
              <a:ext cx="242523" cy="343598"/>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7" name="肘形连接符 46"/>
            <p:cNvCxnSpPr>
              <a:stCxn id="16" idx="3"/>
              <a:endCxn id="26" idx="1"/>
            </p:cNvCxnSpPr>
            <p:nvPr/>
          </p:nvCxnSpPr>
          <p:spPr>
            <a:xfrm flipH="1">
              <a:off x="790259" y="4651030"/>
              <a:ext cx="418418" cy="751937"/>
            </a:xfrm>
            <a:prstGeom prst="bentConnector5">
              <a:avLst>
                <a:gd name="adj1" fmla="val -54634"/>
                <a:gd name="adj2" fmla="val 46284"/>
                <a:gd name="adj3" fmla="val 154634"/>
              </a:avLst>
            </a:prstGeom>
            <a:ln>
              <a:tailEnd type="arrow"/>
            </a:ln>
          </p:spPr>
          <p:style>
            <a:lnRef idx="1">
              <a:schemeClr val="accent1"/>
            </a:lnRef>
            <a:fillRef idx="0">
              <a:schemeClr val="accent1"/>
            </a:fillRef>
            <a:effectRef idx="0">
              <a:schemeClr val="accent1"/>
            </a:effectRef>
            <a:fontRef idx="minor">
              <a:schemeClr val="tx1"/>
            </a:fontRef>
          </p:style>
        </p:cxnSp>
        <p:cxnSp>
          <p:nvCxnSpPr>
            <p:cNvPr id="48" name="肘形连接符 47"/>
            <p:cNvCxnSpPr>
              <a:stCxn id="50" idx="3"/>
              <a:endCxn id="23" idx="1"/>
            </p:cNvCxnSpPr>
            <p:nvPr/>
          </p:nvCxnSpPr>
          <p:spPr>
            <a:xfrm flipV="1">
              <a:off x="2454218" y="2440629"/>
              <a:ext cx="515333" cy="251106"/>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sp>
          <p:nvSpPr>
            <p:cNvPr id="49" name="文本框 48"/>
            <p:cNvSpPr txBox="1"/>
            <p:nvPr/>
          </p:nvSpPr>
          <p:spPr>
            <a:xfrm>
              <a:off x="7446268" y="855526"/>
              <a:ext cx="1303945" cy="346747"/>
            </a:xfrm>
            <a:prstGeom prst="rect">
              <a:avLst/>
            </a:prstGeom>
            <a:noFill/>
          </p:spPr>
          <p:txBody>
            <a:bodyPr wrap="none" rtlCol="0">
              <a:spAutoFit/>
            </a:bodyPr>
            <a:lstStyle/>
            <a:p>
              <a:r>
                <a:rPr lang="zh-CN" altLang="en-US" sz="1400" dirty="0">
                  <a:solidFill>
                    <a:schemeClr val="accent1">
                      <a:lumMod val="50000"/>
                    </a:schemeClr>
                  </a:solidFill>
                  <a:latin typeface="微软雅黑" panose="020B0503020204020204" pitchFamily="34" charset="-122"/>
                  <a:ea typeface="微软雅黑" panose="020B0503020204020204" pitchFamily="34" charset="-122"/>
                </a:rPr>
                <a:t>银行业务系统</a:t>
              </a:r>
            </a:p>
          </p:txBody>
        </p:sp>
        <p:sp>
          <p:nvSpPr>
            <p:cNvPr id="50" name="矩形 49"/>
            <p:cNvSpPr/>
            <p:nvPr/>
          </p:nvSpPr>
          <p:spPr>
            <a:xfrm>
              <a:off x="1844663" y="2204864"/>
              <a:ext cx="609555" cy="973742"/>
            </a:xfrm>
            <a:prstGeom prst="rect">
              <a:avLst/>
            </a:prstGeom>
            <a:ln>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900" dirty="0">
                  <a:latin typeface="微软雅黑" panose="020B0503020204020204" pitchFamily="34" charset="-122"/>
                  <a:ea typeface="微软雅黑" panose="020B0503020204020204" pitchFamily="34" charset="-122"/>
                </a:rPr>
                <a:t>HTTP</a:t>
              </a:r>
            </a:p>
            <a:p>
              <a:pPr algn="ctr"/>
              <a:r>
                <a:rPr lang="en-US" altLang="zh-CN" sz="900" dirty="0">
                  <a:latin typeface="微软雅黑" panose="020B0503020204020204" pitchFamily="34" charset="-122"/>
                  <a:ea typeface="微软雅黑" panose="020B0503020204020204" pitchFamily="34" charset="-122"/>
                </a:rPr>
                <a:t>JSON</a:t>
              </a:r>
              <a:endParaRPr lang="zh-CN" altLang="en-US" sz="900" dirty="0">
                <a:latin typeface="微软雅黑" panose="020B0503020204020204" pitchFamily="34" charset="-122"/>
                <a:ea typeface="微软雅黑" panose="020B0503020204020204" pitchFamily="34" charset="-122"/>
              </a:endParaRPr>
            </a:p>
          </p:txBody>
        </p:sp>
        <p:sp>
          <p:nvSpPr>
            <p:cNvPr id="51" name="圆角矩形 50"/>
            <p:cNvSpPr/>
            <p:nvPr/>
          </p:nvSpPr>
          <p:spPr>
            <a:xfrm>
              <a:off x="3324259" y="1547298"/>
              <a:ext cx="230981" cy="1983099"/>
            </a:xfrm>
            <a:prstGeom prst="roundRect">
              <a:avLst>
                <a:gd name="adj" fmla="val 27004"/>
              </a:avLst>
            </a:prstGeom>
            <a:ln w="9525">
              <a:prstDash val="solid"/>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1000" kern="0" dirty="0">
                  <a:solidFill>
                    <a:schemeClr val="tx2"/>
                  </a:solidFill>
                  <a:latin typeface="微软雅黑" panose="020B0503020204020204" pitchFamily="34" charset="-122"/>
                  <a:ea typeface="微软雅黑" panose="020B0503020204020204" pitchFamily="34" charset="-122"/>
                </a:rPr>
                <a:t>服务集成层</a:t>
              </a:r>
              <a:endParaRPr lang="en-US" altLang="zh-CN" sz="1000" kern="0" dirty="0">
                <a:solidFill>
                  <a:schemeClr val="tx2"/>
                </a:solidFill>
                <a:latin typeface="微软雅黑" panose="020B0503020204020204" pitchFamily="34" charset="-122"/>
                <a:ea typeface="微软雅黑" panose="020B0503020204020204" pitchFamily="34" charset="-122"/>
              </a:endParaRPr>
            </a:p>
          </p:txBody>
        </p:sp>
        <p:sp>
          <p:nvSpPr>
            <p:cNvPr id="52" name="圆角矩形 51"/>
            <p:cNvSpPr/>
            <p:nvPr/>
          </p:nvSpPr>
          <p:spPr>
            <a:xfrm>
              <a:off x="3017101" y="3810921"/>
              <a:ext cx="249876" cy="1696744"/>
            </a:xfrm>
            <a:prstGeom prst="roundRect">
              <a:avLst>
                <a:gd name="adj" fmla="val 27004"/>
              </a:avLst>
            </a:prstGeom>
            <a:ln w="9525">
              <a:prstDash val="solid"/>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1000" kern="0" dirty="0">
                  <a:solidFill>
                    <a:schemeClr val="tx2"/>
                  </a:solidFill>
                  <a:latin typeface="微软雅黑" panose="020B0503020204020204" pitchFamily="34" charset="-122"/>
                  <a:ea typeface="微软雅黑" panose="020B0503020204020204" pitchFamily="34" charset="-122"/>
                </a:rPr>
                <a:t>渠道接入层</a:t>
              </a:r>
              <a:endParaRPr lang="en-US" altLang="zh-CN" sz="1000" kern="0" dirty="0">
                <a:solidFill>
                  <a:schemeClr val="tx2"/>
                </a:solidFill>
                <a:latin typeface="微软雅黑" panose="020B0503020204020204" pitchFamily="34" charset="-122"/>
                <a:ea typeface="微软雅黑" panose="020B0503020204020204" pitchFamily="34" charset="-122"/>
              </a:endParaRPr>
            </a:p>
          </p:txBody>
        </p:sp>
        <p:sp>
          <p:nvSpPr>
            <p:cNvPr id="53" name="圆角矩形 52"/>
            <p:cNvSpPr/>
            <p:nvPr/>
          </p:nvSpPr>
          <p:spPr>
            <a:xfrm>
              <a:off x="3338438" y="3803826"/>
              <a:ext cx="227472" cy="1708743"/>
            </a:xfrm>
            <a:prstGeom prst="roundRect">
              <a:avLst>
                <a:gd name="adj" fmla="val 27004"/>
              </a:avLst>
            </a:prstGeom>
            <a:ln w="9525">
              <a:prstDash val="solid"/>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1000" kern="0" dirty="0">
                  <a:solidFill>
                    <a:schemeClr val="tx2"/>
                  </a:solidFill>
                  <a:latin typeface="微软雅黑" panose="020B0503020204020204" pitchFamily="34" charset="-122"/>
                  <a:ea typeface="微软雅黑" panose="020B0503020204020204" pitchFamily="34" charset="-122"/>
                </a:rPr>
                <a:t>服务集成层</a:t>
              </a:r>
              <a:endParaRPr lang="en-US" altLang="zh-CN" sz="1000" kern="0" dirty="0">
                <a:solidFill>
                  <a:schemeClr val="tx2"/>
                </a:solidFill>
                <a:latin typeface="微软雅黑" panose="020B0503020204020204" pitchFamily="34" charset="-122"/>
                <a:ea typeface="微软雅黑" panose="020B0503020204020204" pitchFamily="34" charset="-122"/>
              </a:endParaRPr>
            </a:p>
          </p:txBody>
        </p:sp>
        <p:sp>
          <p:nvSpPr>
            <p:cNvPr id="54" name="矩形 53"/>
            <p:cNvSpPr/>
            <p:nvPr/>
          </p:nvSpPr>
          <p:spPr>
            <a:xfrm>
              <a:off x="3637764" y="1547298"/>
              <a:ext cx="2385084" cy="1377890"/>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55" name="圆角矩形 54"/>
            <p:cNvSpPr/>
            <p:nvPr/>
          </p:nvSpPr>
          <p:spPr>
            <a:xfrm>
              <a:off x="4970484" y="1839284"/>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跨行通服务</a:t>
              </a:r>
            </a:p>
          </p:txBody>
        </p:sp>
        <p:sp>
          <p:nvSpPr>
            <p:cNvPr id="56" name="圆角矩形 55"/>
            <p:cNvSpPr/>
            <p:nvPr/>
          </p:nvSpPr>
          <p:spPr>
            <a:xfrm>
              <a:off x="3895320" y="1620827"/>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账户服务</a:t>
              </a:r>
            </a:p>
          </p:txBody>
        </p:sp>
        <p:sp>
          <p:nvSpPr>
            <p:cNvPr id="57" name="圆角矩形 56"/>
            <p:cNvSpPr/>
            <p:nvPr/>
          </p:nvSpPr>
          <p:spPr>
            <a:xfrm>
              <a:off x="3885537" y="1838653"/>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转账服务</a:t>
              </a:r>
            </a:p>
          </p:txBody>
        </p:sp>
        <p:sp>
          <p:nvSpPr>
            <p:cNvPr id="58" name="圆角矩形 57"/>
            <p:cNvSpPr/>
            <p:nvPr/>
          </p:nvSpPr>
          <p:spPr>
            <a:xfrm>
              <a:off x="3890416" y="2040326"/>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储蓄服务</a:t>
              </a:r>
            </a:p>
          </p:txBody>
        </p:sp>
        <p:sp>
          <p:nvSpPr>
            <p:cNvPr id="59" name="圆角矩形 58"/>
            <p:cNvSpPr/>
            <p:nvPr/>
          </p:nvSpPr>
          <p:spPr>
            <a:xfrm>
              <a:off x="3895295" y="2253799"/>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信用卡服务</a:t>
              </a:r>
            </a:p>
          </p:txBody>
        </p:sp>
        <p:sp>
          <p:nvSpPr>
            <p:cNvPr id="60" name="圆角矩形 59"/>
            <p:cNvSpPr/>
            <p:nvPr/>
          </p:nvSpPr>
          <p:spPr>
            <a:xfrm>
              <a:off x="3885537" y="2462735"/>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网贷服务</a:t>
              </a:r>
            </a:p>
          </p:txBody>
        </p:sp>
        <p:sp>
          <p:nvSpPr>
            <p:cNvPr id="61" name="圆角矩形 60"/>
            <p:cNvSpPr/>
            <p:nvPr/>
          </p:nvSpPr>
          <p:spPr>
            <a:xfrm>
              <a:off x="4970484" y="1624522"/>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生活服务</a:t>
              </a:r>
            </a:p>
          </p:txBody>
        </p:sp>
        <p:sp>
          <p:nvSpPr>
            <p:cNvPr id="62" name="圆角矩形 61"/>
            <p:cNvSpPr/>
            <p:nvPr/>
          </p:nvSpPr>
          <p:spPr>
            <a:xfrm>
              <a:off x="4965580" y="2046087"/>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基金</a:t>
              </a:r>
            </a:p>
          </p:txBody>
        </p:sp>
        <p:sp>
          <p:nvSpPr>
            <p:cNvPr id="63" name="圆角矩形 62"/>
            <p:cNvSpPr/>
            <p:nvPr/>
          </p:nvSpPr>
          <p:spPr>
            <a:xfrm>
              <a:off x="4970459" y="2257494"/>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理财产品</a:t>
              </a:r>
            </a:p>
          </p:txBody>
        </p:sp>
        <p:sp>
          <p:nvSpPr>
            <p:cNvPr id="64" name="圆角矩形 63"/>
            <p:cNvSpPr/>
            <p:nvPr/>
          </p:nvSpPr>
          <p:spPr>
            <a:xfrm>
              <a:off x="4965031" y="2683697"/>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社区服务</a:t>
              </a:r>
            </a:p>
          </p:txBody>
        </p:sp>
        <p:sp>
          <p:nvSpPr>
            <p:cNvPr id="65" name="圆角矩形 64"/>
            <p:cNvSpPr/>
            <p:nvPr/>
          </p:nvSpPr>
          <p:spPr>
            <a:xfrm>
              <a:off x="3885537" y="2674680"/>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电子账户</a:t>
              </a:r>
            </a:p>
          </p:txBody>
        </p:sp>
        <p:sp>
          <p:nvSpPr>
            <p:cNvPr id="66" name="圆角矩形 65"/>
            <p:cNvSpPr/>
            <p:nvPr/>
          </p:nvSpPr>
          <p:spPr>
            <a:xfrm>
              <a:off x="4969073" y="2464355"/>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第三方存管</a:t>
              </a:r>
            </a:p>
          </p:txBody>
        </p:sp>
        <p:sp>
          <p:nvSpPr>
            <p:cNvPr id="67" name="TextBox 66"/>
            <p:cNvSpPr txBox="1"/>
            <p:nvPr/>
          </p:nvSpPr>
          <p:spPr>
            <a:xfrm>
              <a:off x="3569979" y="1977704"/>
              <a:ext cx="349839" cy="624144"/>
            </a:xfrm>
            <a:prstGeom prst="rect">
              <a:avLst/>
            </a:prstGeom>
            <a:noFill/>
          </p:spPr>
          <p:txBody>
            <a:bodyPr vert="eaVert" wrap="none" rtlCol="0">
              <a:spAutoFit/>
            </a:bodyPr>
            <a:lstStyle/>
            <a:p>
              <a:r>
                <a:rPr lang="zh-CN" altLang="en-US" sz="1000" dirty="0">
                  <a:latin typeface="微软雅黑" panose="020B0503020204020204" pitchFamily="34" charset="-122"/>
                  <a:ea typeface="微软雅黑" panose="020B0503020204020204" pitchFamily="34" charset="-122"/>
                </a:rPr>
                <a:t>业 务 包</a:t>
              </a:r>
            </a:p>
          </p:txBody>
        </p:sp>
        <p:sp>
          <p:nvSpPr>
            <p:cNvPr id="68" name="矩形 67"/>
            <p:cNvSpPr/>
            <p:nvPr/>
          </p:nvSpPr>
          <p:spPr>
            <a:xfrm>
              <a:off x="3642481" y="2943759"/>
              <a:ext cx="2385084" cy="586638"/>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69" name="圆角矩形 68"/>
            <p:cNvSpPr/>
            <p:nvPr/>
          </p:nvSpPr>
          <p:spPr>
            <a:xfrm>
              <a:off x="3876077" y="3114886"/>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用户服务</a:t>
              </a:r>
            </a:p>
          </p:txBody>
        </p:sp>
        <p:sp>
          <p:nvSpPr>
            <p:cNvPr id="70" name="圆角矩形 69"/>
            <p:cNvSpPr/>
            <p:nvPr/>
          </p:nvSpPr>
          <p:spPr>
            <a:xfrm>
              <a:off x="4955571" y="3335848"/>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安全控制</a:t>
              </a:r>
            </a:p>
          </p:txBody>
        </p:sp>
        <p:sp>
          <p:nvSpPr>
            <p:cNvPr id="71" name="圆角矩形 70"/>
            <p:cNvSpPr/>
            <p:nvPr/>
          </p:nvSpPr>
          <p:spPr>
            <a:xfrm>
              <a:off x="3876077" y="3326831"/>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限额管理</a:t>
              </a:r>
            </a:p>
          </p:txBody>
        </p:sp>
        <p:sp>
          <p:nvSpPr>
            <p:cNvPr id="72" name="圆角矩形 71"/>
            <p:cNvSpPr/>
            <p:nvPr/>
          </p:nvSpPr>
          <p:spPr>
            <a:xfrm>
              <a:off x="4959613" y="3116506"/>
              <a:ext cx="988057" cy="159847"/>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权限控制</a:t>
              </a:r>
            </a:p>
          </p:txBody>
        </p:sp>
        <p:sp>
          <p:nvSpPr>
            <p:cNvPr id="73" name="TextBox 72"/>
            <p:cNvSpPr txBox="1"/>
            <p:nvPr/>
          </p:nvSpPr>
          <p:spPr>
            <a:xfrm>
              <a:off x="4421615" y="2908322"/>
              <a:ext cx="720881" cy="277397"/>
            </a:xfrm>
            <a:prstGeom prst="rect">
              <a:avLst/>
            </a:prstGeom>
            <a:noFill/>
          </p:spPr>
          <p:txBody>
            <a:bodyPr wrap="none" rtlCol="0">
              <a:spAutoFit/>
            </a:bodyPr>
            <a:lstStyle/>
            <a:p>
              <a:r>
                <a:rPr lang="zh-CN" altLang="en-US" sz="1000" dirty="0">
                  <a:latin typeface="微软雅黑" panose="020B0503020204020204" pitchFamily="34" charset="-122"/>
                  <a:ea typeface="微软雅黑" panose="020B0503020204020204" pitchFamily="34" charset="-122"/>
                </a:rPr>
                <a:t>基础服务</a:t>
              </a:r>
            </a:p>
          </p:txBody>
        </p:sp>
        <p:sp>
          <p:nvSpPr>
            <p:cNvPr id="74" name="圆角矩形 73"/>
            <p:cNvSpPr/>
            <p:nvPr/>
          </p:nvSpPr>
          <p:spPr>
            <a:xfrm>
              <a:off x="3017101" y="1547299"/>
              <a:ext cx="249876" cy="1983099"/>
            </a:xfrm>
            <a:prstGeom prst="roundRect">
              <a:avLst>
                <a:gd name="adj" fmla="val 27004"/>
              </a:avLst>
            </a:prstGeom>
            <a:ln w="9525">
              <a:prstDash val="solid"/>
            </a:ln>
          </p:spPr>
          <p:style>
            <a:lnRef idx="2">
              <a:schemeClr val="accent1"/>
            </a:lnRef>
            <a:fillRef idx="1">
              <a:schemeClr val="lt1"/>
            </a:fillRef>
            <a:effectRef idx="0">
              <a:schemeClr val="accent1"/>
            </a:effectRef>
            <a:fontRef idx="minor">
              <a:schemeClr val="dk1"/>
            </a:fontRef>
          </p:style>
          <p:txBody>
            <a:bodyPr anchor="ctr" anchorCtr="1"/>
            <a:lstStyle/>
            <a:p>
              <a:pPr algn="ctr"/>
              <a:r>
                <a:rPr lang="zh-CN" altLang="en-US" sz="1000" kern="0" dirty="0">
                  <a:solidFill>
                    <a:schemeClr val="tx2"/>
                  </a:solidFill>
                  <a:latin typeface="微软雅黑" panose="020B0503020204020204" pitchFamily="34" charset="-122"/>
                  <a:ea typeface="微软雅黑" panose="020B0503020204020204" pitchFamily="34" charset="-122"/>
                </a:rPr>
                <a:t>渠道接入层</a:t>
              </a:r>
              <a:endParaRPr lang="en-US" altLang="zh-CN" sz="1000" kern="0" dirty="0">
                <a:solidFill>
                  <a:schemeClr val="tx2"/>
                </a:solidFill>
                <a:latin typeface="微软雅黑" panose="020B0503020204020204" pitchFamily="34" charset="-122"/>
                <a:ea typeface="微软雅黑" panose="020B0503020204020204" pitchFamily="34" charset="-122"/>
              </a:endParaRPr>
            </a:p>
          </p:txBody>
        </p:sp>
        <p:sp>
          <p:nvSpPr>
            <p:cNvPr id="75" name="矩形 74"/>
            <p:cNvSpPr/>
            <p:nvPr/>
          </p:nvSpPr>
          <p:spPr>
            <a:xfrm>
              <a:off x="3642482" y="3826088"/>
              <a:ext cx="2413288" cy="962302"/>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76" name="圆角矩形 75"/>
            <p:cNvSpPr/>
            <p:nvPr/>
          </p:nvSpPr>
          <p:spPr>
            <a:xfrm>
              <a:off x="3851347" y="3882579"/>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账户服务</a:t>
              </a:r>
            </a:p>
          </p:txBody>
        </p:sp>
        <p:sp>
          <p:nvSpPr>
            <p:cNvPr id="77" name="圆角矩形 76"/>
            <p:cNvSpPr/>
            <p:nvPr/>
          </p:nvSpPr>
          <p:spPr>
            <a:xfrm>
              <a:off x="4970495" y="3886117"/>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集团管理</a:t>
              </a:r>
            </a:p>
          </p:txBody>
        </p:sp>
        <p:sp>
          <p:nvSpPr>
            <p:cNvPr id="78" name="圆角矩形 77"/>
            <p:cNvSpPr/>
            <p:nvPr/>
          </p:nvSpPr>
          <p:spPr>
            <a:xfrm>
              <a:off x="3856226" y="4098777"/>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转账汇款</a:t>
              </a:r>
            </a:p>
          </p:txBody>
        </p:sp>
        <p:sp>
          <p:nvSpPr>
            <p:cNvPr id="79" name="圆角矩形 78"/>
            <p:cNvSpPr/>
            <p:nvPr/>
          </p:nvSpPr>
          <p:spPr>
            <a:xfrm>
              <a:off x="4975374" y="4091682"/>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国际结算</a:t>
              </a:r>
            </a:p>
          </p:txBody>
        </p:sp>
        <p:sp>
          <p:nvSpPr>
            <p:cNvPr id="80" name="圆角矩形 79"/>
            <p:cNvSpPr/>
            <p:nvPr/>
          </p:nvSpPr>
          <p:spPr>
            <a:xfrm>
              <a:off x="3851806" y="4307880"/>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现金管理</a:t>
              </a:r>
            </a:p>
          </p:txBody>
        </p:sp>
        <p:sp>
          <p:nvSpPr>
            <p:cNvPr id="81" name="圆角矩形 80"/>
            <p:cNvSpPr/>
            <p:nvPr/>
          </p:nvSpPr>
          <p:spPr>
            <a:xfrm>
              <a:off x="4984647" y="4311418"/>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供应链管理</a:t>
              </a:r>
            </a:p>
          </p:txBody>
        </p:sp>
        <p:sp>
          <p:nvSpPr>
            <p:cNvPr id="82" name="圆角矩形 81"/>
            <p:cNvSpPr/>
            <p:nvPr/>
          </p:nvSpPr>
          <p:spPr>
            <a:xfrm>
              <a:off x="3856683" y="4524078"/>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电子票据</a:t>
              </a:r>
            </a:p>
          </p:txBody>
        </p:sp>
        <p:sp>
          <p:nvSpPr>
            <p:cNvPr id="83" name="圆角矩形 82"/>
            <p:cNvSpPr/>
            <p:nvPr/>
          </p:nvSpPr>
          <p:spPr>
            <a:xfrm>
              <a:off x="4975346" y="4516983"/>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理财产品</a:t>
              </a:r>
            </a:p>
          </p:txBody>
        </p:sp>
        <p:sp>
          <p:nvSpPr>
            <p:cNvPr id="84" name="TextBox 83"/>
            <p:cNvSpPr txBox="1"/>
            <p:nvPr/>
          </p:nvSpPr>
          <p:spPr>
            <a:xfrm>
              <a:off x="3569979" y="4022778"/>
              <a:ext cx="349839" cy="624144"/>
            </a:xfrm>
            <a:prstGeom prst="rect">
              <a:avLst/>
            </a:prstGeom>
            <a:noFill/>
          </p:spPr>
          <p:txBody>
            <a:bodyPr vert="eaVert" wrap="none" rtlCol="0">
              <a:spAutoFit/>
            </a:bodyPr>
            <a:lstStyle/>
            <a:p>
              <a:r>
                <a:rPr lang="zh-CN" altLang="en-US" sz="1000" dirty="0">
                  <a:latin typeface="微软雅黑" panose="020B0503020204020204" pitchFamily="34" charset="-122"/>
                  <a:ea typeface="微软雅黑" panose="020B0503020204020204" pitchFamily="34" charset="-122"/>
                </a:rPr>
                <a:t>业 务 包</a:t>
              </a:r>
            </a:p>
          </p:txBody>
        </p:sp>
        <p:sp>
          <p:nvSpPr>
            <p:cNvPr id="85" name="矩形 84"/>
            <p:cNvSpPr/>
            <p:nvPr/>
          </p:nvSpPr>
          <p:spPr>
            <a:xfrm>
              <a:off x="3661376" y="4808072"/>
              <a:ext cx="2385084" cy="688961"/>
            </a:xfrm>
            <a:prstGeom prst="rect">
              <a:avLst/>
            </a:prstGeom>
            <a:ln>
              <a:prstDash val="dash"/>
            </a:ln>
          </p:spPr>
          <p:style>
            <a:lnRef idx="2">
              <a:schemeClr val="dk1"/>
            </a:lnRef>
            <a:fillRef idx="1">
              <a:schemeClr val="lt1"/>
            </a:fillRef>
            <a:effectRef idx="0">
              <a:schemeClr val="dk1"/>
            </a:effectRef>
            <a:fontRef idx="minor">
              <a:schemeClr val="dk1"/>
            </a:fontRef>
          </p:style>
          <p:txBody>
            <a:bodyPr rtlCol="0" anchor="ctr"/>
            <a:lstStyle/>
            <a:p>
              <a:pPr algn="ctr"/>
              <a:endParaRPr lang="zh-CN" altLang="en-US" dirty="0">
                <a:latin typeface="微软雅黑" panose="020B0503020204020204" pitchFamily="34" charset="-122"/>
                <a:ea typeface="微软雅黑" panose="020B0503020204020204" pitchFamily="34" charset="-122"/>
              </a:endParaRPr>
            </a:p>
          </p:txBody>
        </p:sp>
        <p:sp>
          <p:nvSpPr>
            <p:cNvPr id="86" name="圆角矩形 85"/>
            <p:cNvSpPr/>
            <p:nvPr/>
          </p:nvSpPr>
          <p:spPr>
            <a:xfrm>
              <a:off x="3861400" y="5016734"/>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用户服务</a:t>
              </a:r>
            </a:p>
          </p:txBody>
        </p:sp>
        <p:sp>
          <p:nvSpPr>
            <p:cNvPr id="87" name="圆角矩形 86"/>
            <p:cNvSpPr/>
            <p:nvPr/>
          </p:nvSpPr>
          <p:spPr>
            <a:xfrm>
              <a:off x="4971950" y="5020272"/>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权限控制</a:t>
              </a:r>
            </a:p>
          </p:txBody>
        </p:sp>
        <p:sp>
          <p:nvSpPr>
            <p:cNvPr id="88" name="圆角矩形 87"/>
            <p:cNvSpPr/>
            <p:nvPr/>
          </p:nvSpPr>
          <p:spPr>
            <a:xfrm>
              <a:off x="3866118" y="5243565"/>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授权审批</a:t>
              </a:r>
            </a:p>
          </p:txBody>
        </p:sp>
        <p:sp>
          <p:nvSpPr>
            <p:cNvPr id="89" name="圆角矩形 88"/>
            <p:cNvSpPr/>
            <p:nvPr/>
          </p:nvSpPr>
          <p:spPr>
            <a:xfrm>
              <a:off x="4976667" y="5247103"/>
              <a:ext cx="1001827" cy="189444"/>
            </a:xfrm>
            <a:prstGeom prst="roundRect">
              <a:avLst/>
            </a:prstGeom>
            <a:ln/>
          </p:spPr>
          <p:style>
            <a:lnRef idx="2">
              <a:schemeClr val="accent2"/>
            </a:lnRef>
            <a:fillRef idx="1">
              <a:schemeClr val="lt1"/>
            </a:fillRef>
            <a:effectRef idx="0">
              <a:schemeClr val="accent2"/>
            </a:effectRef>
            <a:fontRef idx="minor">
              <a:schemeClr val="dk1"/>
            </a:fontRef>
          </p:style>
          <p:txBody>
            <a:bodyPr anchor="ctr" anchorCtr="1"/>
            <a:lstStyle/>
            <a:p>
              <a:pPr algn="ctr"/>
              <a:r>
                <a:rPr lang="zh-CN" altLang="en-US" sz="800" kern="0" dirty="0">
                  <a:solidFill>
                    <a:schemeClr val="tx2"/>
                  </a:solidFill>
                  <a:latin typeface="微软雅黑" panose="020B0503020204020204" pitchFamily="34" charset="-122"/>
                  <a:ea typeface="微软雅黑" panose="020B0503020204020204" pitchFamily="34" charset="-122"/>
                </a:rPr>
                <a:t>安全控制</a:t>
              </a:r>
            </a:p>
          </p:txBody>
        </p:sp>
        <p:sp>
          <p:nvSpPr>
            <p:cNvPr id="90" name="TextBox 89"/>
            <p:cNvSpPr txBox="1"/>
            <p:nvPr/>
          </p:nvSpPr>
          <p:spPr>
            <a:xfrm>
              <a:off x="4454687" y="4815167"/>
              <a:ext cx="720881" cy="277397"/>
            </a:xfrm>
            <a:prstGeom prst="rect">
              <a:avLst/>
            </a:prstGeom>
            <a:noFill/>
          </p:spPr>
          <p:txBody>
            <a:bodyPr wrap="none" rtlCol="0">
              <a:spAutoFit/>
            </a:bodyPr>
            <a:lstStyle/>
            <a:p>
              <a:r>
                <a:rPr lang="zh-CN" altLang="en-US" sz="1000" dirty="0">
                  <a:latin typeface="微软雅黑" panose="020B0503020204020204" pitchFamily="34" charset="-122"/>
                  <a:ea typeface="微软雅黑" panose="020B0503020204020204" pitchFamily="34" charset="-122"/>
                </a:rPr>
                <a:t>基础服务</a:t>
              </a:r>
            </a:p>
          </p:txBody>
        </p:sp>
        <p:sp>
          <p:nvSpPr>
            <p:cNvPr id="91" name="矩形 90"/>
            <p:cNvSpPr/>
            <p:nvPr/>
          </p:nvSpPr>
          <p:spPr>
            <a:xfrm>
              <a:off x="1835696" y="3391362"/>
              <a:ext cx="609555" cy="973742"/>
            </a:xfrm>
            <a:prstGeom prst="rect">
              <a:avLst/>
            </a:prstGeom>
            <a:ln>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900" dirty="0">
                  <a:latin typeface="微软雅黑" panose="020B0503020204020204" pitchFamily="34" charset="-122"/>
                  <a:ea typeface="微软雅黑" panose="020B0503020204020204" pitchFamily="34" charset="-122"/>
                </a:rPr>
                <a:t>HTTP</a:t>
              </a:r>
            </a:p>
            <a:p>
              <a:pPr algn="ctr"/>
              <a:r>
                <a:rPr lang="en-US" altLang="zh-CN" sz="900" dirty="0">
                  <a:latin typeface="微软雅黑" panose="020B0503020204020204" pitchFamily="34" charset="-122"/>
                  <a:ea typeface="微软雅黑" panose="020B0503020204020204" pitchFamily="34" charset="-122"/>
                </a:rPr>
                <a:t>JSON/XML</a:t>
              </a:r>
              <a:endParaRPr lang="zh-CN" altLang="en-US" sz="900" dirty="0">
                <a:latin typeface="微软雅黑" panose="020B0503020204020204" pitchFamily="34" charset="-122"/>
                <a:ea typeface="微软雅黑" panose="020B0503020204020204" pitchFamily="34" charset="-122"/>
              </a:endParaRPr>
            </a:p>
          </p:txBody>
        </p:sp>
        <p:cxnSp>
          <p:nvCxnSpPr>
            <p:cNvPr id="92" name="肘形连接符 91"/>
            <p:cNvCxnSpPr>
              <a:stCxn id="91" idx="3"/>
              <a:endCxn id="24" idx="1"/>
            </p:cNvCxnSpPr>
            <p:nvPr/>
          </p:nvCxnSpPr>
          <p:spPr>
            <a:xfrm>
              <a:off x="2445251" y="3878233"/>
              <a:ext cx="519858" cy="712812"/>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sp>
          <p:nvSpPr>
            <p:cNvPr id="93" name="矩形 92"/>
            <p:cNvSpPr/>
            <p:nvPr/>
          </p:nvSpPr>
          <p:spPr>
            <a:xfrm>
              <a:off x="1844663" y="1060428"/>
              <a:ext cx="609555" cy="973742"/>
            </a:xfrm>
            <a:prstGeom prst="rect">
              <a:avLst/>
            </a:prstGeom>
            <a:ln>
              <a:prstDash val="dash"/>
            </a:ln>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zh-CN" sz="900" dirty="0">
                  <a:latin typeface="微软雅黑" panose="020B0503020204020204" pitchFamily="34" charset="-122"/>
                  <a:ea typeface="微软雅黑" panose="020B0503020204020204" pitchFamily="34" charset="-122"/>
                </a:rPr>
                <a:t>HTTP</a:t>
              </a:r>
            </a:p>
            <a:p>
              <a:pPr algn="ctr"/>
              <a:r>
                <a:rPr lang="en-US" altLang="zh-CN" sz="900" dirty="0">
                  <a:latin typeface="微软雅黑" panose="020B0503020204020204" pitchFamily="34" charset="-122"/>
                  <a:ea typeface="微软雅黑" panose="020B0503020204020204" pitchFamily="34" charset="-122"/>
                </a:rPr>
                <a:t>JSP</a:t>
              </a:r>
              <a:endParaRPr lang="zh-CN" altLang="en-US" sz="900" dirty="0">
                <a:latin typeface="微软雅黑" panose="020B0503020204020204" pitchFamily="34" charset="-122"/>
                <a:ea typeface="微软雅黑" panose="020B0503020204020204" pitchFamily="34" charset="-122"/>
              </a:endParaRPr>
            </a:p>
          </p:txBody>
        </p:sp>
        <p:cxnSp>
          <p:nvCxnSpPr>
            <p:cNvPr id="94" name="肘形连接符 93"/>
            <p:cNvCxnSpPr>
              <a:stCxn id="8" idx="3"/>
              <a:endCxn id="93" idx="1"/>
            </p:cNvCxnSpPr>
            <p:nvPr/>
          </p:nvCxnSpPr>
          <p:spPr>
            <a:xfrm>
              <a:off x="1208677" y="1356774"/>
              <a:ext cx="635986" cy="190525"/>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5" name="肘形连接符 94"/>
            <p:cNvCxnSpPr>
              <a:stCxn id="11" idx="3"/>
              <a:endCxn id="50" idx="1"/>
            </p:cNvCxnSpPr>
            <p:nvPr/>
          </p:nvCxnSpPr>
          <p:spPr>
            <a:xfrm>
              <a:off x="1208677" y="2592120"/>
              <a:ext cx="635986" cy="99615"/>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6" name="肘形连接符 95"/>
            <p:cNvCxnSpPr>
              <a:stCxn id="10" idx="3"/>
              <a:endCxn id="50" idx="1"/>
            </p:cNvCxnSpPr>
            <p:nvPr/>
          </p:nvCxnSpPr>
          <p:spPr>
            <a:xfrm>
              <a:off x="1208677" y="2180338"/>
              <a:ext cx="635986" cy="511397"/>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7" name="肘形连接符 96"/>
            <p:cNvCxnSpPr>
              <a:stCxn id="9" idx="3"/>
              <a:endCxn id="50" idx="1"/>
            </p:cNvCxnSpPr>
            <p:nvPr/>
          </p:nvCxnSpPr>
          <p:spPr>
            <a:xfrm>
              <a:off x="1208677" y="1768555"/>
              <a:ext cx="635986" cy="92318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8" name="肘形连接符 97"/>
            <p:cNvCxnSpPr>
              <a:stCxn id="29" idx="3"/>
              <a:endCxn id="106" idx="1"/>
            </p:cNvCxnSpPr>
            <p:nvPr/>
          </p:nvCxnSpPr>
          <p:spPr>
            <a:xfrm>
              <a:off x="7561236" y="3163979"/>
              <a:ext cx="407027" cy="975212"/>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99" name="肘形连接符 98"/>
            <p:cNvCxnSpPr>
              <a:stCxn id="29" idx="3"/>
              <a:endCxn id="107" idx="1"/>
            </p:cNvCxnSpPr>
            <p:nvPr/>
          </p:nvCxnSpPr>
          <p:spPr>
            <a:xfrm>
              <a:off x="7561236" y="3163979"/>
              <a:ext cx="407027" cy="164876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0" name="肘形连接符 99"/>
            <p:cNvCxnSpPr>
              <a:stCxn id="93" idx="3"/>
              <a:endCxn id="23" idx="1"/>
            </p:cNvCxnSpPr>
            <p:nvPr/>
          </p:nvCxnSpPr>
          <p:spPr>
            <a:xfrm>
              <a:off x="2454218" y="1547299"/>
              <a:ext cx="515333" cy="893330"/>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01" name="肘形连接符 100"/>
            <p:cNvCxnSpPr>
              <a:stCxn id="13" idx="3"/>
              <a:endCxn id="91" idx="1"/>
            </p:cNvCxnSpPr>
            <p:nvPr/>
          </p:nvCxnSpPr>
          <p:spPr>
            <a:xfrm>
              <a:off x="1208677" y="3415684"/>
              <a:ext cx="627019" cy="462549"/>
            </a:xfrm>
            <a:prstGeom prst="bentConnector3">
              <a:avLst>
                <a:gd name="adj1" fmla="val 50000"/>
              </a:avLst>
            </a:prstGeom>
            <a:ln>
              <a:tailEnd type="arrow"/>
            </a:ln>
          </p:spPr>
          <p:style>
            <a:lnRef idx="1">
              <a:schemeClr val="accent1"/>
            </a:lnRef>
            <a:fillRef idx="0">
              <a:schemeClr val="accent1"/>
            </a:fillRef>
            <a:effectRef idx="0">
              <a:schemeClr val="accent1"/>
            </a:effectRef>
            <a:fontRef idx="minor">
              <a:schemeClr val="tx1"/>
            </a:fontRef>
          </p:style>
        </p:cxnSp>
      </p:grpSp>
      <p:sp>
        <p:nvSpPr>
          <p:cNvPr id="118"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EBUS</a:t>
            </a:r>
            <a:r>
              <a:rPr lang="zh-CN" altLang="en-US" dirty="0"/>
              <a:t>平台</a:t>
            </a:r>
            <a:r>
              <a:rPr lang="en-US" altLang="zh-CN" dirty="0"/>
              <a:t>-</a:t>
            </a:r>
            <a:r>
              <a:rPr lang="zh-CN" altLang="en-US" sz="2400" dirty="0"/>
              <a:t>技术架构</a:t>
            </a:r>
          </a:p>
        </p:txBody>
      </p:sp>
    </p:spTree>
    <p:extLst>
      <p:ext uri="{BB962C8B-B14F-4D97-AF65-F5344CB8AC3E}">
        <p14:creationId xmlns:p14="http://schemas.microsoft.com/office/powerpoint/2010/main" val="2840984229"/>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21</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pic>
        <p:nvPicPr>
          <p:cNvPr id="4" name="图片 3"/>
          <p:cNvPicPr>
            <a:picLocks noChangeAspect="1"/>
          </p:cNvPicPr>
          <p:nvPr/>
        </p:nvPicPr>
        <p:blipFill>
          <a:blip r:embed="rId3"/>
          <a:stretch>
            <a:fillRect/>
          </a:stretch>
        </p:blipFill>
        <p:spPr>
          <a:xfrm>
            <a:off x="191344" y="813290"/>
            <a:ext cx="5760640" cy="5568038"/>
          </a:xfrm>
          <a:prstGeom prst="rect">
            <a:avLst/>
          </a:prstGeom>
        </p:spPr>
      </p:pic>
      <p:pic>
        <p:nvPicPr>
          <p:cNvPr id="5" name="图片 4"/>
          <p:cNvPicPr>
            <a:picLocks noChangeAspect="1"/>
          </p:cNvPicPr>
          <p:nvPr/>
        </p:nvPicPr>
        <p:blipFill>
          <a:blip r:embed="rId4"/>
          <a:stretch>
            <a:fillRect/>
          </a:stretch>
        </p:blipFill>
        <p:spPr>
          <a:xfrm>
            <a:off x="6096000" y="813290"/>
            <a:ext cx="5976664" cy="5568038"/>
          </a:xfrm>
          <a:prstGeom prst="rect">
            <a:avLst/>
          </a:prstGeom>
        </p:spPr>
      </p:pic>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EBUS</a:t>
            </a:r>
            <a:r>
              <a:rPr lang="zh-CN" altLang="en-US" dirty="0"/>
              <a:t>平台</a:t>
            </a:r>
            <a:r>
              <a:rPr lang="en-US" altLang="zh-CN" dirty="0"/>
              <a:t>-</a:t>
            </a:r>
            <a:r>
              <a:rPr lang="zh-CN" altLang="en-US" sz="2400" dirty="0"/>
              <a:t>安全架构</a:t>
            </a:r>
          </a:p>
        </p:txBody>
      </p:sp>
    </p:spTree>
    <p:extLst>
      <p:ext uri="{BB962C8B-B14F-4D97-AF65-F5344CB8AC3E}">
        <p14:creationId xmlns:p14="http://schemas.microsoft.com/office/powerpoint/2010/main" val="121287989"/>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22</a:t>
            </a:fld>
            <a:r>
              <a:rPr lang="en-US" altLang="zh-CN" dirty="0" smtClean="0"/>
              <a:t> </a:t>
            </a:r>
            <a:endParaRPr lang="en-US" altLang="zh-CN" dirty="0"/>
          </a:p>
        </p:txBody>
      </p:sp>
      <p:sp>
        <p:nvSpPr>
          <p:cNvPr id="10" name="矩形 24"/>
          <p:cNvSpPr>
            <a:spLocks noChangeArrowheads="1"/>
          </p:cNvSpPr>
          <p:nvPr/>
        </p:nvSpPr>
        <p:spPr bwMode="auto">
          <a:xfrm>
            <a:off x="4552950" y="3678138"/>
            <a:ext cx="2863850" cy="1728787"/>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1" name="矩形 24"/>
          <p:cNvSpPr>
            <a:spLocks noChangeArrowheads="1"/>
          </p:cNvSpPr>
          <p:nvPr/>
        </p:nvSpPr>
        <p:spPr bwMode="auto">
          <a:xfrm>
            <a:off x="8329613" y="3662263"/>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2" name="矩形 24"/>
          <p:cNvSpPr>
            <a:spLocks noChangeArrowheads="1"/>
          </p:cNvSpPr>
          <p:nvPr/>
        </p:nvSpPr>
        <p:spPr bwMode="auto">
          <a:xfrm>
            <a:off x="776288" y="367813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3" name="矩形 24"/>
          <p:cNvSpPr>
            <a:spLocks noChangeArrowheads="1"/>
          </p:cNvSpPr>
          <p:nvPr/>
        </p:nvSpPr>
        <p:spPr bwMode="auto">
          <a:xfrm>
            <a:off x="8328025" y="674588"/>
            <a:ext cx="2881313"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4" name="矩形 24"/>
          <p:cNvSpPr>
            <a:spLocks noChangeArrowheads="1"/>
          </p:cNvSpPr>
          <p:nvPr/>
        </p:nvSpPr>
        <p:spPr bwMode="auto">
          <a:xfrm>
            <a:off x="4548188" y="663475"/>
            <a:ext cx="2881312"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6" name="矩形 24"/>
          <p:cNvSpPr>
            <a:spLocks noChangeArrowheads="1"/>
          </p:cNvSpPr>
          <p:nvPr/>
        </p:nvSpPr>
        <p:spPr bwMode="auto">
          <a:xfrm>
            <a:off x="768350" y="67458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7" name="矩形 24"/>
          <p:cNvSpPr>
            <a:spLocks noChangeArrowheads="1"/>
          </p:cNvSpPr>
          <p:nvPr/>
        </p:nvSpPr>
        <p:spPr bwMode="auto">
          <a:xfrm>
            <a:off x="768350"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IT总体架构</a:t>
            </a:r>
            <a:endParaRPr lang="zh-CN" altLang="en-US"/>
          </a:p>
        </p:txBody>
      </p:sp>
      <p:sp>
        <p:nvSpPr>
          <p:cNvPr id="18" name="矩形 25"/>
          <p:cNvSpPr>
            <a:spLocks noChangeArrowheads="1"/>
          </p:cNvSpPr>
          <p:nvPr/>
        </p:nvSpPr>
        <p:spPr bwMode="auto">
          <a:xfrm>
            <a:off x="4548188" y="2401788"/>
            <a:ext cx="2881312"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CBUS平台</a:t>
            </a:r>
          </a:p>
        </p:txBody>
      </p:sp>
      <p:sp>
        <p:nvSpPr>
          <p:cNvPr id="19" name="矩形 26"/>
          <p:cNvSpPr>
            <a:spLocks noChangeArrowheads="1"/>
          </p:cNvSpPr>
          <p:nvPr/>
        </p:nvSpPr>
        <p:spPr bwMode="auto">
          <a:xfrm>
            <a:off x="8329613"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EBUS平台</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20" name="矩形 27"/>
          <p:cNvSpPr>
            <a:spLocks noChangeArrowheads="1"/>
          </p:cNvSpPr>
          <p:nvPr/>
        </p:nvSpPr>
        <p:spPr bwMode="auto">
          <a:xfrm>
            <a:off x="766763" y="5405338"/>
            <a:ext cx="2879725" cy="615950"/>
          </a:xfrm>
          <a:prstGeom prst="rect">
            <a:avLst/>
          </a:prstGeom>
          <a:solidFill>
            <a:srgbClr val="CC00FF"/>
          </a:solidFill>
          <a:ln>
            <a:noFill/>
          </a:ln>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XBUS平台</a:t>
            </a:r>
            <a:endParaRPr lang="zh-CN" altLang="en-US"/>
          </a:p>
        </p:txBody>
      </p:sp>
      <p:sp>
        <p:nvSpPr>
          <p:cNvPr id="21" name="矩形 28"/>
          <p:cNvSpPr>
            <a:spLocks noChangeArrowheads="1"/>
          </p:cNvSpPr>
          <p:nvPr/>
        </p:nvSpPr>
        <p:spPr bwMode="auto">
          <a:xfrm>
            <a:off x="4548188" y="5406925"/>
            <a:ext cx="2879725"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DBUS平台</a:t>
            </a:r>
            <a:endParaRPr lang="zh-CN" altLang="en-US"/>
          </a:p>
        </p:txBody>
      </p:sp>
      <p:sp>
        <p:nvSpPr>
          <p:cNvPr id="22" name="矩形 29"/>
          <p:cNvSpPr>
            <a:spLocks noChangeArrowheads="1"/>
          </p:cNvSpPr>
          <p:nvPr/>
        </p:nvSpPr>
        <p:spPr bwMode="auto">
          <a:xfrm>
            <a:off x="8328025" y="5394225"/>
            <a:ext cx="2881313"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ESB平台</a:t>
            </a:r>
            <a:endParaRPr lang="zh-CN" altLang="en-US"/>
          </a:p>
        </p:txBody>
      </p:sp>
      <p:pic>
        <p:nvPicPr>
          <p:cNvPr id="23" name="Picture 16" descr="53b38a10177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225" y="746025"/>
            <a:ext cx="25209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7" descr="53b38a11d588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6563" y="1034950"/>
            <a:ext cx="935037"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18" descr="53b3685521a8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28025" y="747613"/>
            <a:ext cx="2808288"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19" descr="53b36854a7590"/>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328025" y="3698775"/>
            <a:ext cx="2808288"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20" descr="53b3685488e10"/>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84700" y="3698775"/>
            <a:ext cx="2736850" cy="169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21" descr="53b36854cd6f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9788" y="3698775"/>
            <a:ext cx="2736850"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22" descr="53b36842790d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84700" y="601563"/>
            <a:ext cx="2735263" cy="1801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3" descr="53b3683d64267"/>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050338" y="1395313"/>
            <a:ext cx="1295400" cy="93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09298000"/>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aphicFrame>
        <p:nvGraphicFramePr>
          <p:cNvPr id="4" name="Picture 3"/>
          <p:cNvGraphicFramePr>
            <a:graphicFrameLocks noChangeAspect="1"/>
          </p:cNvGraphicFramePr>
          <p:nvPr>
            <p:extLst/>
          </p:nvPr>
        </p:nvGraphicFramePr>
        <p:xfrm>
          <a:off x="180000" y="852100"/>
          <a:ext cx="11748647" cy="5643949"/>
        </p:xfrm>
        <a:graphic>
          <a:graphicData uri="http://schemas.openxmlformats.org/presentationml/2006/ole">
            <mc:AlternateContent xmlns:mc="http://schemas.openxmlformats.org/markup-compatibility/2006">
              <mc:Choice xmlns:v="urn:schemas-microsoft-com:vml" Requires="v">
                <p:oleObj spid="_x0000_s16496" r:id="rId4" imgW="9496440" imgH="6704280" progId="Visio.Drawing.11">
                  <p:embed/>
                </p:oleObj>
              </mc:Choice>
              <mc:Fallback>
                <p:oleObj r:id="rId4" imgW="9496440" imgH="6704280"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0000" y="852100"/>
                        <a:ext cx="11748647" cy="5643949"/>
                      </a:xfrm>
                      <a:prstGeom prst="rect">
                        <a:avLst/>
                      </a:prstGeom>
                      <a:noFill/>
                      <a:ln>
                        <a:noFill/>
                      </a:ln>
                      <a:extLst/>
                    </p:spPr>
                  </p:pic>
                </p:oleObj>
              </mc:Fallback>
            </mc:AlternateContent>
          </a:graphicData>
        </a:graphic>
      </p:graphicFrame>
      <p:sp>
        <p:nvSpPr>
          <p:cNvPr id="5"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23</a:t>
            </a:fld>
            <a:r>
              <a:rPr lang="en-US" altLang="zh-CN" smtClean="0"/>
              <a:t> </a:t>
            </a:r>
            <a:endParaRPr lang="en-US" altLang="zh-CN"/>
          </a:p>
        </p:txBody>
      </p:sp>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XBUS</a:t>
            </a:r>
            <a:r>
              <a:rPr lang="zh-CN" altLang="en-US" dirty="0"/>
              <a:t>平台</a:t>
            </a:r>
            <a:r>
              <a:rPr lang="en-US" altLang="zh-CN" dirty="0"/>
              <a:t>-</a:t>
            </a:r>
            <a:r>
              <a:rPr lang="zh-CN" altLang="en-US" sz="2400" dirty="0"/>
              <a:t>技术架构</a:t>
            </a:r>
          </a:p>
        </p:txBody>
      </p:sp>
      <p:sp>
        <p:nvSpPr>
          <p:cNvPr id="7" name="文本框 6"/>
          <p:cNvSpPr txBox="1"/>
          <p:nvPr/>
        </p:nvSpPr>
        <p:spPr>
          <a:xfrm>
            <a:off x="4028772" y="6288643"/>
            <a:ext cx="4334841" cy="461665"/>
          </a:xfrm>
          <a:prstGeom prst="rect">
            <a:avLst/>
          </a:prstGeom>
          <a:noFill/>
        </p:spPr>
        <p:txBody>
          <a:bodyPr wrap="none" rtlCol="0">
            <a:spAutoFit/>
          </a:bodyPr>
          <a:lstStyle/>
          <a:p>
            <a:r>
              <a:rPr lang="zh-CN" altLang="en-US" sz="2400" dirty="0" smtClean="0">
                <a:solidFill>
                  <a:srgbClr val="FF0000"/>
                </a:solidFill>
                <a:latin typeface="微软雅黑" panose="020B0503020204020204" pitchFamily="34" charset="-122"/>
                <a:ea typeface="微软雅黑" panose="020B0503020204020204" pitchFamily="34" charset="-122"/>
              </a:rPr>
              <a:t>渠道整合   应用整合  流程整合</a:t>
            </a:r>
            <a:endParaRPr lang="zh-CN" altLang="en-US" sz="2400" dirty="0">
              <a:solidFill>
                <a:srgbClr val="FF0000"/>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80398828"/>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24</a:t>
            </a:fld>
            <a:r>
              <a:rPr lang="en-US" altLang="zh-CN" smtClean="0"/>
              <a:t> </a:t>
            </a:r>
            <a:endParaRPr lang="en-US" altLang="zh-CN"/>
          </a:p>
        </p:txBody>
      </p:sp>
      <p:pic>
        <p:nvPicPr>
          <p:cNvPr id="5" name="图片 4"/>
          <p:cNvPicPr>
            <a:picLocks noChangeAspect="1"/>
          </p:cNvPicPr>
          <p:nvPr/>
        </p:nvPicPr>
        <p:blipFill>
          <a:blip r:embed="rId3"/>
          <a:stretch>
            <a:fillRect/>
          </a:stretch>
        </p:blipFill>
        <p:spPr>
          <a:xfrm>
            <a:off x="211667" y="927786"/>
            <a:ext cx="11980333" cy="5880445"/>
          </a:xfrm>
          <a:prstGeom prst="rect">
            <a:avLst/>
          </a:prstGeom>
        </p:spPr>
      </p:pic>
      <p:sp>
        <p:nvSpPr>
          <p:cNvPr id="6" name="Rectangle 2"/>
          <p:cNvSpPr txBox="1">
            <a:spLocks noChangeArrowheads="1"/>
          </p:cNvSpPr>
          <p:nvPr/>
        </p:nvSpPr>
        <p:spPr bwMode="auto">
          <a:xfrm>
            <a:off x="5231904" y="5943600"/>
            <a:ext cx="6624736" cy="714375"/>
          </a:xfrm>
          <a:prstGeom prst="rect">
            <a:avLst/>
          </a:prstGeom>
        </p:spPr>
        <p:txBody>
          <a:bodyPr lIns="91440" rIns="91440" anchor="ctr" anchorCtr="0"/>
          <a:lstStyle>
            <a:lvl1pPr algn="l" rtl="0" eaLnBrk="0" fontAlgn="base" hangingPunct="0">
              <a:spcBef>
                <a:spcPct val="0"/>
              </a:spcBef>
              <a:spcAft>
                <a:spcPct val="0"/>
              </a:spcAft>
              <a:defRPr sz="2000" b="1">
                <a:solidFill>
                  <a:schemeClr val="accent1"/>
                </a:solidFill>
                <a:latin typeface="微软雅黑" pitchFamily="34" charset="-122"/>
                <a:ea typeface="微软雅黑" pitchFamily="34" charset="-122"/>
                <a:cs typeface="+mj-cs"/>
              </a:defRPr>
            </a:lvl1pPr>
            <a:lvl2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2pPr>
            <a:lvl3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3pPr>
            <a:lvl4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4pPr>
            <a:lvl5pPr algn="l" rtl="0" eaLnBrk="0" fontAlgn="base" hangingPunct="0">
              <a:spcBef>
                <a:spcPct val="0"/>
              </a:spcBef>
              <a:spcAft>
                <a:spcPct val="0"/>
              </a:spcAft>
              <a:defRPr sz="2000" b="1">
                <a:solidFill>
                  <a:schemeClr val="accent1"/>
                </a:solidFill>
                <a:latin typeface="微软雅黑" pitchFamily="34" charset="-122"/>
                <a:ea typeface="微软雅黑" pitchFamily="34" charset="-122"/>
              </a:defRPr>
            </a:lvl5pPr>
            <a:lvl6pPr marL="457200" algn="l" rtl="0" eaLnBrk="1" fontAlgn="base" hangingPunct="1">
              <a:spcBef>
                <a:spcPct val="0"/>
              </a:spcBef>
              <a:spcAft>
                <a:spcPct val="0"/>
              </a:spcAft>
              <a:defRPr sz="2000" b="1">
                <a:solidFill>
                  <a:schemeClr val="accent1"/>
                </a:solidFill>
                <a:latin typeface="Arial" charset="0"/>
                <a:ea typeface="宋体" pitchFamily="2" charset="-122"/>
              </a:defRPr>
            </a:lvl6pPr>
            <a:lvl7pPr marL="914400" algn="l" rtl="0" eaLnBrk="1" fontAlgn="base" hangingPunct="1">
              <a:spcBef>
                <a:spcPct val="0"/>
              </a:spcBef>
              <a:spcAft>
                <a:spcPct val="0"/>
              </a:spcAft>
              <a:defRPr sz="2000" b="1">
                <a:solidFill>
                  <a:schemeClr val="accent1"/>
                </a:solidFill>
                <a:latin typeface="Arial" charset="0"/>
                <a:ea typeface="宋体" pitchFamily="2" charset="-122"/>
              </a:defRPr>
            </a:lvl7pPr>
            <a:lvl8pPr marL="1371600" algn="l" rtl="0" eaLnBrk="1" fontAlgn="base" hangingPunct="1">
              <a:spcBef>
                <a:spcPct val="0"/>
              </a:spcBef>
              <a:spcAft>
                <a:spcPct val="0"/>
              </a:spcAft>
              <a:defRPr sz="2000" b="1">
                <a:solidFill>
                  <a:schemeClr val="accent1"/>
                </a:solidFill>
                <a:latin typeface="Arial" charset="0"/>
                <a:ea typeface="宋体" pitchFamily="2" charset="-122"/>
              </a:defRPr>
            </a:lvl8pPr>
            <a:lvl9pPr marL="1828800" algn="l" rtl="0" eaLnBrk="1" fontAlgn="base" hangingPunct="1">
              <a:spcBef>
                <a:spcPct val="0"/>
              </a:spcBef>
              <a:spcAft>
                <a:spcPct val="0"/>
              </a:spcAft>
              <a:defRPr sz="2000" b="1">
                <a:solidFill>
                  <a:schemeClr val="accent1"/>
                </a:solidFill>
                <a:latin typeface="Arial" charset="0"/>
                <a:ea typeface="宋体" pitchFamily="2" charset="-122"/>
              </a:defRPr>
            </a:lvl9pPr>
          </a:lstStyle>
          <a:p>
            <a:pPr algn="ctr"/>
            <a:r>
              <a:rPr lang="zh-CN" altLang="en-US" sz="2800" kern="0" smtClean="0">
                <a:solidFill>
                  <a:schemeClr val="tx1"/>
                </a:solidFill>
                <a:cs typeface="Heiti SC Light"/>
              </a:rPr>
              <a:t>多节点、集群化、易扩展</a:t>
            </a:r>
            <a:endParaRPr lang="zh-CN" altLang="en-US" sz="2800" kern="0" dirty="0">
              <a:solidFill>
                <a:schemeClr val="tx1"/>
              </a:solidFill>
              <a:cs typeface="Heiti SC Light"/>
            </a:endParaRPr>
          </a:p>
        </p:txBody>
      </p:sp>
      <p:sp>
        <p:nvSpPr>
          <p:cNvPr id="7"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XBUS</a:t>
            </a:r>
            <a:r>
              <a:rPr lang="zh-CN" altLang="en-US" dirty="0"/>
              <a:t>平台</a:t>
            </a:r>
            <a:r>
              <a:rPr lang="en-US" altLang="zh-CN" dirty="0"/>
              <a:t>-</a:t>
            </a:r>
            <a:r>
              <a:rPr lang="zh-CN" altLang="en-US" sz="2400" dirty="0"/>
              <a:t>部署架构</a:t>
            </a:r>
          </a:p>
        </p:txBody>
      </p:sp>
    </p:spTree>
    <p:extLst>
      <p:ext uri="{BB962C8B-B14F-4D97-AF65-F5344CB8AC3E}">
        <p14:creationId xmlns:p14="http://schemas.microsoft.com/office/powerpoint/2010/main" val="2374762724"/>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25</a:t>
            </a:fld>
            <a:r>
              <a:rPr lang="en-US" altLang="zh-CN" smtClean="0"/>
              <a:t> </a:t>
            </a:r>
            <a:endParaRPr lang="en-US" altLang="zh-CN"/>
          </a:p>
        </p:txBody>
      </p:sp>
      <p:sp>
        <p:nvSpPr>
          <p:cNvPr id="5"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XBUS</a:t>
            </a:r>
            <a:r>
              <a:rPr lang="zh-CN" altLang="en-US" dirty="0"/>
              <a:t>平台</a:t>
            </a:r>
            <a:r>
              <a:rPr lang="en-US" altLang="zh-CN" dirty="0"/>
              <a:t>-</a:t>
            </a:r>
            <a:r>
              <a:rPr lang="zh-CN" altLang="en-US" sz="2400" dirty="0"/>
              <a:t>特性</a:t>
            </a:r>
          </a:p>
        </p:txBody>
      </p:sp>
      <p:pic>
        <p:nvPicPr>
          <p:cNvPr id="6" name="图片 5"/>
          <p:cNvPicPr>
            <a:picLocks noChangeAspect="1"/>
          </p:cNvPicPr>
          <p:nvPr/>
        </p:nvPicPr>
        <p:blipFill>
          <a:blip r:embed="rId3"/>
          <a:stretch>
            <a:fillRect/>
          </a:stretch>
        </p:blipFill>
        <p:spPr>
          <a:xfrm>
            <a:off x="776998" y="1340768"/>
            <a:ext cx="4889402" cy="2808312"/>
          </a:xfrm>
          <a:prstGeom prst="rect">
            <a:avLst/>
          </a:prstGeom>
        </p:spPr>
      </p:pic>
      <p:sp>
        <p:nvSpPr>
          <p:cNvPr id="7" name="矩形 6"/>
          <p:cNvSpPr/>
          <p:nvPr/>
        </p:nvSpPr>
        <p:spPr bwMode="hidden">
          <a:xfrm>
            <a:off x="255538" y="762695"/>
            <a:ext cx="5410862" cy="502956"/>
          </a:xfrm>
          <a:prstGeom prst="rect">
            <a:avLst/>
          </a:prstGeom>
          <a:solidFill>
            <a:srgbClr val="E46C0A"/>
          </a:solidFill>
          <a:ln w="9525">
            <a:noFill/>
            <a:miter lim="800000"/>
            <a:headEnd/>
            <a:tailEnd/>
          </a:ln>
          <a:effectLst/>
        </p:spPr>
        <p:txBody>
          <a:bodyPr wrap="none" rtlCol="0" anchor="ctr"/>
          <a:lstStyle/>
          <a:p>
            <a:pPr algn="ctr"/>
            <a:r>
              <a:rPr lang="zh-CN" altLang="en-US" sz="2400" dirty="0">
                <a:solidFill>
                  <a:schemeClr val="bg1"/>
                </a:solidFill>
                <a:latin typeface="微软雅黑" panose="020B0503020204020204" pitchFamily="34" charset="-122"/>
                <a:ea typeface="微软雅黑" panose="020B0503020204020204" pitchFamily="34" charset="-122"/>
              </a:rPr>
              <a:t>技术整合</a:t>
            </a:r>
          </a:p>
        </p:txBody>
      </p:sp>
      <p:pic>
        <p:nvPicPr>
          <p:cNvPr id="8" name="图片 7"/>
          <p:cNvPicPr>
            <a:picLocks noChangeAspect="1"/>
          </p:cNvPicPr>
          <p:nvPr/>
        </p:nvPicPr>
        <p:blipFill>
          <a:blip r:embed="rId4"/>
          <a:stretch>
            <a:fillRect/>
          </a:stretch>
        </p:blipFill>
        <p:spPr>
          <a:xfrm>
            <a:off x="6167438" y="1265651"/>
            <a:ext cx="5443868" cy="2667405"/>
          </a:xfrm>
          <a:prstGeom prst="rect">
            <a:avLst/>
          </a:prstGeom>
        </p:spPr>
      </p:pic>
      <p:sp>
        <p:nvSpPr>
          <p:cNvPr id="9" name="矩形 8"/>
          <p:cNvSpPr/>
          <p:nvPr/>
        </p:nvSpPr>
        <p:spPr bwMode="hidden">
          <a:xfrm>
            <a:off x="6167438" y="762695"/>
            <a:ext cx="5410862" cy="502956"/>
          </a:xfrm>
          <a:prstGeom prst="rect">
            <a:avLst/>
          </a:prstGeom>
          <a:solidFill>
            <a:srgbClr val="E46C0A"/>
          </a:solidFill>
          <a:ln w="9525">
            <a:noFill/>
            <a:miter lim="800000"/>
            <a:headEnd/>
            <a:tailEnd/>
          </a:ln>
          <a:effectLst/>
        </p:spPr>
        <p:txBody>
          <a:bodyPr wrap="none" rtlCol="0" anchor="ctr"/>
          <a:lstStyle/>
          <a:p>
            <a:pPr algn="ctr"/>
            <a:r>
              <a:rPr lang="zh-CN" altLang="en-US" sz="2400" dirty="0">
                <a:solidFill>
                  <a:schemeClr val="bg1"/>
                </a:solidFill>
                <a:latin typeface="微软雅黑" panose="020B0503020204020204" pitchFamily="34" charset="-122"/>
                <a:ea typeface="微软雅黑" panose="020B0503020204020204" pitchFamily="34" charset="-122"/>
              </a:rPr>
              <a:t>组件化设计</a:t>
            </a:r>
          </a:p>
        </p:txBody>
      </p:sp>
      <p:pic>
        <p:nvPicPr>
          <p:cNvPr id="10" name="图片 9"/>
          <p:cNvPicPr>
            <a:picLocks noChangeAspect="1"/>
          </p:cNvPicPr>
          <p:nvPr/>
        </p:nvPicPr>
        <p:blipFill>
          <a:blip r:embed="rId5"/>
          <a:stretch>
            <a:fillRect/>
          </a:stretch>
        </p:blipFill>
        <p:spPr>
          <a:xfrm>
            <a:off x="407369" y="4365625"/>
            <a:ext cx="5396426" cy="2454275"/>
          </a:xfrm>
          <a:prstGeom prst="rect">
            <a:avLst/>
          </a:prstGeom>
        </p:spPr>
      </p:pic>
      <p:sp>
        <p:nvSpPr>
          <p:cNvPr id="11" name="矩形 10"/>
          <p:cNvSpPr/>
          <p:nvPr/>
        </p:nvSpPr>
        <p:spPr bwMode="hidden">
          <a:xfrm>
            <a:off x="392933" y="3862669"/>
            <a:ext cx="5410862" cy="502956"/>
          </a:xfrm>
          <a:prstGeom prst="rect">
            <a:avLst/>
          </a:prstGeom>
          <a:solidFill>
            <a:srgbClr val="E46C0A"/>
          </a:solidFill>
          <a:ln w="9525">
            <a:noFill/>
            <a:miter lim="800000"/>
            <a:headEnd/>
            <a:tailEnd/>
          </a:ln>
          <a:effectLst/>
        </p:spPr>
        <p:txBody>
          <a:bodyPr wrap="none" rtlCol="0" anchor="ct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图形化配置</a:t>
            </a:r>
            <a:endParaRPr lang="zh-CN" altLang="en-US" sz="2400" dirty="0">
              <a:solidFill>
                <a:schemeClr val="bg1"/>
              </a:solidFill>
              <a:latin typeface="微软雅黑" panose="020B0503020204020204" pitchFamily="34" charset="-122"/>
              <a:ea typeface="微软雅黑" panose="020B0503020204020204" pitchFamily="34" charset="-122"/>
            </a:endParaRPr>
          </a:p>
        </p:txBody>
      </p:sp>
      <p:pic>
        <p:nvPicPr>
          <p:cNvPr id="12" name="图片 11"/>
          <p:cNvPicPr>
            <a:picLocks noChangeAspect="1"/>
          </p:cNvPicPr>
          <p:nvPr/>
        </p:nvPicPr>
        <p:blipFill>
          <a:blip r:embed="rId6"/>
          <a:stretch>
            <a:fillRect/>
          </a:stretch>
        </p:blipFill>
        <p:spPr>
          <a:xfrm>
            <a:off x="6272213" y="4430332"/>
            <a:ext cx="5339093" cy="2374338"/>
          </a:xfrm>
          <a:prstGeom prst="rect">
            <a:avLst/>
          </a:prstGeom>
        </p:spPr>
      </p:pic>
      <p:sp>
        <p:nvSpPr>
          <p:cNvPr id="13" name="矩形 12"/>
          <p:cNvSpPr/>
          <p:nvPr/>
        </p:nvSpPr>
        <p:spPr bwMode="hidden">
          <a:xfrm>
            <a:off x="6200444" y="3862669"/>
            <a:ext cx="5410862" cy="502956"/>
          </a:xfrm>
          <a:prstGeom prst="rect">
            <a:avLst/>
          </a:prstGeom>
          <a:solidFill>
            <a:srgbClr val="E46C0A"/>
          </a:solidFill>
          <a:ln w="9525">
            <a:noFill/>
            <a:miter lim="800000"/>
            <a:headEnd/>
            <a:tailEnd/>
          </a:ln>
          <a:effectLst/>
        </p:spPr>
        <p:txBody>
          <a:bodyPr wrap="none" rtlCol="0" anchor="ct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流量控制</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65651336"/>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26</a:t>
            </a:fld>
            <a:r>
              <a:rPr lang="en-US" altLang="zh-CN" dirty="0" smtClean="0"/>
              <a:t> </a:t>
            </a:r>
            <a:endParaRPr lang="en-US" altLang="zh-CN" dirty="0"/>
          </a:p>
        </p:txBody>
      </p:sp>
      <p:sp>
        <p:nvSpPr>
          <p:cNvPr id="10" name="矩形 24"/>
          <p:cNvSpPr>
            <a:spLocks noChangeArrowheads="1"/>
          </p:cNvSpPr>
          <p:nvPr/>
        </p:nvSpPr>
        <p:spPr bwMode="auto">
          <a:xfrm>
            <a:off x="4552950" y="3678138"/>
            <a:ext cx="2863850" cy="1728787"/>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1" name="矩形 24"/>
          <p:cNvSpPr>
            <a:spLocks noChangeArrowheads="1"/>
          </p:cNvSpPr>
          <p:nvPr/>
        </p:nvSpPr>
        <p:spPr bwMode="auto">
          <a:xfrm>
            <a:off x="8329613" y="3662263"/>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2" name="矩形 24"/>
          <p:cNvSpPr>
            <a:spLocks noChangeArrowheads="1"/>
          </p:cNvSpPr>
          <p:nvPr/>
        </p:nvSpPr>
        <p:spPr bwMode="auto">
          <a:xfrm>
            <a:off x="776288" y="367813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3" name="矩形 24"/>
          <p:cNvSpPr>
            <a:spLocks noChangeArrowheads="1"/>
          </p:cNvSpPr>
          <p:nvPr/>
        </p:nvSpPr>
        <p:spPr bwMode="auto">
          <a:xfrm>
            <a:off x="8328025" y="674588"/>
            <a:ext cx="2881313"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4" name="矩形 24"/>
          <p:cNvSpPr>
            <a:spLocks noChangeArrowheads="1"/>
          </p:cNvSpPr>
          <p:nvPr/>
        </p:nvSpPr>
        <p:spPr bwMode="auto">
          <a:xfrm>
            <a:off x="4548188" y="663475"/>
            <a:ext cx="2881312"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6" name="矩形 24"/>
          <p:cNvSpPr>
            <a:spLocks noChangeArrowheads="1"/>
          </p:cNvSpPr>
          <p:nvPr/>
        </p:nvSpPr>
        <p:spPr bwMode="auto">
          <a:xfrm>
            <a:off x="768350" y="67458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7" name="矩形 24"/>
          <p:cNvSpPr>
            <a:spLocks noChangeArrowheads="1"/>
          </p:cNvSpPr>
          <p:nvPr/>
        </p:nvSpPr>
        <p:spPr bwMode="auto">
          <a:xfrm>
            <a:off x="768350"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IT总体架构</a:t>
            </a:r>
            <a:endParaRPr lang="zh-CN" altLang="en-US"/>
          </a:p>
        </p:txBody>
      </p:sp>
      <p:sp>
        <p:nvSpPr>
          <p:cNvPr id="18" name="矩形 25"/>
          <p:cNvSpPr>
            <a:spLocks noChangeArrowheads="1"/>
          </p:cNvSpPr>
          <p:nvPr/>
        </p:nvSpPr>
        <p:spPr bwMode="auto">
          <a:xfrm>
            <a:off x="4548188" y="2401788"/>
            <a:ext cx="2881312"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CBUS平台</a:t>
            </a:r>
          </a:p>
        </p:txBody>
      </p:sp>
      <p:sp>
        <p:nvSpPr>
          <p:cNvPr id="19" name="矩形 26"/>
          <p:cNvSpPr>
            <a:spLocks noChangeArrowheads="1"/>
          </p:cNvSpPr>
          <p:nvPr/>
        </p:nvSpPr>
        <p:spPr bwMode="auto">
          <a:xfrm>
            <a:off x="8329613"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EBUS平台</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20" name="矩形 27"/>
          <p:cNvSpPr>
            <a:spLocks noChangeArrowheads="1"/>
          </p:cNvSpPr>
          <p:nvPr/>
        </p:nvSpPr>
        <p:spPr bwMode="auto">
          <a:xfrm>
            <a:off x="766763" y="540533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XBUS平台</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1" name="矩形 28"/>
          <p:cNvSpPr>
            <a:spLocks noChangeArrowheads="1"/>
          </p:cNvSpPr>
          <p:nvPr/>
        </p:nvSpPr>
        <p:spPr bwMode="auto">
          <a:xfrm>
            <a:off x="4548188" y="5406925"/>
            <a:ext cx="2879725" cy="614363"/>
          </a:xfrm>
          <a:prstGeom prst="rect">
            <a:avLst/>
          </a:prstGeom>
          <a:solidFill>
            <a:srgbClr val="CC00FF"/>
          </a:solidFill>
          <a:ln>
            <a:noFill/>
          </a:ln>
        </p:spPr>
        <p:txBody>
          <a:bodyPr lIns="90170" tIns="46990" rIns="90170" bIns="46990" anchor="ct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DBUS平台</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22" name="矩形 29"/>
          <p:cNvSpPr>
            <a:spLocks noChangeArrowheads="1"/>
          </p:cNvSpPr>
          <p:nvPr/>
        </p:nvSpPr>
        <p:spPr bwMode="auto">
          <a:xfrm>
            <a:off x="8328025" y="5394225"/>
            <a:ext cx="2881313"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ESB平台</a:t>
            </a:r>
            <a:endParaRPr lang="zh-CN" altLang="en-US"/>
          </a:p>
        </p:txBody>
      </p:sp>
      <p:pic>
        <p:nvPicPr>
          <p:cNvPr id="23" name="Picture 16" descr="53b38a10177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225" y="746025"/>
            <a:ext cx="25209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7" descr="53b38a11d588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6563" y="1034950"/>
            <a:ext cx="935037"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18" descr="53b3685521a8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28025" y="747613"/>
            <a:ext cx="2808288"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19" descr="53b36854a7590"/>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328025" y="3698775"/>
            <a:ext cx="2808288"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20" descr="53b3685488e10"/>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84700" y="3698775"/>
            <a:ext cx="2736850" cy="169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21" descr="53b36854cd6f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9788" y="3698775"/>
            <a:ext cx="2736850"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22" descr="53b36842790d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84700" y="601563"/>
            <a:ext cx="2735263" cy="1801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3" descr="53b3683d64267"/>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050338" y="1395313"/>
            <a:ext cx="1295400" cy="93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16035759"/>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27</a:t>
            </a:fld>
            <a:r>
              <a:rPr lang="en-US" altLang="zh-CN" smtClean="0"/>
              <a:t> </a:t>
            </a:r>
            <a:endParaRPr lang="en-US" altLang="zh-CN"/>
          </a:p>
        </p:txBody>
      </p:sp>
      <p:pic>
        <p:nvPicPr>
          <p:cNvPr id="5" name="Picture 2"/>
          <p:cNvPicPr>
            <a:picLocks noChangeAspect="1" noChangeArrowheads="1"/>
          </p:cNvPicPr>
          <p:nvPr/>
        </p:nvPicPr>
        <p:blipFill>
          <a:blip r:embed="rId3"/>
          <a:srcRect/>
          <a:stretch>
            <a:fillRect/>
          </a:stretch>
        </p:blipFill>
        <p:spPr bwMode="auto">
          <a:xfrm>
            <a:off x="335360" y="814419"/>
            <a:ext cx="11449272" cy="5581650"/>
          </a:xfrm>
          <a:prstGeom prst="rect">
            <a:avLst/>
          </a:prstGeom>
          <a:noFill/>
          <a:ln w="9525">
            <a:noFill/>
            <a:miter lim="800000"/>
            <a:headEnd/>
            <a:tailEnd/>
          </a:ln>
          <a:effectLst/>
        </p:spPr>
      </p:pic>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DBUS</a:t>
            </a:r>
            <a:r>
              <a:rPr lang="zh-CN" altLang="en-US" dirty="0"/>
              <a:t>平台</a:t>
            </a:r>
            <a:r>
              <a:rPr lang="en-US" altLang="zh-CN" dirty="0"/>
              <a:t>-</a:t>
            </a:r>
            <a:r>
              <a:rPr lang="zh-CN" altLang="en-US" sz="2400" dirty="0"/>
              <a:t>架构</a:t>
            </a:r>
          </a:p>
        </p:txBody>
      </p:sp>
    </p:spTree>
    <p:extLst>
      <p:ext uri="{BB962C8B-B14F-4D97-AF65-F5344CB8AC3E}">
        <p14:creationId xmlns:p14="http://schemas.microsoft.com/office/powerpoint/2010/main" val="1819718886"/>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28</a:t>
            </a:fld>
            <a:r>
              <a:rPr lang="en-US" altLang="zh-CN" smtClean="0"/>
              <a:t> </a:t>
            </a:r>
            <a:endParaRPr lang="en-US" altLang="zh-CN"/>
          </a:p>
        </p:txBody>
      </p:sp>
      <p:pic>
        <p:nvPicPr>
          <p:cNvPr id="5" name="Picture 2"/>
          <p:cNvPicPr>
            <a:picLocks noChangeAspect="1" noChangeArrowheads="1"/>
          </p:cNvPicPr>
          <p:nvPr/>
        </p:nvPicPr>
        <p:blipFill>
          <a:blip r:embed="rId3"/>
          <a:srcRect/>
          <a:stretch>
            <a:fillRect/>
          </a:stretch>
        </p:blipFill>
        <p:spPr bwMode="auto">
          <a:xfrm>
            <a:off x="407368" y="727023"/>
            <a:ext cx="11233248" cy="5702373"/>
          </a:xfrm>
          <a:prstGeom prst="rect">
            <a:avLst/>
          </a:prstGeom>
          <a:noFill/>
          <a:ln w="9525">
            <a:noFill/>
            <a:miter lim="800000"/>
            <a:headEnd/>
            <a:tailEnd/>
          </a:ln>
          <a:effectLst/>
        </p:spPr>
      </p:pic>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DBUS</a:t>
            </a:r>
            <a:r>
              <a:rPr lang="zh-CN" altLang="en-US" dirty="0"/>
              <a:t>平台</a:t>
            </a:r>
            <a:r>
              <a:rPr lang="en-US" altLang="zh-CN" dirty="0"/>
              <a:t>-</a:t>
            </a:r>
            <a:r>
              <a:rPr lang="zh-CN" altLang="en-US" sz="2400" dirty="0"/>
              <a:t>建设目标</a:t>
            </a:r>
          </a:p>
        </p:txBody>
      </p:sp>
    </p:spTree>
    <p:extLst>
      <p:ext uri="{BB962C8B-B14F-4D97-AF65-F5344CB8AC3E}">
        <p14:creationId xmlns:p14="http://schemas.microsoft.com/office/powerpoint/2010/main" val="345795071"/>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4"/>
          </p:nvPr>
        </p:nvSpPr>
        <p:spPr/>
        <p:txBody>
          <a:bodyPr/>
          <a:lstStyle/>
          <a:p>
            <a:r>
              <a:rPr lang="en-US" altLang="zh-CN" smtClean="0"/>
              <a:t>Page </a:t>
            </a:r>
            <a:fld id="{99EF89E6-0A8F-45A7-A624-A99DD6C9867F}" type="slidenum">
              <a:rPr lang="en-US" altLang="zh-CN" smtClean="0"/>
              <a:pPr/>
              <a:t>2</a:t>
            </a:fld>
            <a:r>
              <a:rPr lang="en-US" altLang="zh-CN" smtClean="0"/>
              <a:t> </a:t>
            </a:r>
            <a:endParaRPr lang="en-US" altLang="zh-CN"/>
          </a:p>
        </p:txBody>
      </p:sp>
      <p:sp>
        <p:nvSpPr>
          <p:cNvPr id="3" name="Rectangle 2"/>
          <p:cNvSpPr txBox="1">
            <a:spLocks noChangeArrowheads="1"/>
          </p:cNvSpPr>
          <p:nvPr/>
        </p:nvSpPr>
        <p:spPr>
          <a:xfrm>
            <a:off x="457200" y="642918"/>
            <a:ext cx="8229600" cy="538182"/>
          </a:xfrm>
          <a:prstGeom prst="rect">
            <a:avLst/>
          </a:prstGeom>
        </p:spPr>
        <p:txBody>
          <a:bodyPr anchor="ctr" anchorCtr="0"/>
          <a:lstStyle/>
          <a:p>
            <a:pPr marL="0" marR="0" lvl="0" indent="0" algn="l" defTabSz="914400" rtl="0" eaLnBrk="0" fontAlgn="base" latinLnBrk="0" hangingPunct="0">
              <a:lnSpc>
                <a:spcPct val="100000"/>
              </a:lnSpc>
              <a:spcBef>
                <a:spcPct val="0"/>
              </a:spcBef>
              <a:spcAft>
                <a:spcPct val="0"/>
              </a:spcAft>
              <a:buClrTx/>
              <a:buSzTx/>
              <a:buFontTx/>
              <a:buNone/>
              <a:tabLst/>
              <a:defRPr/>
            </a:pPr>
            <a:endParaRPr kumimoji="0" lang="zh-CN" altLang="en-US" sz="2800" b="1" i="0" u="none" strike="noStrike" kern="0" cap="none" spc="0" normalizeH="0" baseline="0" noProof="0" dirty="0">
              <a:ln>
                <a:noFill/>
              </a:ln>
              <a:solidFill>
                <a:srgbClr val="0070C0"/>
              </a:solidFill>
              <a:effectLst/>
              <a:uLnTx/>
              <a:uFillTx/>
              <a:latin typeface="微软雅黑" pitchFamily="34" charset="-122"/>
              <a:ea typeface="微软雅黑" pitchFamily="34" charset="-122"/>
              <a:cs typeface="+mj-cs"/>
            </a:endParaRPr>
          </a:p>
        </p:txBody>
      </p:sp>
      <p:sp>
        <p:nvSpPr>
          <p:cNvPr id="4" name="Rectangle 2"/>
          <p:cNvSpPr txBox="1">
            <a:spLocks noChangeArrowheads="1"/>
          </p:cNvSpPr>
          <p:nvPr/>
        </p:nvSpPr>
        <p:spPr>
          <a:xfrm>
            <a:off x="179512" y="44624"/>
            <a:ext cx="8796808" cy="500066"/>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zh-CN" altLang="en-US" dirty="0"/>
              <a:t>城市商业银行改革的第三种模式（合作联盟模式）</a:t>
            </a:r>
          </a:p>
        </p:txBody>
      </p:sp>
      <p:sp>
        <p:nvSpPr>
          <p:cNvPr id="5" name="圆角矩形 4"/>
          <p:cNvSpPr/>
          <p:nvPr/>
        </p:nvSpPr>
        <p:spPr bwMode="auto">
          <a:xfrm>
            <a:off x="251520" y="980728"/>
            <a:ext cx="720080" cy="2664296"/>
          </a:xfrm>
          <a:prstGeom prst="roundRect">
            <a:avLst/>
          </a:prstGeom>
          <a:solidFill>
            <a:srgbClr val="FF0000"/>
          </a:solidFill>
          <a:ln w="9525">
            <a:noFill/>
            <a:miter lim="800000"/>
            <a:headEnd/>
            <a:tailEnd/>
          </a:ln>
          <a:effectLst>
            <a:innerShdw blurRad="114300">
              <a:schemeClr val="bg1"/>
            </a:innerShdw>
          </a:effectLst>
        </p:spPr>
        <p:txBody>
          <a:bodyPr wrap="none" rtlCol="0" anchor="ctr"/>
          <a:lstStyle/>
          <a:p>
            <a:pPr algn="ctr"/>
            <a:r>
              <a:rPr lang="zh-CN" altLang="en-US" b="1" dirty="0" smtClean="0">
                <a:solidFill>
                  <a:schemeClr val="bg1"/>
                </a:solidFill>
                <a:latin typeface="DFKai-SB" pitchFamily="65" charset="-120"/>
                <a:ea typeface="DFKai-SB" pitchFamily="65" charset="-120"/>
              </a:rPr>
              <a:t>联</a:t>
            </a:r>
            <a:endParaRPr lang="en-US" altLang="zh-CN" b="1" dirty="0" smtClean="0">
              <a:solidFill>
                <a:schemeClr val="bg1"/>
              </a:solidFill>
              <a:latin typeface="DFKai-SB" pitchFamily="65" charset="-120"/>
              <a:ea typeface="DFKai-SB" pitchFamily="65" charset="-120"/>
            </a:endParaRPr>
          </a:p>
          <a:p>
            <a:pPr algn="ctr"/>
            <a:r>
              <a:rPr lang="zh-CN" altLang="en-US" b="1" dirty="0" smtClean="0">
                <a:solidFill>
                  <a:schemeClr val="bg1"/>
                </a:solidFill>
                <a:latin typeface="DFKai-SB" pitchFamily="65" charset="-120"/>
                <a:ea typeface="DFKai-SB" pitchFamily="65" charset="-120"/>
              </a:rPr>
              <a:t>盟</a:t>
            </a:r>
            <a:endParaRPr lang="en-US" altLang="zh-CN" b="1" dirty="0" smtClean="0">
              <a:solidFill>
                <a:schemeClr val="bg1"/>
              </a:solidFill>
              <a:latin typeface="DFKai-SB" pitchFamily="65" charset="-120"/>
              <a:ea typeface="DFKai-SB" pitchFamily="65" charset="-120"/>
            </a:endParaRPr>
          </a:p>
          <a:p>
            <a:pPr algn="ctr"/>
            <a:r>
              <a:rPr lang="zh-CN" altLang="en-US" b="1" dirty="0" smtClean="0">
                <a:solidFill>
                  <a:schemeClr val="bg1"/>
                </a:solidFill>
                <a:latin typeface="DFKai-SB" pitchFamily="65" charset="-120"/>
                <a:ea typeface="DFKai-SB" pitchFamily="65" charset="-120"/>
              </a:rPr>
              <a:t>性</a:t>
            </a:r>
            <a:endParaRPr lang="en-US" altLang="zh-CN" b="1" dirty="0" smtClean="0">
              <a:solidFill>
                <a:schemeClr val="bg1"/>
              </a:solidFill>
              <a:latin typeface="DFKai-SB" pitchFamily="65" charset="-120"/>
              <a:ea typeface="DFKai-SB" pitchFamily="65" charset="-120"/>
            </a:endParaRPr>
          </a:p>
          <a:p>
            <a:pPr algn="ctr"/>
            <a:r>
              <a:rPr lang="zh-CN" altLang="en-US" b="1" dirty="0" smtClean="0">
                <a:solidFill>
                  <a:schemeClr val="bg1"/>
                </a:solidFill>
                <a:latin typeface="DFKai-SB" pitchFamily="65" charset="-120"/>
                <a:ea typeface="DFKai-SB" pitchFamily="65" charset="-120"/>
              </a:rPr>
              <a:t>质</a:t>
            </a:r>
            <a:endParaRPr lang="zh-CN" altLang="en-US" b="1" dirty="0">
              <a:solidFill>
                <a:schemeClr val="bg1"/>
              </a:solidFill>
              <a:latin typeface="DFKai-SB" pitchFamily="65" charset="-120"/>
              <a:ea typeface="DFKai-SB" pitchFamily="65" charset="-120"/>
            </a:endParaRPr>
          </a:p>
        </p:txBody>
      </p:sp>
      <p:sp>
        <p:nvSpPr>
          <p:cNvPr id="6" name="右箭头 5"/>
          <p:cNvSpPr/>
          <p:nvPr/>
        </p:nvSpPr>
        <p:spPr bwMode="auto">
          <a:xfrm>
            <a:off x="1055440" y="1844824"/>
            <a:ext cx="792088" cy="720080"/>
          </a:xfrm>
          <a:prstGeom prst="rightArrow">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w="9525">
            <a:noFill/>
            <a:miter lim="800000"/>
            <a:headEnd/>
            <a:tailEnd/>
          </a:ln>
          <a:effectLst/>
        </p:spPr>
        <p:txBody>
          <a:bodyPr wrap="none" rtlCol="0" anchor="ctr"/>
          <a:lstStyle/>
          <a:p>
            <a:pPr algn="ctr"/>
            <a:endParaRPr lang="zh-CN" altLang="en-US">
              <a:latin typeface="微软雅黑" pitchFamily="34" charset="-122"/>
              <a:ea typeface="微软雅黑" pitchFamily="34" charset="-122"/>
            </a:endParaRPr>
          </a:p>
        </p:txBody>
      </p:sp>
      <p:sp>
        <p:nvSpPr>
          <p:cNvPr id="7" name="圆角矩形 6"/>
          <p:cNvSpPr/>
          <p:nvPr/>
        </p:nvSpPr>
        <p:spPr bwMode="auto">
          <a:xfrm>
            <a:off x="1918668" y="980728"/>
            <a:ext cx="6768752" cy="2664296"/>
          </a:xfrm>
          <a:prstGeom prst="roundRect">
            <a:avLst/>
          </a:prstGeom>
          <a:noFill/>
          <a:ln w="9525">
            <a:solidFill>
              <a:srgbClr val="006600"/>
            </a:solidFill>
            <a:prstDash val="sysDash"/>
            <a:miter lim="800000"/>
            <a:headEnd/>
            <a:tailEnd/>
          </a:ln>
          <a:effectLst/>
        </p:spPr>
        <p:txBody>
          <a:bodyPr wrap="square" rtlCol="0" anchor="ctr"/>
          <a:lstStyle/>
          <a:p>
            <a:pPr marL="180000" indent="-180000" algn="just">
              <a:lnSpc>
                <a:spcPts val="2600"/>
              </a:lnSpc>
              <a:buFont typeface="Arial" pitchFamily="34" charset="0"/>
              <a:buChar char="•"/>
            </a:pPr>
            <a:r>
              <a:rPr lang="en-US" altLang="zh-CN" dirty="0">
                <a:latin typeface="DFKai-SB" pitchFamily="65" charset="-120"/>
                <a:ea typeface="DFKai-SB" pitchFamily="65" charset="-120"/>
              </a:rPr>
              <a:t>2008</a:t>
            </a:r>
            <a:r>
              <a:rPr lang="zh-CN" altLang="en-US" dirty="0">
                <a:latin typeface="DFKai-SB" pitchFamily="65" charset="-120"/>
                <a:ea typeface="DFKai-SB" pitchFamily="65" charset="-120"/>
              </a:rPr>
              <a:t>年</a:t>
            </a:r>
            <a:r>
              <a:rPr lang="en-US" altLang="zh-CN" dirty="0">
                <a:latin typeface="DFKai-SB" pitchFamily="65" charset="-120"/>
                <a:ea typeface="DFKai-SB" pitchFamily="65" charset="-120"/>
              </a:rPr>
              <a:t>9</a:t>
            </a:r>
            <a:r>
              <a:rPr lang="zh-CN" altLang="en-US" dirty="0">
                <a:latin typeface="DFKai-SB" pitchFamily="65" charset="-120"/>
                <a:ea typeface="DFKai-SB" pitchFamily="65" charset="-120"/>
              </a:rPr>
              <a:t>月</a:t>
            </a:r>
            <a:r>
              <a:rPr lang="en-US" altLang="zh-CN" dirty="0">
                <a:latin typeface="DFKai-SB" pitchFamily="65" charset="-120"/>
                <a:ea typeface="DFKai-SB" pitchFamily="65" charset="-120"/>
              </a:rPr>
              <a:t>17</a:t>
            </a:r>
            <a:r>
              <a:rPr lang="zh-CN" altLang="en-US" dirty="0">
                <a:latin typeface="DFKai-SB" pitchFamily="65" charset="-120"/>
                <a:ea typeface="DFKai-SB" pitchFamily="65" charset="-120"/>
              </a:rPr>
              <a:t>日，省内</a:t>
            </a:r>
            <a:r>
              <a:rPr lang="en-US" altLang="zh-CN" dirty="0">
                <a:latin typeface="DFKai-SB" pitchFamily="65" charset="-120"/>
                <a:ea typeface="DFKai-SB" pitchFamily="65" charset="-120"/>
              </a:rPr>
              <a:t>14</a:t>
            </a:r>
            <a:r>
              <a:rPr lang="zh-CN" altLang="en-US" dirty="0">
                <a:latin typeface="DFKai-SB" pitchFamily="65" charset="-120"/>
                <a:ea typeface="DFKai-SB" pitchFamily="65" charset="-120"/>
              </a:rPr>
              <a:t>家城市商业银行为提高核心竞争力，借鉴德国储蓄银行运作模式，在保持现有各行法人地位不变的前提下，按照自愿和市场原则，等额出资</a:t>
            </a:r>
            <a:r>
              <a:rPr lang="en-US" altLang="zh-CN" dirty="0">
                <a:latin typeface="DFKai-SB" pitchFamily="65" charset="-120"/>
                <a:ea typeface="DFKai-SB" pitchFamily="65" charset="-120"/>
              </a:rPr>
              <a:t>1000</a:t>
            </a:r>
            <a:r>
              <a:rPr lang="zh-CN" altLang="en-US" dirty="0">
                <a:latin typeface="DFKai-SB" pitchFamily="65" charset="-120"/>
                <a:ea typeface="DFKai-SB" pitchFamily="65" charset="-120"/>
              </a:rPr>
              <a:t>万元，并经中国银行业监督管理委员会批准并颁发金融许可证，组建的具有独立法人资格的非银行金融</a:t>
            </a:r>
            <a:r>
              <a:rPr lang="zh-CN" altLang="en-US" dirty="0" smtClean="0">
                <a:latin typeface="DFKai-SB" pitchFamily="65" charset="-120"/>
                <a:ea typeface="DFKai-SB" pitchFamily="65" charset="-120"/>
              </a:rPr>
              <a:t>机构，总股本</a:t>
            </a:r>
            <a:r>
              <a:rPr lang="en-US" altLang="zh-CN" dirty="0" smtClean="0">
                <a:latin typeface="DFKai-SB" pitchFamily="65" charset="-120"/>
                <a:ea typeface="DFKai-SB" pitchFamily="65" charset="-120"/>
              </a:rPr>
              <a:t>1.4</a:t>
            </a:r>
            <a:r>
              <a:rPr lang="zh-CN" altLang="en-US" dirty="0" smtClean="0">
                <a:latin typeface="DFKai-SB" pitchFamily="65" charset="-120"/>
                <a:ea typeface="DFKai-SB" pitchFamily="65" charset="-120"/>
              </a:rPr>
              <a:t>亿元。</a:t>
            </a:r>
            <a:endParaRPr lang="en-US" altLang="zh-CN" dirty="0">
              <a:latin typeface="DFKai-SB" pitchFamily="65" charset="-120"/>
              <a:ea typeface="DFKai-SB" pitchFamily="65" charset="-120"/>
            </a:endParaRPr>
          </a:p>
          <a:p>
            <a:pPr marL="180000" indent="-180000" algn="just">
              <a:lnSpc>
                <a:spcPts val="2600"/>
              </a:lnSpc>
              <a:buFont typeface="Arial" pitchFamily="34" charset="0"/>
              <a:buChar char="•"/>
            </a:pPr>
            <a:r>
              <a:rPr lang="en-US" altLang="zh-CN" dirty="0">
                <a:latin typeface="DFKai-SB" pitchFamily="65" charset="-120"/>
                <a:ea typeface="DFKai-SB" pitchFamily="65" charset="-120"/>
              </a:rPr>
              <a:t>2010</a:t>
            </a:r>
            <a:r>
              <a:rPr lang="zh-CN" altLang="en-US" dirty="0">
                <a:latin typeface="DFKai-SB" pitchFamily="65" charset="-120"/>
                <a:ea typeface="DFKai-SB" pitchFamily="65" charset="-120"/>
              </a:rPr>
              <a:t>年</a:t>
            </a:r>
            <a:r>
              <a:rPr lang="en-US" altLang="zh-CN" dirty="0">
                <a:latin typeface="DFKai-SB" pitchFamily="65" charset="-120"/>
                <a:ea typeface="DFKai-SB" pitchFamily="65" charset="-120"/>
              </a:rPr>
              <a:t>3</a:t>
            </a:r>
            <a:r>
              <a:rPr lang="zh-CN" altLang="en-US" dirty="0">
                <a:latin typeface="DFKai-SB" pitchFamily="65" charset="-120"/>
                <a:ea typeface="DFKai-SB" pitchFamily="65" charset="-120"/>
              </a:rPr>
              <a:t>月，长安银行加入，成为山东城商行联盟的第</a:t>
            </a:r>
            <a:r>
              <a:rPr lang="en-US" altLang="zh-CN" dirty="0">
                <a:latin typeface="DFKai-SB" pitchFamily="65" charset="-120"/>
                <a:ea typeface="DFKai-SB" pitchFamily="65" charset="-120"/>
              </a:rPr>
              <a:t>15</a:t>
            </a:r>
            <a:r>
              <a:rPr lang="zh-CN" altLang="en-US" dirty="0">
                <a:latin typeface="DFKai-SB" pitchFamily="65" charset="-120"/>
                <a:ea typeface="DFKai-SB" pitchFamily="65" charset="-120"/>
              </a:rPr>
              <a:t>个股东行。</a:t>
            </a:r>
            <a:endParaRPr lang="en-US" altLang="zh-CN" dirty="0">
              <a:latin typeface="DFKai-SB" pitchFamily="65" charset="-120"/>
              <a:ea typeface="DFKai-SB" pitchFamily="65" charset="-120"/>
            </a:endParaRPr>
          </a:p>
          <a:p>
            <a:pPr marL="180000" indent="-180000" algn="just">
              <a:lnSpc>
                <a:spcPts val="2600"/>
              </a:lnSpc>
              <a:buFont typeface="Arial" pitchFamily="34" charset="0"/>
              <a:buChar char="•"/>
            </a:pPr>
            <a:r>
              <a:rPr lang="zh-CN" altLang="en-US" dirty="0" smtClean="0">
                <a:latin typeface="DFKai-SB" pitchFamily="65" charset="-120"/>
                <a:ea typeface="DFKai-SB" pitchFamily="65" charset="-120"/>
              </a:rPr>
              <a:t>经过</a:t>
            </a:r>
            <a:r>
              <a:rPr lang="en-US" altLang="zh-CN" dirty="0" smtClean="0">
                <a:latin typeface="DFKai-SB" pitchFamily="65" charset="-120"/>
                <a:ea typeface="DFKai-SB" pitchFamily="65" charset="-120"/>
              </a:rPr>
              <a:t>2009</a:t>
            </a:r>
            <a:r>
              <a:rPr lang="zh-CN" altLang="en-US" dirty="0" smtClean="0">
                <a:latin typeface="DFKai-SB" pitchFamily="65" charset="-120"/>
                <a:ea typeface="DFKai-SB" pitchFamily="65" charset="-120"/>
              </a:rPr>
              <a:t>年和</a:t>
            </a:r>
            <a:r>
              <a:rPr lang="en-US" altLang="zh-CN" dirty="0" smtClean="0">
                <a:latin typeface="DFKai-SB" pitchFamily="65" charset="-120"/>
                <a:ea typeface="DFKai-SB" pitchFamily="65" charset="-120"/>
              </a:rPr>
              <a:t>2011</a:t>
            </a:r>
            <a:r>
              <a:rPr lang="zh-CN" altLang="en-US" dirty="0" smtClean="0">
                <a:latin typeface="DFKai-SB" pitchFamily="65" charset="-120"/>
                <a:ea typeface="DFKai-SB" pitchFamily="65" charset="-120"/>
              </a:rPr>
              <a:t>年二次增资扩股，总股本达到</a:t>
            </a:r>
            <a:r>
              <a:rPr lang="en-US" altLang="zh-CN" dirty="0" smtClean="0">
                <a:latin typeface="DFKai-SB" pitchFamily="65" charset="-120"/>
                <a:ea typeface="DFKai-SB" pitchFamily="65" charset="-120"/>
              </a:rPr>
              <a:t>4.45</a:t>
            </a:r>
            <a:r>
              <a:rPr lang="zh-CN" altLang="en-US" dirty="0" smtClean="0">
                <a:latin typeface="DFKai-SB" pitchFamily="65" charset="-120"/>
                <a:ea typeface="DFKai-SB" pitchFamily="65" charset="-120"/>
              </a:rPr>
              <a:t>亿元</a:t>
            </a:r>
            <a:endParaRPr lang="zh-CN" altLang="en-US" dirty="0">
              <a:latin typeface="DFKai-SB" pitchFamily="65" charset="-120"/>
              <a:ea typeface="DFKai-SB" pitchFamily="65" charset="-120"/>
            </a:endParaRPr>
          </a:p>
        </p:txBody>
      </p:sp>
      <p:sp>
        <p:nvSpPr>
          <p:cNvPr id="8" name="圆角矩形 7"/>
          <p:cNvSpPr/>
          <p:nvPr/>
        </p:nvSpPr>
        <p:spPr bwMode="auto">
          <a:xfrm>
            <a:off x="251520" y="3789040"/>
            <a:ext cx="720080" cy="1296144"/>
          </a:xfrm>
          <a:prstGeom prst="roundRect">
            <a:avLst/>
          </a:prstGeom>
          <a:solidFill>
            <a:srgbClr val="FF0000"/>
          </a:solidFill>
          <a:ln w="9525">
            <a:noFill/>
            <a:miter lim="800000"/>
            <a:headEnd/>
            <a:tailEnd/>
          </a:ln>
          <a:effectLst>
            <a:innerShdw blurRad="114300">
              <a:schemeClr val="bg1"/>
            </a:innerShdw>
          </a:effectLst>
        </p:spPr>
        <p:txBody>
          <a:bodyPr wrap="none" rtlCol="0" anchor="ctr"/>
          <a:lstStyle/>
          <a:p>
            <a:pPr algn="ctr"/>
            <a:r>
              <a:rPr lang="zh-CN" altLang="en-US" b="1" dirty="0" smtClean="0">
                <a:solidFill>
                  <a:schemeClr val="bg1"/>
                </a:solidFill>
                <a:latin typeface="DFKai-SB" pitchFamily="65" charset="-120"/>
                <a:ea typeface="DFKai-SB" pitchFamily="65" charset="-120"/>
              </a:rPr>
              <a:t>经</a:t>
            </a:r>
            <a:endParaRPr lang="en-US" altLang="zh-CN" b="1" dirty="0" smtClean="0">
              <a:solidFill>
                <a:schemeClr val="bg1"/>
              </a:solidFill>
              <a:latin typeface="DFKai-SB" pitchFamily="65" charset="-120"/>
              <a:ea typeface="DFKai-SB" pitchFamily="65" charset="-120"/>
            </a:endParaRPr>
          </a:p>
          <a:p>
            <a:pPr algn="ctr"/>
            <a:r>
              <a:rPr lang="zh-CN" altLang="en-US" b="1" dirty="0" smtClean="0">
                <a:solidFill>
                  <a:schemeClr val="bg1"/>
                </a:solidFill>
                <a:latin typeface="DFKai-SB" pitchFamily="65" charset="-120"/>
                <a:ea typeface="DFKai-SB" pitchFamily="65" charset="-120"/>
              </a:rPr>
              <a:t>营</a:t>
            </a:r>
            <a:endParaRPr lang="en-US" altLang="zh-CN" b="1" dirty="0" smtClean="0">
              <a:solidFill>
                <a:schemeClr val="bg1"/>
              </a:solidFill>
              <a:latin typeface="DFKai-SB" pitchFamily="65" charset="-120"/>
              <a:ea typeface="DFKai-SB" pitchFamily="65" charset="-120"/>
            </a:endParaRPr>
          </a:p>
          <a:p>
            <a:pPr algn="ctr"/>
            <a:r>
              <a:rPr lang="zh-CN" altLang="en-US" b="1" dirty="0" smtClean="0">
                <a:solidFill>
                  <a:schemeClr val="bg1"/>
                </a:solidFill>
                <a:latin typeface="DFKai-SB" pitchFamily="65" charset="-120"/>
                <a:ea typeface="DFKai-SB" pitchFamily="65" charset="-120"/>
              </a:rPr>
              <a:t>范</a:t>
            </a:r>
            <a:endParaRPr lang="en-US" altLang="zh-CN" b="1" dirty="0" smtClean="0">
              <a:solidFill>
                <a:schemeClr val="bg1"/>
              </a:solidFill>
              <a:latin typeface="DFKai-SB" pitchFamily="65" charset="-120"/>
              <a:ea typeface="DFKai-SB" pitchFamily="65" charset="-120"/>
            </a:endParaRPr>
          </a:p>
          <a:p>
            <a:pPr algn="ctr"/>
            <a:r>
              <a:rPr lang="zh-CN" altLang="en-US" b="1" dirty="0" smtClean="0">
                <a:solidFill>
                  <a:schemeClr val="bg1"/>
                </a:solidFill>
                <a:latin typeface="DFKai-SB" pitchFamily="65" charset="-120"/>
                <a:ea typeface="DFKai-SB" pitchFamily="65" charset="-120"/>
              </a:rPr>
              <a:t>围</a:t>
            </a:r>
            <a:endParaRPr lang="en-US" altLang="zh-CN" b="1" dirty="0" smtClean="0">
              <a:solidFill>
                <a:schemeClr val="bg1"/>
              </a:solidFill>
              <a:latin typeface="DFKai-SB" pitchFamily="65" charset="-120"/>
              <a:ea typeface="DFKai-SB" pitchFamily="65" charset="-120"/>
            </a:endParaRPr>
          </a:p>
        </p:txBody>
      </p:sp>
      <p:sp>
        <p:nvSpPr>
          <p:cNvPr id="9" name="右箭头 8"/>
          <p:cNvSpPr/>
          <p:nvPr/>
        </p:nvSpPr>
        <p:spPr bwMode="auto">
          <a:xfrm>
            <a:off x="1055440" y="4005064"/>
            <a:ext cx="792088" cy="720080"/>
          </a:xfrm>
          <a:prstGeom prst="rightArrow">
            <a:avLst/>
          </a:prstGeom>
          <a:gradFill>
            <a:gsLst>
              <a:gs pos="0">
                <a:schemeClr val="accent1">
                  <a:tint val="66000"/>
                  <a:satMod val="160000"/>
                </a:schemeClr>
              </a:gs>
              <a:gs pos="50000">
                <a:schemeClr val="accent1">
                  <a:tint val="44500"/>
                  <a:satMod val="160000"/>
                </a:schemeClr>
              </a:gs>
              <a:gs pos="100000">
                <a:schemeClr val="accent1">
                  <a:tint val="23500"/>
                  <a:satMod val="160000"/>
                </a:schemeClr>
              </a:gs>
            </a:gsLst>
            <a:lin ang="5400000" scaled="0"/>
          </a:gradFill>
          <a:ln w="9525">
            <a:noFill/>
            <a:miter lim="800000"/>
            <a:headEnd/>
            <a:tailEnd/>
          </a:ln>
          <a:effectLst/>
        </p:spPr>
        <p:txBody>
          <a:bodyPr wrap="none" rtlCol="0" anchor="ctr"/>
          <a:lstStyle/>
          <a:p>
            <a:pPr algn="ctr"/>
            <a:endParaRPr lang="zh-CN" altLang="en-US">
              <a:latin typeface="微软雅黑" pitchFamily="34" charset="-122"/>
              <a:ea typeface="微软雅黑" pitchFamily="34" charset="-122"/>
            </a:endParaRPr>
          </a:p>
        </p:txBody>
      </p:sp>
      <p:sp>
        <p:nvSpPr>
          <p:cNvPr id="10" name="圆角矩形 9"/>
          <p:cNvSpPr/>
          <p:nvPr/>
        </p:nvSpPr>
        <p:spPr bwMode="auto">
          <a:xfrm>
            <a:off x="1919536" y="3789040"/>
            <a:ext cx="6768752" cy="1296144"/>
          </a:xfrm>
          <a:prstGeom prst="roundRect">
            <a:avLst/>
          </a:prstGeom>
          <a:noFill/>
          <a:ln w="9525">
            <a:solidFill>
              <a:srgbClr val="006600"/>
            </a:solidFill>
            <a:prstDash val="sysDash"/>
            <a:miter lim="800000"/>
            <a:headEnd/>
            <a:tailEnd/>
          </a:ln>
          <a:effectLst/>
        </p:spPr>
        <p:txBody>
          <a:bodyPr wrap="square" rtlCol="0" anchor="ctr"/>
          <a:lstStyle/>
          <a:p>
            <a:pPr marL="180000" indent="-180000" algn="just">
              <a:lnSpc>
                <a:spcPts val="2600"/>
              </a:lnSpc>
              <a:buFont typeface="Arial" pitchFamily="34" charset="0"/>
              <a:buChar char="•"/>
            </a:pPr>
            <a:r>
              <a:rPr lang="zh-CN" altLang="en-US" dirty="0">
                <a:latin typeface="DFKai-SB" pitchFamily="65" charset="-120"/>
                <a:ea typeface="DFKai-SB" pitchFamily="65" charset="-120"/>
              </a:rPr>
              <a:t>为中小银行业金融机构提供</a:t>
            </a:r>
            <a:r>
              <a:rPr lang="en-US" altLang="zh-CN" dirty="0">
                <a:latin typeface="DFKai-SB" pitchFamily="65" charset="-120"/>
                <a:ea typeface="DFKai-SB" pitchFamily="65" charset="-120"/>
              </a:rPr>
              <a:t>IT</a:t>
            </a:r>
            <a:r>
              <a:rPr lang="zh-CN" altLang="en-US" dirty="0">
                <a:latin typeface="DFKai-SB" pitchFamily="65" charset="-120"/>
                <a:ea typeface="DFKai-SB" pitchFamily="65" charset="-120"/>
              </a:rPr>
              <a:t>系统、支付结算平台、金融产品研发、信息咨询、人力资源培训等后台支持服务的金融企业</a:t>
            </a:r>
          </a:p>
        </p:txBody>
      </p:sp>
      <p:sp>
        <p:nvSpPr>
          <p:cNvPr id="11" name="圆角矩形 10"/>
          <p:cNvSpPr/>
          <p:nvPr/>
        </p:nvSpPr>
        <p:spPr bwMode="auto">
          <a:xfrm>
            <a:off x="251520" y="5301208"/>
            <a:ext cx="8568952" cy="936104"/>
          </a:xfrm>
          <a:prstGeom prst="roundRect">
            <a:avLst/>
          </a:prstGeom>
          <a:noFill/>
          <a:ln w="9525">
            <a:solidFill>
              <a:srgbClr val="006600"/>
            </a:solidFill>
            <a:prstDash val="sysDash"/>
            <a:miter lim="800000"/>
            <a:headEnd/>
            <a:tailEnd/>
          </a:ln>
          <a:effectLst/>
        </p:spPr>
        <p:txBody>
          <a:bodyPr wrap="square" rtlCol="0" anchor="ctr"/>
          <a:lstStyle/>
          <a:p>
            <a:pPr algn="just"/>
            <a:r>
              <a:rPr lang="zh-CN" altLang="en-US" sz="2000" b="1" dirty="0" smtClean="0">
                <a:solidFill>
                  <a:srgbClr val="FF3300"/>
                </a:solidFill>
                <a:latin typeface="DFKai-SB" pitchFamily="65" charset="-120"/>
                <a:ea typeface="DFKai-SB" pitchFamily="65" charset="-120"/>
              </a:rPr>
              <a:t>是国内银行业第</a:t>
            </a:r>
            <a:r>
              <a:rPr lang="zh-CN" altLang="en-US" sz="2000" b="1" dirty="0">
                <a:solidFill>
                  <a:srgbClr val="FF3300"/>
                </a:solidFill>
                <a:latin typeface="DFKai-SB" pitchFamily="65" charset="-120"/>
                <a:ea typeface="DFKai-SB" pitchFamily="65" charset="-120"/>
              </a:rPr>
              <a:t>一家、</a:t>
            </a:r>
            <a:r>
              <a:rPr lang="zh-CN" altLang="en-US" sz="2000" b="1" dirty="0" smtClean="0">
                <a:solidFill>
                  <a:srgbClr val="FF3300"/>
                </a:solidFill>
                <a:latin typeface="DFKai-SB" pitchFamily="65" charset="-120"/>
                <a:ea typeface="DFKai-SB" pitchFamily="65" charset="-120"/>
              </a:rPr>
              <a:t>而且截止到目前是</a:t>
            </a:r>
            <a:r>
              <a:rPr lang="zh-CN" altLang="en-US" sz="2000" b="1" dirty="0">
                <a:solidFill>
                  <a:srgbClr val="FF3300"/>
                </a:solidFill>
                <a:latin typeface="DFKai-SB" pitchFamily="65" charset="-120"/>
                <a:ea typeface="DFKai-SB" pitchFamily="65" charset="-120"/>
              </a:rPr>
              <a:t>唯一一家具有专业许可资质，</a:t>
            </a:r>
            <a:r>
              <a:rPr lang="zh-CN" altLang="en-US" sz="2000" b="1" dirty="0" smtClean="0">
                <a:solidFill>
                  <a:srgbClr val="FF3300"/>
                </a:solidFill>
                <a:latin typeface="DFKai-SB" pitchFamily="65" charset="-120"/>
                <a:ea typeface="DFKai-SB" pitchFamily="65" charset="-120"/>
              </a:rPr>
              <a:t>为中小银行</a:t>
            </a:r>
            <a:r>
              <a:rPr lang="zh-CN" altLang="en-US" sz="2000" b="1" dirty="0">
                <a:solidFill>
                  <a:srgbClr val="FF3300"/>
                </a:solidFill>
                <a:latin typeface="DFKai-SB" pitchFamily="65" charset="-120"/>
                <a:ea typeface="DFKai-SB" pitchFamily="65" charset="-120"/>
              </a:rPr>
              <a:t>提供中后台业务服务的非银行金融机构</a:t>
            </a:r>
          </a:p>
        </p:txBody>
      </p:sp>
      <p:grpSp>
        <p:nvGrpSpPr>
          <p:cNvPr id="13" name="组合 50"/>
          <p:cNvGrpSpPr/>
          <p:nvPr/>
        </p:nvGrpSpPr>
        <p:grpSpPr>
          <a:xfrm>
            <a:off x="8908792" y="1052736"/>
            <a:ext cx="3163872" cy="2376264"/>
            <a:chOff x="4141954" y="489447"/>
            <a:chExt cx="3971340" cy="2993527"/>
          </a:xfrm>
        </p:grpSpPr>
        <p:pic>
          <p:nvPicPr>
            <p:cNvPr id="14" name="图片 4"/>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151784" y="944942"/>
              <a:ext cx="3961509" cy="2538032"/>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pic>
        <p:sp>
          <p:nvSpPr>
            <p:cNvPr id="15" name="矩形 14"/>
            <p:cNvSpPr/>
            <p:nvPr/>
          </p:nvSpPr>
          <p:spPr bwMode="hidden">
            <a:xfrm>
              <a:off x="4141954" y="489447"/>
              <a:ext cx="3971340" cy="468269"/>
            </a:xfrm>
            <a:prstGeom prst="rect">
              <a:avLst/>
            </a:prstGeom>
            <a:solidFill>
              <a:srgbClr val="D30202"/>
            </a:solidFill>
            <a:ln w="9525">
              <a:noFill/>
              <a:miter lim="800000"/>
              <a:headEnd/>
              <a:tailEnd/>
            </a:ln>
            <a:effectLst/>
          </p:spPr>
          <p:txBody>
            <a:bodyPr wrap="none" rtlCol="0" anchor="ct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2008</a:t>
              </a:r>
              <a:r>
                <a:rPr lang="zh-CN" altLang="en-US" b="1" dirty="0" smtClean="0">
                  <a:solidFill>
                    <a:schemeClr val="bg1"/>
                  </a:solidFill>
                  <a:latin typeface="微软雅黑" panose="020B0503020204020204" pitchFamily="34" charset="-122"/>
                  <a:ea typeface="微软雅黑" panose="020B0503020204020204" pitchFamily="34" charset="-122"/>
                </a:rPr>
                <a:t>年</a:t>
              </a:r>
              <a:r>
                <a:rPr lang="en-US" altLang="zh-CN" b="1" dirty="0" smtClean="0">
                  <a:solidFill>
                    <a:schemeClr val="bg1"/>
                  </a:solidFill>
                  <a:latin typeface="微软雅黑" panose="020B0503020204020204" pitchFamily="34" charset="-122"/>
                  <a:ea typeface="微软雅黑" panose="020B0503020204020204" pitchFamily="34" charset="-122"/>
                </a:rPr>
                <a:t>3</a:t>
              </a:r>
              <a:r>
                <a:rPr lang="zh-CN" altLang="en-US" b="1" dirty="0" smtClean="0">
                  <a:solidFill>
                    <a:schemeClr val="bg1"/>
                  </a:solidFill>
                  <a:latin typeface="微软雅黑" panose="020B0503020204020204" pitchFamily="34" charset="-122"/>
                  <a:ea typeface="微软雅黑" panose="020B0503020204020204" pitchFamily="34" charset="-122"/>
                </a:rPr>
                <a:t>月联盟获批筹建</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grpSp>
        <p:nvGrpSpPr>
          <p:cNvPr id="16" name="组合 56"/>
          <p:cNvGrpSpPr/>
          <p:nvPr/>
        </p:nvGrpSpPr>
        <p:grpSpPr>
          <a:xfrm>
            <a:off x="8904313" y="3717032"/>
            <a:ext cx="3168352" cy="2376264"/>
            <a:chOff x="8202412" y="488208"/>
            <a:chExt cx="3936505" cy="2987814"/>
          </a:xfrm>
        </p:grpSpPr>
        <p:pic>
          <p:nvPicPr>
            <p:cNvPr id="17" name="图片 16"/>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02412" y="951893"/>
              <a:ext cx="3936505" cy="2524129"/>
            </a:xfrm>
            <a:prstGeom prst="rect">
              <a:avLst/>
            </a:prstGeom>
          </p:spPr>
        </p:pic>
        <p:sp>
          <p:nvSpPr>
            <p:cNvPr id="18" name="矩形 17"/>
            <p:cNvSpPr/>
            <p:nvPr/>
          </p:nvSpPr>
          <p:spPr bwMode="hidden">
            <a:xfrm>
              <a:off x="8202412" y="488208"/>
              <a:ext cx="3936505" cy="468269"/>
            </a:xfrm>
            <a:prstGeom prst="rect">
              <a:avLst/>
            </a:prstGeom>
            <a:solidFill>
              <a:srgbClr val="D30202"/>
            </a:solidFill>
            <a:ln w="9525">
              <a:noFill/>
              <a:miter lim="800000"/>
              <a:headEnd/>
              <a:tailEnd/>
            </a:ln>
            <a:effectLst/>
          </p:spPr>
          <p:txBody>
            <a:bodyPr wrap="none" rtlCol="0" anchor="ctr"/>
            <a:lstStyle/>
            <a:p>
              <a:pPr algn="ctr"/>
              <a:r>
                <a:rPr lang="en-US" altLang="zh-CN" b="1" dirty="0" smtClean="0">
                  <a:solidFill>
                    <a:schemeClr val="bg1"/>
                  </a:solidFill>
                  <a:latin typeface="微软雅黑" panose="020B0503020204020204" pitchFamily="34" charset="-122"/>
                  <a:ea typeface="微软雅黑" panose="020B0503020204020204" pitchFamily="34" charset="-122"/>
                </a:rPr>
                <a:t>2008</a:t>
              </a:r>
              <a:r>
                <a:rPr lang="zh-CN" altLang="en-US" b="1" dirty="0" smtClean="0">
                  <a:solidFill>
                    <a:schemeClr val="bg1"/>
                  </a:solidFill>
                  <a:latin typeface="微软雅黑" panose="020B0503020204020204" pitchFamily="34" charset="-122"/>
                  <a:ea typeface="微软雅黑" panose="020B0503020204020204" pitchFamily="34" charset="-122"/>
                </a:rPr>
                <a:t>年</a:t>
              </a:r>
              <a:r>
                <a:rPr lang="en-US" altLang="zh-CN" b="1" dirty="0" smtClean="0">
                  <a:solidFill>
                    <a:schemeClr val="bg1"/>
                  </a:solidFill>
                  <a:latin typeface="微软雅黑" panose="020B0503020204020204" pitchFamily="34" charset="-122"/>
                  <a:ea typeface="微软雅黑" panose="020B0503020204020204" pitchFamily="34" charset="-122"/>
                </a:rPr>
                <a:t>9</a:t>
              </a:r>
              <a:r>
                <a:rPr lang="zh-CN" altLang="en-US" b="1" dirty="0" smtClean="0">
                  <a:solidFill>
                    <a:schemeClr val="bg1"/>
                  </a:solidFill>
                  <a:latin typeface="微软雅黑" panose="020B0503020204020204" pitchFamily="34" charset="-122"/>
                  <a:ea typeface="微软雅黑" panose="020B0503020204020204" pitchFamily="34" charset="-122"/>
                </a:rPr>
                <a:t>月</a:t>
              </a:r>
              <a:r>
                <a:rPr lang="en-US" altLang="zh-CN" b="1" dirty="0" smtClean="0">
                  <a:solidFill>
                    <a:schemeClr val="bg1"/>
                  </a:solidFill>
                  <a:latin typeface="微软雅黑" panose="020B0503020204020204" pitchFamily="34" charset="-122"/>
                  <a:ea typeface="微软雅黑" panose="020B0503020204020204" pitchFamily="34" charset="-122"/>
                </a:rPr>
                <a:t>17</a:t>
              </a:r>
              <a:r>
                <a:rPr lang="zh-CN" altLang="en-US" b="1" dirty="0" smtClean="0">
                  <a:solidFill>
                    <a:schemeClr val="bg1"/>
                  </a:solidFill>
                  <a:latin typeface="微软雅黑" panose="020B0503020204020204" pitchFamily="34" charset="-122"/>
                  <a:ea typeface="微软雅黑" panose="020B0503020204020204" pitchFamily="34" charset="-122"/>
                </a:rPr>
                <a:t>日联盟成立</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073221156"/>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29</a:t>
            </a:fld>
            <a:r>
              <a:rPr lang="en-US" altLang="zh-CN" smtClean="0"/>
              <a:t> </a:t>
            </a:r>
            <a:endParaRPr lang="en-US" altLang="zh-CN"/>
          </a:p>
        </p:txBody>
      </p:sp>
      <p:graphicFrame>
        <p:nvGraphicFramePr>
          <p:cNvPr id="5" name="Object 10"/>
          <p:cNvGraphicFramePr>
            <a:graphicFrameLocks noChangeAspect="1"/>
          </p:cNvGraphicFramePr>
          <p:nvPr>
            <p:extLst>
              <p:ext uri="{D42A27DB-BD31-4B8C-83A1-F6EECF244321}">
                <p14:modId xmlns:p14="http://schemas.microsoft.com/office/powerpoint/2010/main" val="3847487750"/>
              </p:ext>
            </p:extLst>
          </p:nvPr>
        </p:nvGraphicFramePr>
        <p:xfrm>
          <a:off x="211666" y="872781"/>
          <a:ext cx="11860997" cy="5364531"/>
        </p:xfrm>
        <a:graphic>
          <a:graphicData uri="http://schemas.openxmlformats.org/presentationml/2006/ole">
            <mc:AlternateContent xmlns:mc="http://schemas.openxmlformats.org/markup-compatibility/2006">
              <mc:Choice xmlns:v="urn:schemas-microsoft-com:vml" Requires="v">
                <p:oleObj spid="_x0000_s17519" name="Visio" r:id="rId5" imgW="8372486" imgH="5495848" progId="Visio.Drawing.11">
                  <p:embed/>
                </p:oleObj>
              </mc:Choice>
              <mc:Fallback>
                <p:oleObj name="Visio" r:id="rId5" imgW="8372486" imgH="5495848" progId="Visio.Drawing.11">
                  <p:embed/>
                  <p:pic>
                    <p:nvPicPr>
                      <p:cNvPr id="0" name=""/>
                      <p:cNvPicPr>
                        <a:picLocks noChangeAspect="1" noChangeArrowheads="1"/>
                      </p:cNvPicPr>
                      <p:nvPr/>
                    </p:nvPicPr>
                    <p:blipFill>
                      <a:blip r:embed="rId6"/>
                      <a:srcRect/>
                      <a:stretch>
                        <a:fillRect/>
                      </a:stretch>
                    </p:blipFill>
                    <p:spPr bwMode="auto">
                      <a:xfrm>
                        <a:off x="211666" y="872781"/>
                        <a:ext cx="11860997" cy="5364531"/>
                      </a:xfrm>
                      <a:prstGeom prst="rect">
                        <a:avLst/>
                      </a:prstGeom>
                      <a:noFill/>
                      <a:extLst/>
                    </p:spPr>
                  </p:pic>
                </p:oleObj>
              </mc:Fallback>
            </mc:AlternateContent>
          </a:graphicData>
        </a:graphic>
      </p:graphicFrame>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DBUS</a:t>
            </a:r>
            <a:r>
              <a:rPr lang="zh-CN" altLang="en-US" dirty="0"/>
              <a:t>平台</a:t>
            </a:r>
            <a:r>
              <a:rPr lang="en-US" altLang="zh-CN" dirty="0"/>
              <a:t>-</a:t>
            </a:r>
            <a:r>
              <a:rPr lang="en-US" altLang="zh-CN" sz="2400" dirty="0"/>
              <a:t>11</a:t>
            </a:r>
            <a:r>
              <a:rPr lang="zh-CN" altLang="en-US" sz="2400" dirty="0"/>
              <a:t>大主题域</a:t>
            </a:r>
          </a:p>
        </p:txBody>
      </p:sp>
    </p:spTree>
    <p:extLst>
      <p:ext uri="{BB962C8B-B14F-4D97-AF65-F5344CB8AC3E}">
        <p14:creationId xmlns:p14="http://schemas.microsoft.com/office/powerpoint/2010/main" val="3147374976"/>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30</a:t>
            </a:fld>
            <a:r>
              <a:rPr lang="en-US" altLang="zh-CN" smtClean="0"/>
              <a:t> </a:t>
            </a:r>
            <a:endParaRPr lang="en-US" altLang="zh-CN"/>
          </a:p>
        </p:txBody>
      </p:sp>
      <p:sp>
        <p:nvSpPr>
          <p:cNvPr id="5" name="Rectangle 2"/>
          <p:cNvSpPr>
            <a:spLocks noChangeArrowheads="1"/>
          </p:cNvSpPr>
          <p:nvPr/>
        </p:nvSpPr>
        <p:spPr bwMode="auto">
          <a:xfrm>
            <a:off x="1374576" y="-401665"/>
            <a:ext cx="184731" cy="369332"/>
          </a:xfrm>
          <a:prstGeom prst="rect">
            <a:avLst/>
          </a:prstGeom>
          <a:noFill/>
          <a:ln>
            <a:noFill/>
          </a:ln>
          <a:effectLst>
            <a:prstShdw prst="shdw13" dist="53882" dir="13500000">
              <a:schemeClr val="accent1">
                <a:gamma/>
                <a:shade val="60000"/>
                <a:invGamma/>
                <a:alpha val="50000"/>
              </a:schemeClr>
            </a:prstShdw>
          </a:effectLst>
          <a:extLst/>
        </p:spPr>
        <p:txBody>
          <a:bodyPr wrap="none" anchor="ctr">
            <a:spAutoFit/>
          </a:bodyPr>
          <a:lstStyle/>
          <a:p>
            <a:pPr>
              <a:defRPr/>
            </a:pPr>
            <a:endParaRPr lang="zh-CN" altLang="en-US"/>
          </a:p>
        </p:txBody>
      </p:sp>
      <p:sp>
        <p:nvSpPr>
          <p:cNvPr id="6" name="Rectangle 17"/>
          <p:cNvSpPr>
            <a:spLocks noChangeArrowheads="1"/>
          </p:cNvSpPr>
          <p:nvPr/>
        </p:nvSpPr>
        <p:spPr bwMode="auto">
          <a:xfrm>
            <a:off x="4915545" y="1312551"/>
            <a:ext cx="460375" cy="4692650"/>
          </a:xfrm>
          <a:prstGeom prst="rect">
            <a:avLst/>
          </a:prstGeom>
          <a:solidFill>
            <a:srgbClr val="6699FF"/>
          </a:solidFill>
          <a:ln>
            <a:headEnd/>
            <a:tailEnd/>
          </a:ln>
        </p:spPr>
        <p:style>
          <a:lnRef idx="2">
            <a:schemeClr val="accent2">
              <a:shade val="50000"/>
            </a:schemeClr>
          </a:lnRef>
          <a:fillRef idx="1">
            <a:schemeClr val="accent2"/>
          </a:fillRef>
          <a:effectRef idx="0">
            <a:schemeClr val="accent2"/>
          </a:effectRef>
          <a:fontRef idx="minor">
            <a:schemeClr val="lt1"/>
          </a:fontRef>
        </p:style>
        <p:txBody>
          <a:bodyPr wrap="none" anchor="ctr">
            <a:flatTx/>
          </a:bodyPr>
          <a:lstStyle/>
          <a:p>
            <a:pPr algn="ctr"/>
            <a:r>
              <a:rPr lang="zh-CN" altLang="en-US" sz="2800" dirty="0">
                <a:latin typeface="黑体" panose="02010609060101010101" pitchFamily="49" charset="-122"/>
                <a:ea typeface="黑体" panose="02010609060101010101" pitchFamily="49" charset="-122"/>
              </a:rPr>
              <a:t>统</a:t>
            </a:r>
            <a:endParaRPr lang="en-US" altLang="zh-CN" sz="2800" dirty="0">
              <a:latin typeface="黑体" panose="02010609060101010101" pitchFamily="49" charset="-122"/>
              <a:ea typeface="黑体" panose="02010609060101010101" pitchFamily="49" charset="-122"/>
            </a:endParaRPr>
          </a:p>
          <a:p>
            <a:pPr algn="ctr"/>
            <a:r>
              <a:rPr lang="zh-CN" altLang="en-US" sz="2800" dirty="0">
                <a:latin typeface="黑体" panose="02010609060101010101" pitchFamily="49" charset="-122"/>
                <a:ea typeface="黑体" panose="02010609060101010101" pitchFamily="49" charset="-122"/>
              </a:rPr>
              <a:t>一</a:t>
            </a:r>
            <a:endParaRPr lang="en-US" altLang="zh-CN" sz="2800" dirty="0">
              <a:latin typeface="黑体" panose="02010609060101010101" pitchFamily="49" charset="-122"/>
              <a:ea typeface="黑体" panose="02010609060101010101" pitchFamily="49" charset="-122"/>
            </a:endParaRPr>
          </a:p>
          <a:p>
            <a:pPr algn="ctr"/>
            <a:r>
              <a:rPr lang="zh-CN" altLang="en-US" sz="2800" dirty="0">
                <a:latin typeface="黑体" panose="02010609060101010101" pitchFamily="49" charset="-122"/>
                <a:ea typeface="黑体" panose="02010609060101010101" pitchFamily="49" charset="-122"/>
              </a:rPr>
              <a:t>技</a:t>
            </a:r>
          </a:p>
          <a:p>
            <a:pPr algn="ctr"/>
            <a:r>
              <a:rPr lang="zh-CN" altLang="en-US" sz="2800" dirty="0">
                <a:latin typeface="黑体" panose="02010609060101010101" pitchFamily="49" charset="-122"/>
                <a:ea typeface="黑体" panose="02010609060101010101" pitchFamily="49" charset="-122"/>
              </a:rPr>
              <a:t>术</a:t>
            </a:r>
          </a:p>
          <a:p>
            <a:pPr algn="ctr"/>
            <a:r>
              <a:rPr lang="zh-CN" altLang="en-US" sz="2800" dirty="0">
                <a:latin typeface="黑体" panose="02010609060101010101" pitchFamily="49" charset="-122"/>
                <a:ea typeface="黑体" panose="02010609060101010101" pitchFamily="49" charset="-122"/>
              </a:rPr>
              <a:t>标</a:t>
            </a:r>
          </a:p>
          <a:p>
            <a:pPr algn="ctr"/>
            <a:r>
              <a:rPr lang="zh-CN" altLang="en-US" sz="2800" dirty="0">
                <a:latin typeface="黑体" panose="02010609060101010101" pitchFamily="49" charset="-122"/>
                <a:ea typeface="黑体" panose="02010609060101010101" pitchFamily="49" charset="-122"/>
              </a:rPr>
              <a:t>准</a:t>
            </a:r>
          </a:p>
        </p:txBody>
      </p:sp>
      <p:sp>
        <p:nvSpPr>
          <p:cNvPr id="7" name="Rectangle 19"/>
          <p:cNvSpPr>
            <a:spLocks noChangeArrowheads="1"/>
          </p:cNvSpPr>
          <p:nvPr/>
        </p:nvSpPr>
        <p:spPr bwMode="auto">
          <a:xfrm>
            <a:off x="5691834" y="3077082"/>
            <a:ext cx="5804766" cy="931862"/>
          </a:xfrm>
          <a:prstGeom prst="rect">
            <a:avLst/>
          </a:prstGeom>
          <a:gradFill rotWithShape="1">
            <a:gsLst>
              <a:gs pos="0">
                <a:srgbClr val="3E565A"/>
              </a:gs>
              <a:gs pos="100000">
                <a:srgbClr val="85B9C3"/>
              </a:gs>
            </a:gsLst>
            <a:lin ang="2700000" scaled="1"/>
          </a:gradFill>
          <a:ln w="9525">
            <a:solidFill>
              <a:schemeClr val="bg1"/>
            </a:solidFill>
            <a:miter lim="800000"/>
            <a:headEnd/>
            <a:tailEnd/>
          </a:ln>
        </p:spPr>
        <p:txBody>
          <a:bodyPr wrap="none" anchor="ctr"/>
          <a:lstStyle/>
          <a:p>
            <a:pPr algn="ctr"/>
            <a:endParaRPr lang="zh-CN" altLang="zh-CN">
              <a:latin typeface="Arial" charset="0"/>
            </a:endParaRPr>
          </a:p>
        </p:txBody>
      </p:sp>
      <p:sp>
        <p:nvSpPr>
          <p:cNvPr id="8" name="Rectangle 17"/>
          <p:cNvSpPr>
            <a:spLocks noChangeArrowheads="1"/>
          </p:cNvSpPr>
          <p:nvPr/>
        </p:nvSpPr>
        <p:spPr bwMode="auto">
          <a:xfrm>
            <a:off x="11747599" y="1312551"/>
            <a:ext cx="460375" cy="4692650"/>
          </a:xfrm>
          <a:prstGeom prst="rect">
            <a:avLst/>
          </a:prstGeom>
          <a:solidFill>
            <a:srgbClr val="6699FF"/>
          </a:solidFill>
          <a:ln>
            <a:headEnd/>
            <a:tailEnd/>
          </a:ln>
        </p:spPr>
        <p:style>
          <a:lnRef idx="2">
            <a:schemeClr val="accent2">
              <a:shade val="50000"/>
            </a:schemeClr>
          </a:lnRef>
          <a:fillRef idx="1">
            <a:schemeClr val="accent2"/>
          </a:fillRef>
          <a:effectRef idx="0">
            <a:schemeClr val="accent2"/>
          </a:effectRef>
          <a:fontRef idx="minor">
            <a:schemeClr val="lt1"/>
          </a:fontRef>
        </p:style>
        <p:txBody>
          <a:bodyPr wrap="none" anchor="ctr">
            <a:flatTx/>
          </a:bodyPr>
          <a:lstStyle/>
          <a:p>
            <a:pPr algn="ctr"/>
            <a:r>
              <a:rPr lang="zh-CN" altLang="en-US" sz="2800" dirty="0">
                <a:latin typeface="黑体" panose="02010609060101010101" pitchFamily="49" charset="-122"/>
                <a:ea typeface="黑体" panose="02010609060101010101" pitchFamily="49" charset="-122"/>
              </a:rPr>
              <a:t>平</a:t>
            </a:r>
            <a:endParaRPr lang="en-US" altLang="zh-CN" sz="2800" dirty="0">
              <a:latin typeface="黑体" panose="02010609060101010101" pitchFamily="49" charset="-122"/>
              <a:ea typeface="黑体" panose="02010609060101010101" pitchFamily="49" charset="-122"/>
            </a:endParaRPr>
          </a:p>
          <a:p>
            <a:pPr algn="ctr"/>
            <a:r>
              <a:rPr lang="zh-CN" altLang="en-US" sz="2800" dirty="0">
                <a:latin typeface="黑体" panose="02010609060101010101" pitchFamily="49" charset="-122"/>
                <a:ea typeface="黑体" panose="02010609060101010101" pitchFamily="49" charset="-122"/>
              </a:rPr>
              <a:t>台</a:t>
            </a:r>
            <a:endParaRPr lang="en-US" altLang="zh-CN" sz="2800" dirty="0">
              <a:latin typeface="黑体" panose="02010609060101010101" pitchFamily="49" charset="-122"/>
              <a:ea typeface="黑体" panose="02010609060101010101" pitchFamily="49" charset="-122"/>
            </a:endParaRPr>
          </a:p>
          <a:p>
            <a:pPr algn="ctr"/>
            <a:r>
              <a:rPr lang="zh-CN" altLang="en-US" sz="2800" dirty="0">
                <a:latin typeface="黑体" panose="02010609060101010101" pitchFamily="49" charset="-122"/>
                <a:ea typeface="黑体" panose="02010609060101010101" pitchFamily="49" charset="-122"/>
              </a:rPr>
              <a:t>管</a:t>
            </a:r>
          </a:p>
          <a:p>
            <a:pPr algn="ctr"/>
            <a:r>
              <a:rPr lang="zh-CN" altLang="en-US" sz="2800" dirty="0">
                <a:latin typeface="黑体" panose="02010609060101010101" pitchFamily="49" charset="-122"/>
                <a:ea typeface="黑体" panose="02010609060101010101" pitchFamily="49" charset="-122"/>
              </a:rPr>
              <a:t>理</a:t>
            </a:r>
          </a:p>
          <a:p>
            <a:pPr algn="ctr"/>
            <a:r>
              <a:rPr lang="zh-CN" altLang="en-US" sz="2800" dirty="0">
                <a:latin typeface="黑体" panose="02010609060101010101" pitchFamily="49" charset="-122"/>
                <a:ea typeface="黑体" panose="02010609060101010101" pitchFamily="49" charset="-122"/>
              </a:rPr>
              <a:t>规</a:t>
            </a:r>
          </a:p>
          <a:p>
            <a:pPr algn="ctr"/>
            <a:r>
              <a:rPr lang="zh-CN" altLang="en-US" sz="2800" dirty="0">
                <a:latin typeface="黑体" panose="02010609060101010101" pitchFamily="49" charset="-122"/>
                <a:ea typeface="黑体" panose="02010609060101010101" pitchFamily="49" charset="-122"/>
              </a:rPr>
              <a:t>范</a:t>
            </a:r>
          </a:p>
        </p:txBody>
      </p:sp>
      <p:sp>
        <p:nvSpPr>
          <p:cNvPr id="9" name="Rectangle 19"/>
          <p:cNvSpPr>
            <a:spLocks noChangeArrowheads="1"/>
          </p:cNvSpPr>
          <p:nvPr/>
        </p:nvSpPr>
        <p:spPr bwMode="auto">
          <a:xfrm>
            <a:off x="5416582" y="4204377"/>
            <a:ext cx="6331016" cy="642937"/>
          </a:xfrm>
          <a:prstGeom prst="rect">
            <a:avLst/>
          </a:prstGeom>
          <a:gradFill rotWithShape="1">
            <a:gsLst>
              <a:gs pos="0">
                <a:srgbClr val="584F25"/>
              </a:gs>
              <a:gs pos="100000">
                <a:srgbClr val="BFAA4F"/>
              </a:gs>
            </a:gsLst>
            <a:lin ang="2700000" scaled="1"/>
          </a:gradFill>
          <a:ln w="9525">
            <a:solidFill>
              <a:schemeClr val="bg1"/>
            </a:solidFill>
            <a:miter lim="800000"/>
            <a:headEnd/>
            <a:tailEnd/>
          </a:ln>
        </p:spPr>
        <p:txBody>
          <a:bodyPr wrap="none" anchor="ctr"/>
          <a:lstStyle/>
          <a:p>
            <a:pPr algn="ctr"/>
            <a:endParaRPr lang="zh-CN" altLang="zh-CN" dirty="0">
              <a:latin typeface="Arial" charset="0"/>
            </a:endParaRPr>
          </a:p>
        </p:txBody>
      </p:sp>
      <p:sp>
        <p:nvSpPr>
          <p:cNvPr id="10" name="AutoShape 40"/>
          <p:cNvSpPr>
            <a:spLocks noChangeArrowheads="1"/>
          </p:cNvSpPr>
          <p:nvPr/>
        </p:nvSpPr>
        <p:spPr bwMode="auto">
          <a:xfrm>
            <a:off x="6569088" y="1314138"/>
            <a:ext cx="1296987" cy="674688"/>
          </a:xfrm>
          <a:prstGeom prst="cube">
            <a:avLst>
              <a:gd name="adj" fmla="val 19292"/>
            </a:avLst>
          </a:prstGeom>
          <a:solidFill>
            <a:srgbClr val="00FF00"/>
          </a:solidFill>
          <a:ln w="9525">
            <a:solidFill>
              <a:schemeClr val="tx1"/>
            </a:solidFill>
            <a:miter lim="800000"/>
            <a:headEnd/>
            <a:tailEnd/>
          </a:ln>
        </p:spPr>
        <p:txBody>
          <a:bodyPr wrap="none" anchor="ctr"/>
          <a:lstStyle/>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银监会上报</a:t>
            </a:r>
            <a:endParaRPr kumimoji="1" lang="en-US" altLang="zh-CN" sz="1400" dirty="0">
              <a:solidFill>
                <a:schemeClr val="tx1">
                  <a:lumMod val="85000"/>
                  <a:lumOff val="15000"/>
                </a:schemeClr>
              </a:solidFill>
              <a:latin typeface="黑体" pitchFamily="49" charset="-122"/>
              <a:ea typeface="黑体" pitchFamily="49" charset="-122"/>
            </a:endParaRPr>
          </a:p>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系统视图</a:t>
            </a:r>
            <a:endParaRPr kumimoji="1" lang="zh-CN" altLang="zh-CN" sz="1400" dirty="0">
              <a:solidFill>
                <a:schemeClr val="tx1">
                  <a:lumMod val="85000"/>
                  <a:lumOff val="15000"/>
                </a:schemeClr>
              </a:solidFill>
              <a:latin typeface="黑体" pitchFamily="49" charset="-122"/>
              <a:ea typeface="黑体" pitchFamily="49" charset="-122"/>
            </a:endParaRPr>
          </a:p>
        </p:txBody>
      </p:sp>
      <p:sp>
        <p:nvSpPr>
          <p:cNvPr id="11" name="AutoShape 25"/>
          <p:cNvSpPr>
            <a:spLocks noChangeArrowheads="1"/>
          </p:cNvSpPr>
          <p:nvPr/>
        </p:nvSpPr>
        <p:spPr bwMode="auto">
          <a:xfrm>
            <a:off x="7403600" y="4309151"/>
            <a:ext cx="792163" cy="436562"/>
          </a:xfrm>
          <a:prstGeom prst="can">
            <a:avLst>
              <a:gd name="adj" fmla="val 26454"/>
            </a:avLst>
          </a:prstGeom>
          <a:solidFill>
            <a:schemeClr val="bg1">
              <a:lumMod val="85000"/>
            </a:schemeClr>
          </a:solidFill>
          <a:ln w="9525">
            <a:solidFill>
              <a:schemeClr val="tx1">
                <a:lumMod val="75000"/>
                <a:lumOff val="25000"/>
              </a:schemeClr>
            </a:solidFill>
            <a:round/>
            <a:headEnd/>
            <a:tailEnd/>
          </a:ln>
        </p:spPr>
        <p:txBody>
          <a:bodyPr wrap="none" anchor="ctr"/>
          <a:lstStyle/>
          <a:p>
            <a:pPr fontAlgn="auto">
              <a:spcBef>
                <a:spcPts val="0"/>
              </a:spcBef>
              <a:spcAft>
                <a:spcPts val="0"/>
              </a:spcAft>
              <a:defRPr/>
            </a:pPr>
            <a:r>
              <a:rPr kumimoji="1" lang="zh-CN" altLang="en-US" sz="1400" dirty="0">
                <a:solidFill>
                  <a:schemeClr val="tx1">
                    <a:lumMod val="85000"/>
                    <a:lumOff val="15000"/>
                  </a:schemeClr>
                </a:solidFill>
                <a:latin typeface="黑体" pitchFamily="49" charset="-122"/>
                <a:ea typeface="黑体" pitchFamily="49" charset="-122"/>
                <a:cs typeface="Times New Roman" pitchFamily="18" charset="0"/>
              </a:rPr>
              <a:t>贷款主题</a:t>
            </a:r>
          </a:p>
        </p:txBody>
      </p:sp>
      <p:sp>
        <p:nvSpPr>
          <p:cNvPr id="12" name="AutoShape 25"/>
          <p:cNvSpPr>
            <a:spLocks noChangeArrowheads="1"/>
          </p:cNvSpPr>
          <p:nvPr/>
        </p:nvSpPr>
        <p:spPr bwMode="auto">
          <a:xfrm>
            <a:off x="8399561" y="4309151"/>
            <a:ext cx="792163" cy="436562"/>
          </a:xfrm>
          <a:prstGeom prst="can">
            <a:avLst>
              <a:gd name="adj" fmla="val 26454"/>
            </a:avLst>
          </a:prstGeom>
          <a:solidFill>
            <a:schemeClr val="bg1">
              <a:lumMod val="85000"/>
            </a:schemeClr>
          </a:solidFill>
          <a:ln w="9525">
            <a:solidFill>
              <a:schemeClr val="tx1">
                <a:lumMod val="75000"/>
                <a:lumOff val="25000"/>
              </a:schemeClr>
            </a:solidFill>
            <a:round/>
            <a:headEnd/>
            <a:tailEnd/>
          </a:ln>
        </p:spPr>
        <p:txBody>
          <a:bodyPr wrap="none" anchor="ctr"/>
          <a:lstStyle/>
          <a:p>
            <a:pPr fontAlgn="auto">
              <a:spcBef>
                <a:spcPts val="0"/>
              </a:spcBef>
              <a:spcAft>
                <a:spcPts val="0"/>
              </a:spcAft>
              <a:defRPr/>
            </a:pPr>
            <a:r>
              <a:rPr kumimoji="1" lang="zh-CN" altLang="en-US" sz="1400" dirty="0">
                <a:solidFill>
                  <a:schemeClr val="tx1">
                    <a:lumMod val="85000"/>
                    <a:lumOff val="15000"/>
                  </a:schemeClr>
                </a:solidFill>
                <a:latin typeface="黑体" pitchFamily="49" charset="-122"/>
                <a:ea typeface="黑体" pitchFamily="49" charset="-122"/>
                <a:cs typeface="Times New Roman" pitchFamily="18" charset="0"/>
              </a:rPr>
              <a:t>卡主题</a:t>
            </a:r>
          </a:p>
        </p:txBody>
      </p:sp>
      <p:sp>
        <p:nvSpPr>
          <p:cNvPr id="13" name="AutoShape 25"/>
          <p:cNvSpPr>
            <a:spLocks noChangeArrowheads="1"/>
          </p:cNvSpPr>
          <p:nvPr/>
        </p:nvSpPr>
        <p:spPr bwMode="auto">
          <a:xfrm>
            <a:off x="6323305" y="4310739"/>
            <a:ext cx="792163" cy="434975"/>
          </a:xfrm>
          <a:prstGeom prst="can">
            <a:avLst>
              <a:gd name="adj" fmla="val 26454"/>
            </a:avLst>
          </a:prstGeom>
          <a:solidFill>
            <a:schemeClr val="bg1">
              <a:lumMod val="85000"/>
            </a:schemeClr>
          </a:solidFill>
          <a:ln w="9525">
            <a:solidFill>
              <a:schemeClr val="tx1">
                <a:lumMod val="75000"/>
                <a:lumOff val="25000"/>
              </a:schemeClr>
            </a:solidFill>
            <a:round/>
            <a:headEnd/>
            <a:tailEnd/>
          </a:ln>
        </p:spPr>
        <p:txBody>
          <a:bodyPr wrap="none" anchor="ctr"/>
          <a:lstStyle/>
          <a:p>
            <a:pPr fontAlgn="auto">
              <a:spcBef>
                <a:spcPts val="0"/>
              </a:spcBef>
              <a:spcAft>
                <a:spcPts val="0"/>
              </a:spcAft>
              <a:defRPr/>
            </a:pPr>
            <a:r>
              <a:rPr kumimoji="1" lang="zh-CN" altLang="en-US" sz="1400" dirty="0">
                <a:solidFill>
                  <a:schemeClr val="tx1">
                    <a:lumMod val="85000"/>
                    <a:lumOff val="15000"/>
                  </a:schemeClr>
                </a:solidFill>
                <a:latin typeface="黑体" pitchFamily="49" charset="-122"/>
                <a:ea typeface="黑体" pitchFamily="49" charset="-122"/>
                <a:cs typeface="Times New Roman" pitchFamily="18" charset="0"/>
              </a:rPr>
              <a:t>客户主题</a:t>
            </a:r>
          </a:p>
        </p:txBody>
      </p:sp>
      <p:sp>
        <p:nvSpPr>
          <p:cNvPr id="14" name="AutoShape 25"/>
          <p:cNvSpPr>
            <a:spLocks noChangeArrowheads="1"/>
          </p:cNvSpPr>
          <p:nvPr/>
        </p:nvSpPr>
        <p:spPr bwMode="auto">
          <a:xfrm>
            <a:off x="9461599" y="4309151"/>
            <a:ext cx="966787" cy="436562"/>
          </a:xfrm>
          <a:prstGeom prst="can">
            <a:avLst>
              <a:gd name="adj" fmla="val 26454"/>
            </a:avLst>
          </a:prstGeom>
          <a:solidFill>
            <a:schemeClr val="bg1">
              <a:lumMod val="85000"/>
            </a:schemeClr>
          </a:solidFill>
          <a:ln w="9525">
            <a:solidFill>
              <a:schemeClr val="tx1">
                <a:lumMod val="75000"/>
                <a:lumOff val="25000"/>
              </a:schemeClr>
            </a:solidFill>
            <a:round/>
            <a:headEnd/>
            <a:tailEnd/>
          </a:ln>
        </p:spPr>
        <p:txBody>
          <a:bodyPr wrap="none" anchor="ctr"/>
          <a:lstStyle/>
          <a:p>
            <a:pPr fontAlgn="auto">
              <a:spcBef>
                <a:spcPts val="0"/>
              </a:spcBef>
              <a:spcAft>
                <a:spcPts val="0"/>
              </a:spcAft>
              <a:defRPr/>
            </a:pPr>
            <a:r>
              <a:rPr kumimoji="1" lang="zh-CN" altLang="en-US" sz="1400" dirty="0">
                <a:solidFill>
                  <a:schemeClr val="tx1">
                    <a:lumMod val="85000"/>
                    <a:lumOff val="15000"/>
                  </a:schemeClr>
                </a:solidFill>
                <a:latin typeface="黑体" pitchFamily="49" charset="-122"/>
                <a:ea typeface="黑体" pitchFamily="49" charset="-122"/>
                <a:cs typeface="Times New Roman" pitchFamily="18" charset="0"/>
              </a:rPr>
              <a:t>票据主题</a:t>
            </a:r>
          </a:p>
        </p:txBody>
      </p:sp>
      <p:sp>
        <p:nvSpPr>
          <p:cNvPr id="15" name="AutoShape 40"/>
          <p:cNvSpPr>
            <a:spLocks noChangeArrowheads="1"/>
          </p:cNvSpPr>
          <p:nvPr/>
        </p:nvSpPr>
        <p:spPr bwMode="auto">
          <a:xfrm>
            <a:off x="5408739" y="1314138"/>
            <a:ext cx="1169864" cy="674688"/>
          </a:xfrm>
          <a:prstGeom prst="cube">
            <a:avLst>
              <a:gd name="adj" fmla="val 19292"/>
            </a:avLst>
          </a:prstGeom>
          <a:solidFill>
            <a:srgbClr val="00FF00"/>
          </a:solidFill>
          <a:ln w="9525">
            <a:solidFill>
              <a:schemeClr val="tx1"/>
            </a:solidFill>
            <a:miter lim="800000"/>
            <a:headEnd/>
            <a:tailEnd/>
          </a:ln>
        </p:spPr>
        <p:txBody>
          <a:bodyPr wrap="none" anchor="ctr"/>
          <a:lstStyle/>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人行上报</a:t>
            </a:r>
            <a:endParaRPr kumimoji="1" lang="en-US" altLang="zh-CN" sz="1400" dirty="0">
              <a:solidFill>
                <a:schemeClr val="tx1">
                  <a:lumMod val="85000"/>
                  <a:lumOff val="15000"/>
                </a:schemeClr>
              </a:solidFill>
              <a:latin typeface="黑体" pitchFamily="49" charset="-122"/>
              <a:ea typeface="黑体" pitchFamily="49" charset="-122"/>
            </a:endParaRPr>
          </a:p>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系统视图</a:t>
            </a:r>
            <a:endParaRPr kumimoji="1" lang="zh-CN" altLang="zh-CN" sz="1400" dirty="0">
              <a:solidFill>
                <a:schemeClr val="tx1">
                  <a:lumMod val="85000"/>
                  <a:lumOff val="15000"/>
                </a:schemeClr>
              </a:solidFill>
              <a:latin typeface="黑体" pitchFamily="49" charset="-122"/>
              <a:ea typeface="黑体" pitchFamily="49" charset="-122"/>
            </a:endParaRPr>
          </a:p>
        </p:txBody>
      </p:sp>
      <p:sp>
        <p:nvSpPr>
          <p:cNvPr id="16" name="AutoShape 40"/>
          <p:cNvSpPr>
            <a:spLocks noChangeArrowheads="1"/>
          </p:cNvSpPr>
          <p:nvPr/>
        </p:nvSpPr>
        <p:spPr bwMode="auto">
          <a:xfrm>
            <a:off x="7854971" y="1290327"/>
            <a:ext cx="1295400" cy="674687"/>
          </a:xfrm>
          <a:prstGeom prst="cube">
            <a:avLst>
              <a:gd name="adj" fmla="val 19292"/>
            </a:avLst>
          </a:prstGeom>
          <a:solidFill>
            <a:srgbClr val="FFC000"/>
          </a:solidFill>
          <a:ln w="9525">
            <a:solidFill>
              <a:schemeClr val="tx1"/>
            </a:solidFill>
            <a:miter lim="800000"/>
            <a:headEnd/>
            <a:tailEnd/>
          </a:ln>
        </p:spPr>
        <p:txBody>
          <a:bodyPr wrap="none" anchor="ctr"/>
          <a:lstStyle/>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外管局上报</a:t>
            </a:r>
            <a:endParaRPr kumimoji="1" lang="en-US" altLang="zh-CN" sz="1400" dirty="0">
              <a:solidFill>
                <a:schemeClr val="tx1">
                  <a:lumMod val="85000"/>
                  <a:lumOff val="15000"/>
                </a:schemeClr>
              </a:solidFill>
              <a:latin typeface="黑体" pitchFamily="49" charset="-122"/>
              <a:ea typeface="黑体" pitchFamily="49" charset="-122"/>
            </a:endParaRPr>
          </a:p>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系统视图</a:t>
            </a:r>
            <a:endParaRPr kumimoji="1" lang="zh-CN" altLang="zh-CN" sz="1400" dirty="0">
              <a:solidFill>
                <a:schemeClr val="tx1">
                  <a:lumMod val="85000"/>
                  <a:lumOff val="15000"/>
                </a:schemeClr>
              </a:solidFill>
              <a:latin typeface="黑体" pitchFamily="49" charset="-122"/>
              <a:ea typeface="黑体" pitchFamily="49" charset="-122"/>
            </a:endParaRPr>
          </a:p>
        </p:txBody>
      </p:sp>
      <p:sp>
        <p:nvSpPr>
          <p:cNvPr id="17" name="AutoShape 40"/>
          <p:cNvSpPr>
            <a:spLocks noChangeArrowheads="1"/>
          </p:cNvSpPr>
          <p:nvPr/>
        </p:nvSpPr>
        <p:spPr bwMode="auto">
          <a:xfrm>
            <a:off x="9140856" y="1290327"/>
            <a:ext cx="1296987" cy="674687"/>
          </a:xfrm>
          <a:prstGeom prst="cube">
            <a:avLst>
              <a:gd name="adj" fmla="val 19292"/>
            </a:avLst>
          </a:prstGeom>
          <a:solidFill>
            <a:srgbClr val="FF6600"/>
          </a:solidFill>
          <a:ln w="9525">
            <a:solidFill>
              <a:schemeClr val="tx1"/>
            </a:solidFill>
            <a:miter lim="800000"/>
            <a:headEnd/>
            <a:tailEnd/>
          </a:ln>
        </p:spPr>
        <p:txBody>
          <a:bodyPr wrap="none" anchor="ctr"/>
          <a:lstStyle/>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财政部上报</a:t>
            </a:r>
            <a:endParaRPr kumimoji="1" lang="en-US" altLang="zh-CN" sz="1400" dirty="0">
              <a:solidFill>
                <a:schemeClr val="tx1">
                  <a:lumMod val="85000"/>
                  <a:lumOff val="15000"/>
                </a:schemeClr>
              </a:solidFill>
              <a:latin typeface="黑体" pitchFamily="49" charset="-122"/>
              <a:ea typeface="黑体" pitchFamily="49" charset="-122"/>
            </a:endParaRPr>
          </a:p>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系统视图</a:t>
            </a:r>
            <a:endParaRPr kumimoji="1" lang="zh-CN" altLang="zh-CN" sz="1400" dirty="0">
              <a:solidFill>
                <a:schemeClr val="tx1">
                  <a:lumMod val="85000"/>
                  <a:lumOff val="15000"/>
                </a:schemeClr>
              </a:solidFill>
              <a:latin typeface="黑体" pitchFamily="49" charset="-122"/>
              <a:ea typeface="黑体" pitchFamily="49" charset="-122"/>
            </a:endParaRPr>
          </a:p>
        </p:txBody>
      </p:sp>
      <p:grpSp>
        <p:nvGrpSpPr>
          <p:cNvPr id="18" name="组合 82"/>
          <p:cNvGrpSpPr>
            <a:grpSpLocks/>
          </p:cNvGrpSpPr>
          <p:nvPr/>
        </p:nvGrpSpPr>
        <p:grpSpPr bwMode="auto">
          <a:xfrm>
            <a:off x="6814456" y="3155639"/>
            <a:ext cx="1047751" cy="677863"/>
            <a:chOff x="2590801" y="3390321"/>
            <a:chExt cx="1886444" cy="972729"/>
          </a:xfrm>
          <a:solidFill>
            <a:schemeClr val="bg1">
              <a:lumMod val="85000"/>
            </a:schemeClr>
          </a:solidFill>
        </p:grpSpPr>
        <p:sp>
          <p:nvSpPr>
            <p:cNvPr id="19" name="矩形 18"/>
            <p:cNvSpPr/>
            <p:nvPr/>
          </p:nvSpPr>
          <p:spPr bwMode="auto">
            <a:xfrm>
              <a:off x="2590801" y="3390321"/>
              <a:ext cx="1800695" cy="972729"/>
            </a:xfrm>
            <a:prstGeom prst="rect">
              <a:avLst/>
            </a:prstGeom>
            <a:grpFill/>
            <a:ln w="9525" cap="flat" cmpd="sng" algn="ctr">
              <a:solidFill>
                <a:schemeClr val="tx1">
                  <a:lumMod val="75000"/>
                  <a:lumOff val="25000"/>
                </a:schemeClr>
              </a:solidFill>
              <a:prstDash val="solid"/>
              <a:round/>
              <a:headEnd type="none" w="med" len="med"/>
              <a:tailEnd type="none" w="med" len="med"/>
            </a:ln>
            <a:effectLst/>
          </p:spPr>
          <p:txBody>
            <a:bodyPr/>
            <a:lstStyle/>
            <a:p>
              <a:pPr marL="342900" indent="-342900" fontAlgn="auto">
                <a:lnSpc>
                  <a:spcPct val="80000"/>
                </a:lnSpc>
                <a:spcBef>
                  <a:spcPct val="20000"/>
                </a:spcBef>
                <a:spcAft>
                  <a:spcPts val="0"/>
                </a:spcAft>
                <a:buClr>
                  <a:schemeClr val="tx1"/>
                </a:buClr>
                <a:buFont typeface="Wingdings" pitchFamily="2" charset="2"/>
                <a:buChar char="v"/>
                <a:defRPr/>
              </a:pPr>
              <a:endParaRPr lang="zh-CN" altLang="en-US" b="1">
                <a:solidFill>
                  <a:schemeClr val="tx1">
                    <a:lumMod val="85000"/>
                    <a:lumOff val="15000"/>
                  </a:schemeClr>
                </a:solidFill>
                <a:latin typeface="黑体" pitchFamily="49" charset="-122"/>
                <a:ea typeface="黑体" pitchFamily="49" charset="-122"/>
              </a:endParaRPr>
            </a:p>
          </p:txBody>
        </p:sp>
        <p:graphicFrame>
          <p:nvGraphicFramePr>
            <p:cNvPr id="20" name="Object 3"/>
            <p:cNvGraphicFramePr>
              <a:graphicFrameLocks noChangeAspect="1"/>
            </p:cNvGraphicFramePr>
            <p:nvPr/>
          </p:nvGraphicFramePr>
          <p:xfrm>
            <a:off x="2682265" y="3504223"/>
            <a:ext cx="871764" cy="774538"/>
          </p:xfrm>
          <a:graphic>
            <a:graphicData uri="http://schemas.openxmlformats.org/presentationml/2006/ole">
              <mc:AlternateContent xmlns:mc="http://schemas.openxmlformats.org/markup-compatibility/2006">
                <mc:Choice xmlns:v="urn:schemas-microsoft-com:vml" Requires="v">
                  <p:oleObj spid="_x0000_s18974" name="Visio" r:id="rId4" imgW="578510" imgH="528828" progId="Visio.Drawing.11">
                    <p:embed/>
                  </p:oleObj>
                </mc:Choice>
                <mc:Fallback>
                  <p:oleObj name="Visio" r:id="rId4" imgW="578510" imgH="528828"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82265" y="3504223"/>
                          <a:ext cx="871764" cy="77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21" name="TextBox 85"/>
            <p:cNvSpPr txBox="1">
              <a:spLocks noChangeArrowheads="1"/>
            </p:cNvSpPr>
            <p:nvPr/>
          </p:nvSpPr>
          <p:spPr bwMode="auto">
            <a:xfrm>
              <a:off x="3259620" y="3448117"/>
              <a:ext cx="1217625" cy="750817"/>
            </a:xfrm>
            <a:prstGeom prst="rect">
              <a:avLst/>
            </a:prstGeom>
            <a:noFill/>
            <a:ln w="9525">
              <a:noFill/>
              <a:miter lim="800000"/>
              <a:headEnd/>
              <a:tailEnd/>
            </a:ln>
          </p:spPr>
          <p:txBody>
            <a:bodyPr wrap="square">
              <a:spAutoFit/>
            </a:bodyPr>
            <a:lstStyle/>
            <a:p>
              <a:pPr algn="ctr"/>
              <a:r>
                <a:rPr lang="zh-CN" altLang="en-US" sz="1400" dirty="0">
                  <a:solidFill>
                    <a:schemeClr val="tx1">
                      <a:lumMod val="85000"/>
                      <a:lumOff val="15000"/>
                    </a:schemeClr>
                  </a:solidFill>
                  <a:latin typeface="黑体" pitchFamily="49" charset="-122"/>
                  <a:ea typeface="黑体" pitchFamily="49" charset="-122"/>
                </a:rPr>
                <a:t>数据生成</a:t>
              </a:r>
            </a:p>
          </p:txBody>
        </p:sp>
      </p:grpSp>
      <p:cxnSp>
        <p:nvCxnSpPr>
          <p:cNvPr id="22" name="直接箭头连接符 21"/>
          <p:cNvCxnSpPr/>
          <p:nvPr/>
        </p:nvCxnSpPr>
        <p:spPr>
          <a:xfrm>
            <a:off x="11640616" y="2858528"/>
            <a:ext cx="0" cy="1345849"/>
          </a:xfrm>
          <a:prstGeom prst="straightConnector1">
            <a:avLst/>
          </a:prstGeom>
          <a:ln w="28575">
            <a:solidFill>
              <a:schemeClr val="tx1">
                <a:lumMod val="75000"/>
                <a:lumOff val="2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23" name="Rectangle 19"/>
          <p:cNvSpPr>
            <a:spLocks noChangeArrowheads="1"/>
          </p:cNvSpPr>
          <p:nvPr/>
        </p:nvSpPr>
        <p:spPr bwMode="auto">
          <a:xfrm>
            <a:off x="5416582" y="2280752"/>
            <a:ext cx="6329428" cy="571500"/>
          </a:xfrm>
          <a:prstGeom prst="rect">
            <a:avLst/>
          </a:prstGeom>
          <a:gradFill rotWithShape="1">
            <a:gsLst>
              <a:gs pos="0">
                <a:srgbClr val="CC7032"/>
              </a:gs>
              <a:gs pos="100000">
                <a:srgbClr val="844820"/>
              </a:gs>
            </a:gsLst>
            <a:lin ang="2700000" scaled="1"/>
          </a:gradFill>
          <a:ln w="9525">
            <a:solidFill>
              <a:schemeClr val="bg1"/>
            </a:solidFill>
            <a:miter lim="800000"/>
            <a:headEnd/>
            <a:tailEnd/>
          </a:ln>
        </p:spPr>
        <p:txBody>
          <a:bodyPr wrap="none" anchor="ctr"/>
          <a:lstStyle/>
          <a:p>
            <a:pPr algn="ctr"/>
            <a:r>
              <a:rPr lang="zh-CN" altLang="en-US" dirty="0">
                <a:latin typeface="Arial" charset="0"/>
              </a:rPr>
              <a:t>报表平台门户</a:t>
            </a:r>
            <a:endParaRPr lang="zh-CN" altLang="zh-CN" dirty="0">
              <a:latin typeface="Arial" charset="0"/>
            </a:endParaRPr>
          </a:p>
        </p:txBody>
      </p:sp>
      <p:sp>
        <p:nvSpPr>
          <p:cNvPr id="24" name="AutoShape 25"/>
          <p:cNvSpPr>
            <a:spLocks noChangeArrowheads="1"/>
          </p:cNvSpPr>
          <p:nvPr/>
        </p:nvSpPr>
        <p:spPr bwMode="auto">
          <a:xfrm>
            <a:off x="10709373" y="4317089"/>
            <a:ext cx="823912" cy="436563"/>
          </a:xfrm>
          <a:prstGeom prst="can">
            <a:avLst>
              <a:gd name="adj" fmla="val 26454"/>
            </a:avLst>
          </a:prstGeom>
          <a:solidFill>
            <a:schemeClr val="bg1">
              <a:lumMod val="85000"/>
            </a:schemeClr>
          </a:solidFill>
          <a:ln w="9525">
            <a:solidFill>
              <a:schemeClr val="tx1">
                <a:lumMod val="75000"/>
                <a:lumOff val="25000"/>
              </a:schemeClr>
            </a:solidFill>
            <a:round/>
            <a:headEnd/>
            <a:tailEnd/>
          </a:ln>
        </p:spPr>
        <p:txBody>
          <a:bodyPr wrap="none" anchor="ctr"/>
          <a:lstStyle/>
          <a:p>
            <a:pPr fontAlgn="auto">
              <a:spcBef>
                <a:spcPts val="0"/>
              </a:spcBef>
              <a:spcAft>
                <a:spcPts val="0"/>
              </a:spcAft>
              <a:defRPr/>
            </a:pPr>
            <a:r>
              <a:rPr kumimoji="1" lang="zh-CN" altLang="en-US" sz="1400" dirty="0">
                <a:solidFill>
                  <a:schemeClr val="tx1">
                    <a:lumMod val="85000"/>
                    <a:lumOff val="15000"/>
                  </a:schemeClr>
                </a:solidFill>
                <a:latin typeface="黑体" pitchFamily="49" charset="-122"/>
                <a:ea typeface="黑体" pitchFamily="49" charset="-122"/>
                <a:cs typeface="Times New Roman" pitchFamily="18" charset="0"/>
              </a:rPr>
              <a:t>。。。。</a:t>
            </a:r>
          </a:p>
        </p:txBody>
      </p:sp>
      <p:cxnSp>
        <p:nvCxnSpPr>
          <p:cNvPr id="25" name="直接箭头连接符 24"/>
          <p:cNvCxnSpPr/>
          <p:nvPr/>
        </p:nvCxnSpPr>
        <p:spPr>
          <a:xfrm rot="5400000">
            <a:off x="8128713" y="2964891"/>
            <a:ext cx="214313" cy="1587"/>
          </a:xfrm>
          <a:prstGeom prst="straightConnector1">
            <a:avLst/>
          </a:prstGeom>
          <a:ln w="28575">
            <a:solidFill>
              <a:schemeClr val="tx1">
                <a:lumMod val="75000"/>
                <a:lumOff val="2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rot="5400000">
            <a:off x="5748341" y="2111063"/>
            <a:ext cx="214312" cy="1588"/>
          </a:xfrm>
          <a:prstGeom prst="straightConnector1">
            <a:avLst/>
          </a:prstGeom>
          <a:ln w="28575">
            <a:solidFill>
              <a:schemeClr val="tx1">
                <a:lumMod val="75000"/>
                <a:lumOff val="2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7" name="直接箭头连接符 26"/>
          <p:cNvCxnSpPr/>
          <p:nvPr/>
        </p:nvCxnSpPr>
        <p:spPr>
          <a:xfrm rot="5400000">
            <a:off x="7091375" y="2111064"/>
            <a:ext cx="214312" cy="1587"/>
          </a:xfrm>
          <a:prstGeom prst="straightConnector1">
            <a:avLst/>
          </a:prstGeom>
          <a:ln w="28575">
            <a:solidFill>
              <a:schemeClr val="tx1">
                <a:lumMod val="75000"/>
                <a:lumOff val="2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p:nvPr/>
        </p:nvCxnSpPr>
        <p:spPr>
          <a:xfrm rot="5400000">
            <a:off x="8388372" y="2111064"/>
            <a:ext cx="214312" cy="1587"/>
          </a:xfrm>
          <a:prstGeom prst="straightConnector1">
            <a:avLst/>
          </a:prstGeom>
          <a:ln w="28575">
            <a:solidFill>
              <a:schemeClr val="tx1">
                <a:lumMod val="75000"/>
                <a:lumOff val="2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29" name="直接箭头连接符 28"/>
          <p:cNvCxnSpPr/>
          <p:nvPr/>
        </p:nvCxnSpPr>
        <p:spPr>
          <a:xfrm rot="5400000">
            <a:off x="9645680" y="2111063"/>
            <a:ext cx="214312" cy="1588"/>
          </a:xfrm>
          <a:prstGeom prst="straightConnector1">
            <a:avLst/>
          </a:prstGeom>
          <a:ln w="28575">
            <a:solidFill>
              <a:schemeClr val="tx1">
                <a:lumMod val="75000"/>
                <a:lumOff val="2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0" name="Rectangle 19"/>
          <p:cNvSpPr>
            <a:spLocks noChangeArrowheads="1"/>
          </p:cNvSpPr>
          <p:nvPr/>
        </p:nvSpPr>
        <p:spPr bwMode="auto">
          <a:xfrm>
            <a:off x="5416582" y="4856823"/>
            <a:ext cx="6329428" cy="347677"/>
          </a:xfrm>
          <a:prstGeom prst="rect">
            <a:avLst/>
          </a:prstGeom>
          <a:solidFill>
            <a:schemeClr val="bg1">
              <a:lumMod val="85000"/>
            </a:schemeClr>
          </a:solidFill>
          <a:ln w="6350">
            <a:solidFill>
              <a:schemeClr val="tx1">
                <a:lumMod val="75000"/>
                <a:lumOff val="25000"/>
              </a:schemeClr>
            </a:solidFill>
            <a:miter lim="800000"/>
            <a:headEnd/>
            <a:tailEnd/>
          </a:ln>
        </p:spPr>
        <p:txBody>
          <a:bodyPr wrap="none" anchor="ctr"/>
          <a:lstStyle/>
          <a:p>
            <a:pPr algn="ctr"/>
            <a:r>
              <a:rPr kumimoji="1" lang="en-US" altLang="zh-CN" b="1">
                <a:solidFill>
                  <a:schemeClr val="tx1">
                    <a:lumMod val="85000"/>
                    <a:lumOff val="15000"/>
                  </a:schemeClr>
                </a:solidFill>
                <a:latin typeface="黑体" pitchFamily="49" charset="-122"/>
                <a:ea typeface="黑体" pitchFamily="49" charset="-122"/>
              </a:rPr>
              <a:t>ETL</a:t>
            </a:r>
            <a:r>
              <a:rPr kumimoji="1" lang="zh-CN" altLang="en-US" b="1">
                <a:solidFill>
                  <a:schemeClr val="tx1">
                    <a:lumMod val="85000"/>
                    <a:lumOff val="15000"/>
                  </a:schemeClr>
                </a:solidFill>
                <a:latin typeface="黑体" pitchFamily="49" charset="-122"/>
                <a:ea typeface="黑体" pitchFamily="49" charset="-122"/>
              </a:rPr>
              <a:t>统一调度服务</a:t>
            </a:r>
            <a:endParaRPr kumimoji="1" lang="zh-CN" altLang="zh-CN" b="1">
              <a:solidFill>
                <a:schemeClr val="tx1">
                  <a:lumMod val="85000"/>
                  <a:lumOff val="15000"/>
                </a:schemeClr>
              </a:solidFill>
              <a:latin typeface="黑体" pitchFamily="49" charset="-122"/>
              <a:ea typeface="黑体" pitchFamily="49" charset="-122"/>
            </a:endParaRPr>
          </a:p>
        </p:txBody>
      </p:sp>
      <p:sp>
        <p:nvSpPr>
          <p:cNvPr id="31" name="AutoShape 40"/>
          <p:cNvSpPr>
            <a:spLocks noChangeArrowheads="1"/>
          </p:cNvSpPr>
          <p:nvPr/>
        </p:nvSpPr>
        <p:spPr bwMode="auto">
          <a:xfrm>
            <a:off x="10415637" y="1290311"/>
            <a:ext cx="1296987" cy="674687"/>
          </a:xfrm>
          <a:prstGeom prst="cube">
            <a:avLst>
              <a:gd name="adj" fmla="val 19292"/>
            </a:avLst>
          </a:prstGeom>
          <a:solidFill>
            <a:srgbClr val="FF6600"/>
          </a:solidFill>
          <a:ln w="9525">
            <a:solidFill>
              <a:schemeClr val="tx1"/>
            </a:solidFill>
            <a:miter lim="800000"/>
            <a:headEnd/>
            <a:tailEnd/>
          </a:ln>
        </p:spPr>
        <p:txBody>
          <a:bodyPr wrap="none" anchor="ctr"/>
          <a:lstStyle/>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本地监管上报</a:t>
            </a:r>
            <a:endParaRPr kumimoji="1" lang="en-US" altLang="zh-CN" sz="1400" dirty="0">
              <a:solidFill>
                <a:schemeClr val="tx1">
                  <a:lumMod val="85000"/>
                  <a:lumOff val="15000"/>
                </a:schemeClr>
              </a:solidFill>
              <a:latin typeface="黑体" pitchFamily="49" charset="-122"/>
              <a:ea typeface="黑体" pitchFamily="49" charset="-122"/>
            </a:endParaRPr>
          </a:p>
          <a:p>
            <a:pPr algn="ctr" fontAlgn="auto">
              <a:spcBef>
                <a:spcPts val="0"/>
              </a:spcBef>
              <a:spcAft>
                <a:spcPts val="0"/>
              </a:spcAft>
            </a:pPr>
            <a:r>
              <a:rPr kumimoji="1" lang="zh-CN" altLang="en-US" sz="1400" dirty="0">
                <a:solidFill>
                  <a:schemeClr val="tx1">
                    <a:lumMod val="85000"/>
                    <a:lumOff val="15000"/>
                  </a:schemeClr>
                </a:solidFill>
                <a:latin typeface="黑体" pitchFamily="49" charset="-122"/>
                <a:ea typeface="黑体" pitchFamily="49" charset="-122"/>
              </a:rPr>
              <a:t>系统视图</a:t>
            </a:r>
            <a:endParaRPr kumimoji="1" lang="zh-CN" altLang="zh-CN" sz="1400" dirty="0">
              <a:solidFill>
                <a:schemeClr val="tx1">
                  <a:lumMod val="85000"/>
                  <a:lumOff val="15000"/>
                </a:schemeClr>
              </a:solidFill>
              <a:latin typeface="黑体" pitchFamily="49" charset="-122"/>
              <a:ea typeface="黑体" pitchFamily="49" charset="-122"/>
            </a:endParaRPr>
          </a:p>
        </p:txBody>
      </p:sp>
      <p:cxnSp>
        <p:nvCxnSpPr>
          <p:cNvPr id="32" name="直接箭头连接符 31"/>
          <p:cNvCxnSpPr/>
          <p:nvPr/>
        </p:nvCxnSpPr>
        <p:spPr>
          <a:xfrm rot="5400000">
            <a:off x="10920461" y="2111047"/>
            <a:ext cx="214312" cy="1588"/>
          </a:xfrm>
          <a:prstGeom prst="straightConnector1">
            <a:avLst/>
          </a:prstGeom>
          <a:ln w="28575">
            <a:solidFill>
              <a:schemeClr val="tx1">
                <a:lumMod val="75000"/>
                <a:lumOff val="25000"/>
              </a:schemeClr>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33" name="AutoShape 25"/>
          <p:cNvSpPr>
            <a:spLocks noChangeArrowheads="1"/>
          </p:cNvSpPr>
          <p:nvPr/>
        </p:nvSpPr>
        <p:spPr bwMode="auto">
          <a:xfrm>
            <a:off x="5854004" y="5356905"/>
            <a:ext cx="4993505" cy="648297"/>
          </a:xfrm>
          <a:prstGeom prst="can">
            <a:avLst>
              <a:gd name="adj" fmla="val 26454"/>
            </a:avLst>
          </a:prstGeom>
          <a:solidFill>
            <a:srgbClr val="2EC206"/>
          </a:solidFill>
          <a:ln w="9525">
            <a:solidFill>
              <a:schemeClr val="tx1">
                <a:lumMod val="75000"/>
                <a:lumOff val="25000"/>
              </a:schemeClr>
            </a:solidFill>
            <a:round/>
            <a:headEnd/>
            <a:tailEnd/>
          </a:ln>
        </p:spPr>
        <p:txBody>
          <a:bodyPr wrap="none" anchor="ctr"/>
          <a:lstStyle/>
          <a:p>
            <a:pPr algn="ctr" fontAlgn="auto">
              <a:spcBef>
                <a:spcPts val="0"/>
              </a:spcBef>
              <a:spcAft>
                <a:spcPts val="0"/>
              </a:spcAft>
              <a:defRPr/>
            </a:pPr>
            <a:r>
              <a:rPr kumimoji="1" lang="zh-CN" altLang="en-US" sz="1400" dirty="0">
                <a:solidFill>
                  <a:schemeClr val="tx1">
                    <a:lumMod val="85000"/>
                    <a:lumOff val="15000"/>
                  </a:schemeClr>
                </a:solidFill>
                <a:latin typeface="黑体" pitchFamily="49" charset="-122"/>
                <a:ea typeface="黑体" pitchFamily="49" charset="-122"/>
                <a:cs typeface="Times New Roman" pitchFamily="18" charset="0"/>
              </a:rPr>
              <a:t>数据中心</a:t>
            </a:r>
            <a:r>
              <a:rPr kumimoji="1" lang="en-US" altLang="zh-CN" sz="1400" dirty="0">
                <a:solidFill>
                  <a:schemeClr val="tx1">
                    <a:lumMod val="85000"/>
                    <a:lumOff val="15000"/>
                  </a:schemeClr>
                </a:solidFill>
                <a:latin typeface="黑体" pitchFamily="49" charset="-122"/>
                <a:ea typeface="黑体" pitchFamily="49" charset="-122"/>
                <a:cs typeface="Times New Roman" pitchFamily="18" charset="0"/>
              </a:rPr>
              <a:t>/</a:t>
            </a:r>
            <a:r>
              <a:rPr kumimoji="1" lang="zh-CN" altLang="en-US" sz="1400" dirty="0">
                <a:solidFill>
                  <a:schemeClr val="tx1">
                    <a:lumMod val="85000"/>
                    <a:lumOff val="15000"/>
                  </a:schemeClr>
                </a:solidFill>
                <a:latin typeface="黑体" pitchFamily="49" charset="-122"/>
                <a:ea typeface="黑体" pitchFamily="49" charset="-122"/>
                <a:cs typeface="Times New Roman" pitchFamily="18" charset="0"/>
              </a:rPr>
              <a:t>数整平台</a:t>
            </a:r>
          </a:p>
        </p:txBody>
      </p:sp>
      <p:grpSp>
        <p:nvGrpSpPr>
          <p:cNvPr id="34" name="组合 82"/>
          <p:cNvGrpSpPr>
            <a:grpSpLocks/>
          </p:cNvGrpSpPr>
          <p:nvPr/>
        </p:nvGrpSpPr>
        <p:grpSpPr bwMode="auto">
          <a:xfrm>
            <a:off x="10160718" y="3166349"/>
            <a:ext cx="1047751" cy="677863"/>
            <a:chOff x="2590801" y="3390321"/>
            <a:chExt cx="1886444" cy="972729"/>
          </a:xfrm>
          <a:solidFill>
            <a:schemeClr val="bg1">
              <a:lumMod val="85000"/>
            </a:schemeClr>
          </a:solidFill>
        </p:grpSpPr>
        <p:sp>
          <p:nvSpPr>
            <p:cNvPr id="35" name="矩形 34"/>
            <p:cNvSpPr/>
            <p:nvPr/>
          </p:nvSpPr>
          <p:spPr bwMode="auto">
            <a:xfrm>
              <a:off x="2590801" y="3390321"/>
              <a:ext cx="1800695" cy="972729"/>
            </a:xfrm>
            <a:prstGeom prst="rect">
              <a:avLst/>
            </a:prstGeom>
            <a:grpFill/>
            <a:ln w="9525" cap="flat" cmpd="sng" algn="ctr">
              <a:solidFill>
                <a:schemeClr val="tx1">
                  <a:lumMod val="75000"/>
                  <a:lumOff val="25000"/>
                </a:schemeClr>
              </a:solidFill>
              <a:prstDash val="solid"/>
              <a:round/>
              <a:headEnd type="none" w="med" len="med"/>
              <a:tailEnd type="none" w="med" len="med"/>
            </a:ln>
            <a:effectLst/>
          </p:spPr>
          <p:txBody>
            <a:bodyPr/>
            <a:lstStyle/>
            <a:p>
              <a:pPr marL="342900" indent="-342900" fontAlgn="auto">
                <a:lnSpc>
                  <a:spcPct val="80000"/>
                </a:lnSpc>
                <a:spcBef>
                  <a:spcPct val="20000"/>
                </a:spcBef>
                <a:spcAft>
                  <a:spcPts val="0"/>
                </a:spcAft>
                <a:buClr>
                  <a:schemeClr val="tx1"/>
                </a:buClr>
                <a:buFont typeface="Wingdings" pitchFamily="2" charset="2"/>
                <a:buChar char="v"/>
                <a:defRPr/>
              </a:pPr>
              <a:endParaRPr lang="zh-CN" altLang="en-US" b="1">
                <a:solidFill>
                  <a:schemeClr val="tx1">
                    <a:lumMod val="85000"/>
                    <a:lumOff val="15000"/>
                  </a:schemeClr>
                </a:solidFill>
                <a:latin typeface="黑体" pitchFamily="49" charset="-122"/>
                <a:ea typeface="黑体" pitchFamily="49" charset="-122"/>
              </a:endParaRPr>
            </a:p>
          </p:txBody>
        </p:sp>
        <p:graphicFrame>
          <p:nvGraphicFramePr>
            <p:cNvPr id="36" name="Object 3"/>
            <p:cNvGraphicFramePr>
              <a:graphicFrameLocks noChangeAspect="1"/>
            </p:cNvGraphicFramePr>
            <p:nvPr/>
          </p:nvGraphicFramePr>
          <p:xfrm>
            <a:off x="2682265" y="3504223"/>
            <a:ext cx="871764" cy="774538"/>
          </p:xfrm>
          <a:graphic>
            <a:graphicData uri="http://schemas.openxmlformats.org/presentationml/2006/ole">
              <mc:AlternateContent xmlns:mc="http://schemas.openxmlformats.org/markup-compatibility/2006">
                <mc:Choice xmlns:v="urn:schemas-microsoft-com:vml" Requires="v">
                  <p:oleObj spid="_x0000_s18975" name="Visio" r:id="rId6" imgW="578510" imgH="528828" progId="Visio.Drawing.11">
                    <p:embed/>
                  </p:oleObj>
                </mc:Choice>
                <mc:Fallback>
                  <p:oleObj name="Visio" r:id="rId6" imgW="578510" imgH="528828"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82265" y="3504223"/>
                          <a:ext cx="871764" cy="77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37" name="TextBox 85"/>
            <p:cNvSpPr txBox="1">
              <a:spLocks noChangeArrowheads="1"/>
            </p:cNvSpPr>
            <p:nvPr/>
          </p:nvSpPr>
          <p:spPr bwMode="auto">
            <a:xfrm>
              <a:off x="3259620" y="3448117"/>
              <a:ext cx="1217625" cy="750817"/>
            </a:xfrm>
            <a:prstGeom prst="rect">
              <a:avLst/>
            </a:prstGeom>
            <a:noFill/>
            <a:ln w="9525">
              <a:noFill/>
              <a:miter lim="800000"/>
              <a:headEnd/>
              <a:tailEnd/>
            </a:ln>
          </p:spPr>
          <p:txBody>
            <a:bodyPr wrap="square">
              <a:spAutoFit/>
            </a:bodyPr>
            <a:lstStyle/>
            <a:p>
              <a:pPr algn="ctr"/>
              <a:r>
                <a:rPr lang="zh-CN" altLang="en-US" sz="1400" dirty="0">
                  <a:solidFill>
                    <a:schemeClr val="tx1">
                      <a:lumMod val="85000"/>
                      <a:lumOff val="15000"/>
                    </a:schemeClr>
                  </a:solidFill>
                  <a:latin typeface="黑体" pitchFamily="49" charset="-122"/>
                  <a:ea typeface="黑体" pitchFamily="49" charset="-122"/>
                </a:rPr>
                <a:t>其他处理</a:t>
              </a:r>
            </a:p>
          </p:txBody>
        </p:sp>
      </p:grpSp>
      <p:grpSp>
        <p:nvGrpSpPr>
          <p:cNvPr id="38" name="组合 82"/>
          <p:cNvGrpSpPr>
            <a:grpSpLocks/>
          </p:cNvGrpSpPr>
          <p:nvPr/>
        </p:nvGrpSpPr>
        <p:grpSpPr bwMode="auto">
          <a:xfrm>
            <a:off x="7927695" y="3166349"/>
            <a:ext cx="1047751" cy="677863"/>
            <a:chOff x="2590801" y="3390321"/>
            <a:chExt cx="1886444" cy="972729"/>
          </a:xfrm>
          <a:solidFill>
            <a:schemeClr val="bg1">
              <a:lumMod val="85000"/>
            </a:schemeClr>
          </a:solidFill>
        </p:grpSpPr>
        <p:sp>
          <p:nvSpPr>
            <p:cNvPr id="39" name="矩形 38"/>
            <p:cNvSpPr/>
            <p:nvPr/>
          </p:nvSpPr>
          <p:spPr bwMode="auto">
            <a:xfrm>
              <a:off x="2590801" y="3390321"/>
              <a:ext cx="1800695" cy="972729"/>
            </a:xfrm>
            <a:prstGeom prst="rect">
              <a:avLst/>
            </a:prstGeom>
            <a:grpFill/>
            <a:ln w="9525" cap="flat" cmpd="sng" algn="ctr">
              <a:solidFill>
                <a:schemeClr val="tx1">
                  <a:lumMod val="75000"/>
                  <a:lumOff val="25000"/>
                </a:schemeClr>
              </a:solidFill>
              <a:prstDash val="solid"/>
              <a:round/>
              <a:headEnd type="none" w="med" len="med"/>
              <a:tailEnd type="none" w="med" len="med"/>
            </a:ln>
            <a:effectLst/>
          </p:spPr>
          <p:txBody>
            <a:bodyPr/>
            <a:lstStyle/>
            <a:p>
              <a:pPr marL="342900" indent="-342900" fontAlgn="auto">
                <a:lnSpc>
                  <a:spcPct val="80000"/>
                </a:lnSpc>
                <a:spcBef>
                  <a:spcPct val="20000"/>
                </a:spcBef>
                <a:spcAft>
                  <a:spcPts val="0"/>
                </a:spcAft>
                <a:buClr>
                  <a:schemeClr val="tx1"/>
                </a:buClr>
                <a:buFont typeface="Wingdings" pitchFamily="2" charset="2"/>
                <a:buChar char="v"/>
                <a:defRPr/>
              </a:pPr>
              <a:endParaRPr lang="zh-CN" altLang="en-US" b="1">
                <a:solidFill>
                  <a:schemeClr val="tx1">
                    <a:lumMod val="85000"/>
                    <a:lumOff val="15000"/>
                  </a:schemeClr>
                </a:solidFill>
                <a:latin typeface="黑体" pitchFamily="49" charset="-122"/>
                <a:ea typeface="黑体" pitchFamily="49" charset="-122"/>
              </a:endParaRPr>
            </a:p>
          </p:txBody>
        </p:sp>
        <p:graphicFrame>
          <p:nvGraphicFramePr>
            <p:cNvPr id="40" name="Object 3"/>
            <p:cNvGraphicFramePr>
              <a:graphicFrameLocks noChangeAspect="1"/>
            </p:cNvGraphicFramePr>
            <p:nvPr/>
          </p:nvGraphicFramePr>
          <p:xfrm>
            <a:off x="2682265" y="3504223"/>
            <a:ext cx="871764" cy="774538"/>
          </p:xfrm>
          <a:graphic>
            <a:graphicData uri="http://schemas.openxmlformats.org/presentationml/2006/ole">
              <mc:AlternateContent xmlns:mc="http://schemas.openxmlformats.org/markup-compatibility/2006">
                <mc:Choice xmlns:v="urn:schemas-microsoft-com:vml" Requires="v">
                  <p:oleObj spid="_x0000_s18976" name="Visio" r:id="rId7" imgW="578510" imgH="528828" progId="Visio.Drawing.11">
                    <p:embed/>
                  </p:oleObj>
                </mc:Choice>
                <mc:Fallback>
                  <p:oleObj name="Visio" r:id="rId7" imgW="578510" imgH="528828"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82265" y="3504223"/>
                          <a:ext cx="871764" cy="77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1" name="TextBox 85"/>
            <p:cNvSpPr txBox="1">
              <a:spLocks noChangeArrowheads="1"/>
            </p:cNvSpPr>
            <p:nvPr/>
          </p:nvSpPr>
          <p:spPr bwMode="auto">
            <a:xfrm>
              <a:off x="3259620" y="3448117"/>
              <a:ext cx="1217625" cy="750817"/>
            </a:xfrm>
            <a:prstGeom prst="rect">
              <a:avLst/>
            </a:prstGeom>
            <a:noFill/>
            <a:ln w="9525">
              <a:noFill/>
              <a:miter lim="800000"/>
              <a:headEnd/>
              <a:tailEnd/>
            </a:ln>
          </p:spPr>
          <p:txBody>
            <a:bodyPr wrap="square">
              <a:spAutoFit/>
            </a:bodyPr>
            <a:lstStyle/>
            <a:p>
              <a:pPr algn="ctr"/>
              <a:r>
                <a:rPr lang="zh-CN" altLang="en-US" sz="1400" dirty="0">
                  <a:solidFill>
                    <a:schemeClr val="tx1">
                      <a:lumMod val="85000"/>
                      <a:lumOff val="15000"/>
                    </a:schemeClr>
                  </a:solidFill>
                  <a:latin typeface="黑体" pitchFamily="49" charset="-122"/>
                  <a:ea typeface="黑体" pitchFamily="49" charset="-122"/>
                </a:rPr>
                <a:t>数据补录</a:t>
              </a:r>
            </a:p>
          </p:txBody>
        </p:sp>
      </p:grpSp>
      <p:grpSp>
        <p:nvGrpSpPr>
          <p:cNvPr id="42" name="组合 82"/>
          <p:cNvGrpSpPr>
            <a:grpSpLocks/>
          </p:cNvGrpSpPr>
          <p:nvPr/>
        </p:nvGrpSpPr>
        <p:grpSpPr bwMode="auto">
          <a:xfrm>
            <a:off x="9047479" y="3166349"/>
            <a:ext cx="1047751" cy="677863"/>
            <a:chOff x="2590801" y="3390321"/>
            <a:chExt cx="1886444" cy="972729"/>
          </a:xfrm>
          <a:solidFill>
            <a:schemeClr val="bg1">
              <a:lumMod val="85000"/>
            </a:schemeClr>
          </a:solidFill>
        </p:grpSpPr>
        <p:sp>
          <p:nvSpPr>
            <p:cNvPr id="43" name="矩形 42"/>
            <p:cNvSpPr/>
            <p:nvPr/>
          </p:nvSpPr>
          <p:spPr bwMode="auto">
            <a:xfrm>
              <a:off x="2590801" y="3390321"/>
              <a:ext cx="1800695" cy="972729"/>
            </a:xfrm>
            <a:prstGeom prst="rect">
              <a:avLst/>
            </a:prstGeom>
            <a:grpFill/>
            <a:ln w="9525" cap="flat" cmpd="sng" algn="ctr">
              <a:solidFill>
                <a:schemeClr val="tx1">
                  <a:lumMod val="75000"/>
                  <a:lumOff val="25000"/>
                </a:schemeClr>
              </a:solidFill>
              <a:prstDash val="solid"/>
              <a:round/>
              <a:headEnd type="none" w="med" len="med"/>
              <a:tailEnd type="none" w="med" len="med"/>
            </a:ln>
            <a:effectLst/>
          </p:spPr>
          <p:txBody>
            <a:bodyPr/>
            <a:lstStyle/>
            <a:p>
              <a:pPr marL="342900" indent="-342900" fontAlgn="auto">
                <a:lnSpc>
                  <a:spcPct val="80000"/>
                </a:lnSpc>
                <a:spcBef>
                  <a:spcPct val="20000"/>
                </a:spcBef>
                <a:spcAft>
                  <a:spcPts val="0"/>
                </a:spcAft>
                <a:buClr>
                  <a:schemeClr val="tx1"/>
                </a:buClr>
                <a:buFont typeface="Wingdings" pitchFamily="2" charset="2"/>
                <a:buChar char="v"/>
                <a:defRPr/>
              </a:pPr>
              <a:endParaRPr lang="zh-CN" altLang="en-US" b="1">
                <a:solidFill>
                  <a:schemeClr val="tx1">
                    <a:lumMod val="85000"/>
                    <a:lumOff val="15000"/>
                  </a:schemeClr>
                </a:solidFill>
                <a:latin typeface="黑体" pitchFamily="49" charset="-122"/>
                <a:ea typeface="黑体" pitchFamily="49" charset="-122"/>
              </a:endParaRPr>
            </a:p>
          </p:txBody>
        </p:sp>
        <p:graphicFrame>
          <p:nvGraphicFramePr>
            <p:cNvPr id="44" name="Object 3"/>
            <p:cNvGraphicFramePr>
              <a:graphicFrameLocks noChangeAspect="1"/>
            </p:cNvGraphicFramePr>
            <p:nvPr/>
          </p:nvGraphicFramePr>
          <p:xfrm>
            <a:off x="2682265" y="3504223"/>
            <a:ext cx="871764" cy="774538"/>
          </p:xfrm>
          <a:graphic>
            <a:graphicData uri="http://schemas.openxmlformats.org/presentationml/2006/ole">
              <mc:AlternateContent xmlns:mc="http://schemas.openxmlformats.org/markup-compatibility/2006">
                <mc:Choice xmlns:v="urn:schemas-microsoft-com:vml" Requires="v">
                  <p:oleObj spid="_x0000_s18977" name="Visio" r:id="rId8" imgW="578510" imgH="528828" progId="Visio.Drawing.11">
                    <p:embed/>
                  </p:oleObj>
                </mc:Choice>
                <mc:Fallback>
                  <p:oleObj name="Visio" r:id="rId8" imgW="578510" imgH="528828" progId="Visio.Drawing.11">
                    <p:embed/>
                    <p:pic>
                      <p:nvPicPr>
                        <p:cNvPr id="0" nam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82265" y="3504223"/>
                          <a:ext cx="871764" cy="774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45" name="TextBox 85"/>
            <p:cNvSpPr txBox="1">
              <a:spLocks noChangeArrowheads="1"/>
            </p:cNvSpPr>
            <p:nvPr/>
          </p:nvSpPr>
          <p:spPr bwMode="auto">
            <a:xfrm>
              <a:off x="3259620" y="3448117"/>
              <a:ext cx="1217625" cy="750817"/>
            </a:xfrm>
            <a:prstGeom prst="rect">
              <a:avLst/>
            </a:prstGeom>
            <a:noFill/>
            <a:ln w="9525">
              <a:noFill/>
              <a:miter lim="800000"/>
              <a:headEnd/>
              <a:tailEnd/>
            </a:ln>
          </p:spPr>
          <p:txBody>
            <a:bodyPr wrap="square">
              <a:spAutoFit/>
            </a:bodyPr>
            <a:lstStyle/>
            <a:p>
              <a:pPr algn="ctr"/>
              <a:r>
                <a:rPr lang="zh-CN" altLang="en-US" sz="1400" dirty="0">
                  <a:solidFill>
                    <a:schemeClr val="tx1">
                      <a:lumMod val="85000"/>
                      <a:lumOff val="15000"/>
                    </a:schemeClr>
                  </a:solidFill>
                  <a:latin typeface="黑体" pitchFamily="49" charset="-122"/>
                  <a:ea typeface="黑体" pitchFamily="49" charset="-122"/>
                </a:rPr>
                <a:t>数据校验</a:t>
              </a:r>
            </a:p>
          </p:txBody>
        </p:sp>
      </p:grpSp>
      <p:graphicFrame>
        <p:nvGraphicFramePr>
          <p:cNvPr id="46" name="Object 1"/>
          <p:cNvGraphicFramePr>
            <a:graphicFrameLocks noChangeAspect="1"/>
          </p:cNvGraphicFramePr>
          <p:nvPr>
            <p:extLst/>
          </p:nvPr>
        </p:nvGraphicFramePr>
        <p:xfrm>
          <a:off x="55767" y="1350293"/>
          <a:ext cx="4816097" cy="4987837"/>
        </p:xfrm>
        <a:graphic>
          <a:graphicData uri="http://schemas.openxmlformats.org/presentationml/2006/ole">
            <mc:AlternateContent xmlns:mc="http://schemas.openxmlformats.org/markup-compatibility/2006">
              <mc:Choice xmlns:v="urn:schemas-microsoft-com:vml" Requires="v">
                <p:oleObj spid="_x0000_s18978" name="Visio" r:id="rId9" imgW="6334702" imgH="5254797" progId="Visio.Drawing.11">
                  <p:embed/>
                </p:oleObj>
              </mc:Choice>
              <mc:Fallback>
                <p:oleObj name="Visio" r:id="rId9" imgW="6334702" imgH="5254797" progId="Visio.Drawing.11">
                  <p:embed/>
                  <p:pic>
                    <p:nvPicPr>
                      <p:cNvPr id="0" name=""/>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5767" y="1350293"/>
                        <a:ext cx="4816097" cy="4987837"/>
                      </a:xfrm>
                      <a:prstGeom prst="rect">
                        <a:avLst/>
                      </a:prstGeom>
                      <a:noFill/>
                      <a:extLst/>
                    </p:spPr>
                  </p:pic>
                </p:oleObj>
              </mc:Fallback>
            </mc:AlternateContent>
          </a:graphicData>
        </a:graphic>
      </p:graphicFrame>
      <p:sp>
        <p:nvSpPr>
          <p:cNvPr id="47" name="文本框 46"/>
          <p:cNvSpPr txBox="1"/>
          <p:nvPr/>
        </p:nvSpPr>
        <p:spPr>
          <a:xfrm>
            <a:off x="5416582" y="4243242"/>
            <a:ext cx="1035181" cy="646331"/>
          </a:xfrm>
          <a:prstGeom prst="rect">
            <a:avLst/>
          </a:prstGeom>
          <a:noFill/>
        </p:spPr>
        <p:txBody>
          <a:bodyPr wrap="square" rtlCol="0">
            <a:spAutoFit/>
          </a:bodyPr>
          <a:lstStyle/>
          <a:p>
            <a:pPr algn="ctr"/>
            <a:r>
              <a:rPr lang="zh-CN" altLang="en-US" dirty="0" smtClean="0"/>
              <a:t>数据</a:t>
            </a:r>
            <a:endParaRPr lang="en-US" altLang="zh-CN" dirty="0" smtClean="0"/>
          </a:p>
          <a:p>
            <a:pPr algn="ctr"/>
            <a:r>
              <a:rPr lang="zh-CN" altLang="en-US" dirty="0" smtClean="0"/>
              <a:t>服务层</a:t>
            </a:r>
            <a:endParaRPr lang="zh-CN" altLang="en-US" dirty="0"/>
          </a:p>
        </p:txBody>
      </p:sp>
      <p:sp>
        <p:nvSpPr>
          <p:cNvPr id="48" name="文本框 47"/>
          <p:cNvSpPr txBox="1"/>
          <p:nvPr/>
        </p:nvSpPr>
        <p:spPr>
          <a:xfrm>
            <a:off x="5691834" y="3174122"/>
            <a:ext cx="1035181" cy="646331"/>
          </a:xfrm>
          <a:prstGeom prst="rect">
            <a:avLst/>
          </a:prstGeom>
          <a:noFill/>
        </p:spPr>
        <p:txBody>
          <a:bodyPr wrap="square" rtlCol="0">
            <a:spAutoFit/>
          </a:bodyPr>
          <a:lstStyle/>
          <a:p>
            <a:pPr algn="ctr"/>
            <a:r>
              <a:rPr lang="zh-CN" altLang="en-US" dirty="0" smtClean="0"/>
              <a:t>处理</a:t>
            </a:r>
            <a:endParaRPr lang="en-US" altLang="zh-CN" dirty="0" smtClean="0"/>
          </a:p>
          <a:p>
            <a:pPr algn="ctr"/>
            <a:r>
              <a:rPr lang="zh-CN" altLang="en-US" dirty="0" smtClean="0"/>
              <a:t>应用层</a:t>
            </a:r>
            <a:endParaRPr lang="zh-CN" altLang="en-US" dirty="0"/>
          </a:p>
        </p:txBody>
      </p:sp>
      <p:sp>
        <p:nvSpPr>
          <p:cNvPr id="49"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DBUS</a:t>
            </a:r>
            <a:r>
              <a:rPr lang="zh-CN" altLang="en-US" dirty="0"/>
              <a:t>平台</a:t>
            </a:r>
            <a:r>
              <a:rPr lang="en-US" altLang="zh-CN" dirty="0"/>
              <a:t>-</a:t>
            </a:r>
            <a:r>
              <a:rPr lang="zh-CN" altLang="en-US" sz="2400" dirty="0"/>
              <a:t>报表体系</a:t>
            </a:r>
            <a:r>
              <a:rPr lang="en-US" altLang="zh-CN" sz="2400" dirty="0"/>
              <a:t>&amp;</a:t>
            </a:r>
            <a:r>
              <a:rPr lang="zh-CN" altLang="en-US" sz="2400" dirty="0"/>
              <a:t>管理报送平台架构</a:t>
            </a:r>
          </a:p>
        </p:txBody>
      </p:sp>
      <p:sp>
        <p:nvSpPr>
          <p:cNvPr id="50" name="矩形 49"/>
          <p:cNvSpPr/>
          <p:nvPr/>
        </p:nvSpPr>
        <p:spPr bwMode="hidden">
          <a:xfrm>
            <a:off x="255538" y="762695"/>
            <a:ext cx="4328294" cy="502956"/>
          </a:xfrm>
          <a:prstGeom prst="rect">
            <a:avLst/>
          </a:prstGeom>
          <a:solidFill>
            <a:srgbClr val="E46C0A"/>
          </a:solidFill>
          <a:ln w="9525">
            <a:noFill/>
            <a:miter lim="800000"/>
            <a:headEnd/>
            <a:tailEnd/>
          </a:ln>
          <a:effectLst/>
        </p:spPr>
        <p:txBody>
          <a:bodyPr wrap="none" rtlCol="0" anchor="ct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报表体系</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51" name="矩形 50"/>
          <p:cNvSpPr/>
          <p:nvPr/>
        </p:nvSpPr>
        <p:spPr bwMode="hidden">
          <a:xfrm>
            <a:off x="4915545" y="740790"/>
            <a:ext cx="7276455" cy="502956"/>
          </a:xfrm>
          <a:prstGeom prst="rect">
            <a:avLst/>
          </a:prstGeom>
          <a:solidFill>
            <a:srgbClr val="E46C0A"/>
          </a:solidFill>
          <a:ln w="9525">
            <a:noFill/>
            <a:miter lim="800000"/>
            <a:headEnd/>
            <a:tailEnd/>
          </a:ln>
          <a:effectLst/>
        </p:spPr>
        <p:txBody>
          <a:bodyPr wrap="none" rtlCol="0" anchor="ct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管理报送平台架构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738928159"/>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89526"/>
            <a:ext cx="1625600" cy="323850"/>
          </a:xfrm>
        </p:spPr>
        <p:txBody>
          <a:bodyPr/>
          <a:lstStyle/>
          <a:p>
            <a:r>
              <a:rPr lang="en-US" altLang="zh-CN" dirty="0" smtClean="0"/>
              <a:t>Page </a:t>
            </a:r>
            <a:fld id="{99EF89E6-0A8F-45A7-A624-A99DD6C9867F}" type="slidenum">
              <a:rPr lang="en-US" altLang="zh-CN" smtClean="0"/>
              <a:pPr/>
              <a:t>31</a:t>
            </a:fld>
            <a:r>
              <a:rPr lang="en-US" altLang="zh-CN" dirty="0" smtClean="0"/>
              <a:t> </a:t>
            </a:r>
            <a:endParaRPr lang="en-US" altLang="zh-CN" dirty="0"/>
          </a:p>
        </p:txBody>
      </p:sp>
      <p:sp>
        <p:nvSpPr>
          <p:cNvPr id="5" name="Rectangle 7"/>
          <p:cNvSpPr>
            <a:spLocks noChangeArrowheads="1"/>
          </p:cNvSpPr>
          <p:nvPr/>
        </p:nvSpPr>
        <p:spPr bwMode="auto">
          <a:xfrm>
            <a:off x="2011364" y="2588587"/>
            <a:ext cx="8931275" cy="400110"/>
          </a:xfrm>
          <a:prstGeom prst="rect">
            <a:avLst/>
          </a:prstGeom>
          <a:noFill/>
          <a:ln>
            <a:noFill/>
          </a:ln>
          <a:extLst/>
        </p:spPr>
        <p:txBody>
          <a:bodyPr anchor="ctr">
            <a:spAutoFit/>
          </a:bodyPr>
          <a:lstStyle/>
          <a:p>
            <a:pPr>
              <a:spcBef>
                <a:spcPts val="600"/>
              </a:spcBef>
              <a:buClr>
                <a:schemeClr val="tx2"/>
              </a:buClr>
              <a:tabLst>
                <a:tab pos="266700" algn="l"/>
              </a:tabLst>
              <a:defRPr/>
            </a:pPr>
            <a:r>
              <a:rPr lang="zh-CN" altLang="en-US" sz="2000" dirty="0"/>
              <a:t>     </a:t>
            </a:r>
            <a:endParaRPr lang="zh-CN" altLang="zh-CN" sz="2000" dirty="0"/>
          </a:p>
        </p:txBody>
      </p:sp>
      <p:sp>
        <p:nvSpPr>
          <p:cNvPr id="6" name="Rectangle 2"/>
          <p:cNvSpPr>
            <a:spLocks noChangeArrowheads="1"/>
          </p:cNvSpPr>
          <p:nvPr/>
        </p:nvSpPr>
        <p:spPr bwMode="auto">
          <a:xfrm>
            <a:off x="1524000" y="-184666"/>
            <a:ext cx="184731" cy="369332"/>
          </a:xfrm>
          <a:prstGeom prst="rect">
            <a:avLst/>
          </a:prstGeom>
          <a:noFill/>
          <a:ln>
            <a:noFill/>
          </a:ln>
          <a:effectLst>
            <a:prstShdw prst="shdw13" dist="53882" dir="13500000">
              <a:schemeClr val="accent1">
                <a:gamma/>
                <a:shade val="60000"/>
                <a:invGamma/>
                <a:alpha val="50000"/>
              </a:schemeClr>
            </a:prstShdw>
          </a:effectLst>
          <a:extLst/>
        </p:spPr>
        <p:txBody>
          <a:bodyPr wrap="none" anchor="ctr">
            <a:spAutoFit/>
          </a:bodyPr>
          <a:lstStyle/>
          <a:p>
            <a:pPr>
              <a:defRPr/>
            </a:pPr>
            <a:endParaRPr lang="zh-CN" altLang="en-US"/>
          </a:p>
        </p:txBody>
      </p:sp>
      <p:pic>
        <p:nvPicPr>
          <p:cNvPr id="7" name="图片 6"/>
          <p:cNvPicPr preferRelativeResize="0">
            <a:picLocks/>
          </p:cNvPicPr>
          <p:nvPr/>
        </p:nvPicPr>
        <p:blipFill>
          <a:blip r:embed="rId3" cstate="print">
            <a:extLst>
              <a:ext uri="{28A0092B-C50C-407E-A947-70E740481C1C}">
                <a14:useLocalDpi xmlns:a14="http://schemas.microsoft.com/office/drawing/2010/main" val="0"/>
              </a:ext>
            </a:extLst>
          </a:blip>
          <a:stretch>
            <a:fillRect/>
          </a:stretch>
        </p:blipFill>
        <p:spPr>
          <a:xfrm>
            <a:off x="371872" y="1217249"/>
            <a:ext cx="9828584" cy="4321980"/>
          </a:xfrm>
          <a:prstGeom prst="rect">
            <a:avLst/>
          </a:prstGeom>
        </p:spPr>
      </p:pic>
      <p:sp>
        <p:nvSpPr>
          <p:cNvPr id="8" name="TextBox 7"/>
          <p:cNvSpPr txBox="1"/>
          <p:nvPr/>
        </p:nvSpPr>
        <p:spPr>
          <a:xfrm>
            <a:off x="286295" y="764704"/>
            <a:ext cx="1868524" cy="461665"/>
          </a:xfrm>
          <a:prstGeom prst="rect">
            <a:avLst/>
          </a:prstGeom>
          <a:solidFill>
            <a:srgbClr val="E46C0A"/>
          </a:solidFill>
        </p:spPr>
        <p:txBody>
          <a:bodyPr wrap="square" rtlCol="0">
            <a:spAutoFit/>
          </a:bodyPr>
          <a:lstStyle/>
          <a:p>
            <a:pPr algn="ctr">
              <a:spcBef>
                <a:spcPts val="600"/>
              </a:spcBef>
              <a:buClr>
                <a:schemeClr val="tx2"/>
              </a:buClr>
              <a:tabLst>
                <a:tab pos="266700" algn="l"/>
              </a:tabLst>
              <a:defRPr/>
            </a:pPr>
            <a:r>
              <a:rPr lang="zh-CN" altLang="en-US" sz="2400" dirty="0">
                <a:solidFill>
                  <a:schemeClr val="bg1"/>
                </a:solidFill>
              </a:rPr>
              <a:t>存款</a:t>
            </a:r>
            <a:endParaRPr lang="en-US" altLang="zh-CN" sz="2400" dirty="0">
              <a:solidFill>
                <a:schemeClr val="bg1"/>
              </a:solidFill>
            </a:endParaRPr>
          </a:p>
        </p:txBody>
      </p:sp>
      <p:pic>
        <p:nvPicPr>
          <p:cNvPr id="9" name="图片 8"/>
          <p:cNvPicPr preferRelativeResize="0">
            <a:picLocks/>
          </p:cNvPicPr>
          <p:nvPr/>
        </p:nvPicPr>
        <p:blipFill>
          <a:blip r:embed="rId4" cstate="print">
            <a:extLst>
              <a:ext uri="{28A0092B-C50C-407E-A947-70E740481C1C}">
                <a14:useLocalDpi xmlns:a14="http://schemas.microsoft.com/office/drawing/2010/main" val="0"/>
              </a:ext>
            </a:extLst>
          </a:blip>
          <a:stretch>
            <a:fillRect/>
          </a:stretch>
        </p:blipFill>
        <p:spPr>
          <a:xfrm>
            <a:off x="2291183" y="1202888"/>
            <a:ext cx="5690607" cy="4283833"/>
          </a:xfrm>
          <a:prstGeom prst="rect">
            <a:avLst/>
          </a:prstGeom>
        </p:spPr>
      </p:pic>
      <p:pic>
        <p:nvPicPr>
          <p:cNvPr id="10" name="图片 9"/>
          <p:cNvPicPr preferRelativeResize="0">
            <a:picLocks/>
          </p:cNvPicPr>
          <p:nvPr/>
        </p:nvPicPr>
        <p:blipFill>
          <a:blip r:embed="rId5" cstate="print">
            <a:extLst>
              <a:ext uri="{28A0092B-C50C-407E-A947-70E740481C1C}">
                <a14:useLocalDpi xmlns:a14="http://schemas.microsoft.com/office/drawing/2010/main" val="0"/>
              </a:ext>
            </a:extLst>
          </a:blip>
          <a:stretch>
            <a:fillRect/>
          </a:stretch>
        </p:blipFill>
        <p:spPr>
          <a:xfrm>
            <a:off x="4046075" y="1196752"/>
            <a:ext cx="5690607" cy="4281358"/>
          </a:xfrm>
          <a:prstGeom prst="rect">
            <a:avLst/>
          </a:prstGeom>
        </p:spPr>
      </p:pic>
      <p:pic>
        <p:nvPicPr>
          <p:cNvPr id="11" name="图片 10"/>
          <p:cNvPicPr preferRelativeResize="0">
            <a:picLocks/>
          </p:cNvPicPr>
          <p:nvPr/>
        </p:nvPicPr>
        <p:blipFill>
          <a:blip r:embed="rId6" cstate="print">
            <a:extLst>
              <a:ext uri="{28A0092B-C50C-407E-A947-70E740481C1C}">
                <a14:useLocalDpi xmlns:a14="http://schemas.microsoft.com/office/drawing/2010/main" val="0"/>
              </a:ext>
            </a:extLst>
          </a:blip>
          <a:stretch>
            <a:fillRect/>
          </a:stretch>
        </p:blipFill>
        <p:spPr>
          <a:xfrm>
            <a:off x="176881" y="2222521"/>
            <a:ext cx="5690607" cy="4281358"/>
          </a:xfrm>
          <a:prstGeom prst="rect">
            <a:avLst/>
          </a:prstGeom>
        </p:spPr>
      </p:pic>
      <p:pic>
        <p:nvPicPr>
          <p:cNvPr id="12" name="图片 11"/>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5977917" y="2181899"/>
            <a:ext cx="5762639" cy="4321980"/>
          </a:xfrm>
          <a:prstGeom prst="rect">
            <a:avLst/>
          </a:prstGeom>
        </p:spPr>
      </p:pic>
      <p:sp>
        <p:nvSpPr>
          <p:cNvPr id="13" name="TextBox 12"/>
          <p:cNvSpPr txBox="1"/>
          <p:nvPr/>
        </p:nvSpPr>
        <p:spPr>
          <a:xfrm>
            <a:off x="2259369" y="764704"/>
            <a:ext cx="1575472" cy="461665"/>
          </a:xfrm>
          <a:prstGeom prst="rect">
            <a:avLst/>
          </a:prstGeom>
          <a:solidFill>
            <a:srgbClr val="E46C0A"/>
          </a:solidFill>
        </p:spPr>
        <p:txBody>
          <a:bodyPr wrap="square" rtlCol="0">
            <a:spAutoFit/>
          </a:bodyPr>
          <a:lstStyle>
            <a:defPPr>
              <a:defRPr lang="zh-CN"/>
            </a:defPPr>
            <a:lvl1pPr algn="ctr">
              <a:spcBef>
                <a:spcPts val="600"/>
              </a:spcBef>
              <a:buClr>
                <a:schemeClr val="tx2"/>
              </a:buClr>
              <a:tabLst>
                <a:tab pos="266700" algn="l"/>
              </a:tabLst>
              <a:defRPr sz="2400"/>
            </a:lvl1pPr>
          </a:lstStyle>
          <a:p>
            <a:r>
              <a:rPr lang="zh-CN" altLang="en-US" dirty="0">
                <a:solidFill>
                  <a:schemeClr val="bg1"/>
                </a:solidFill>
              </a:rPr>
              <a:t>贷款</a:t>
            </a:r>
            <a:endParaRPr lang="en-US" altLang="zh-CN" dirty="0">
              <a:solidFill>
                <a:schemeClr val="bg1"/>
              </a:solidFill>
            </a:endParaRPr>
          </a:p>
        </p:txBody>
      </p:sp>
      <p:sp>
        <p:nvSpPr>
          <p:cNvPr id="14" name="TextBox 13"/>
          <p:cNvSpPr txBox="1"/>
          <p:nvPr/>
        </p:nvSpPr>
        <p:spPr>
          <a:xfrm>
            <a:off x="3943648" y="764704"/>
            <a:ext cx="1548711" cy="461665"/>
          </a:xfrm>
          <a:prstGeom prst="rect">
            <a:avLst/>
          </a:prstGeom>
          <a:solidFill>
            <a:srgbClr val="E46C0A"/>
          </a:solidFill>
        </p:spPr>
        <p:txBody>
          <a:bodyPr wrap="square" rtlCol="0">
            <a:spAutoFit/>
          </a:bodyPr>
          <a:lstStyle>
            <a:defPPr>
              <a:defRPr lang="zh-CN"/>
            </a:defPPr>
            <a:lvl1pPr algn="ctr">
              <a:spcBef>
                <a:spcPts val="600"/>
              </a:spcBef>
              <a:buClr>
                <a:schemeClr val="tx2"/>
              </a:buClr>
              <a:tabLst>
                <a:tab pos="266700" algn="l"/>
              </a:tabLst>
              <a:defRPr sz="2400"/>
            </a:lvl1pPr>
          </a:lstStyle>
          <a:p>
            <a:r>
              <a:rPr lang="zh-CN" altLang="en-US" dirty="0">
                <a:solidFill>
                  <a:schemeClr val="bg1"/>
                </a:solidFill>
              </a:rPr>
              <a:t>财务</a:t>
            </a:r>
          </a:p>
        </p:txBody>
      </p:sp>
      <p:sp>
        <p:nvSpPr>
          <p:cNvPr id="15" name="TextBox 14"/>
          <p:cNvSpPr txBox="1"/>
          <p:nvPr/>
        </p:nvSpPr>
        <p:spPr>
          <a:xfrm>
            <a:off x="159860" y="1798963"/>
            <a:ext cx="1548709" cy="461665"/>
          </a:xfrm>
          <a:prstGeom prst="rect">
            <a:avLst/>
          </a:prstGeom>
          <a:solidFill>
            <a:srgbClr val="E46C0A"/>
          </a:solidFill>
        </p:spPr>
        <p:txBody>
          <a:bodyPr wrap="square" rtlCol="0">
            <a:spAutoFit/>
          </a:bodyPr>
          <a:lstStyle>
            <a:defPPr>
              <a:defRPr lang="zh-CN"/>
            </a:defPPr>
            <a:lvl1pPr algn="ctr">
              <a:spcBef>
                <a:spcPts val="600"/>
              </a:spcBef>
              <a:buClr>
                <a:schemeClr val="tx2"/>
              </a:buClr>
              <a:tabLst>
                <a:tab pos="266700" algn="l"/>
              </a:tabLst>
              <a:defRPr sz="2400"/>
            </a:lvl1pPr>
          </a:lstStyle>
          <a:p>
            <a:r>
              <a:rPr lang="zh-CN" altLang="en-US" dirty="0">
                <a:solidFill>
                  <a:schemeClr val="bg1"/>
                </a:solidFill>
              </a:rPr>
              <a:t>电子银行</a:t>
            </a:r>
          </a:p>
        </p:txBody>
      </p:sp>
      <p:sp>
        <p:nvSpPr>
          <p:cNvPr id="16" name="TextBox 15"/>
          <p:cNvSpPr txBox="1"/>
          <p:nvPr/>
        </p:nvSpPr>
        <p:spPr>
          <a:xfrm>
            <a:off x="6037654" y="1822685"/>
            <a:ext cx="1584726" cy="461665"/>
          </a:xfrm>
          <a:prstGeom prst="rect">
            <a:avLst/>
          </a:prstGeom>
          <a:solidFill>
            <a:srgbClr val="E46C0A"/>
          </a:solidFill>
        </p:spPr>
        <p:txBody>
          <a:bodyPr wrap="square" rtlCol="0">
            <a:spAutoFit/>
          </a:bodyPr>
          <a:lstStyle>
            <a:defPPr>
              <a:defRPr lang="zh-CN"/>
            </a:defPPr>
            <a:lvl1pPr algn="ctr">
              <a:spcBef>
                <a:spcPts val="600"/>
              </a:spcBef>
              <a:buClr>
                <a:schemeClr val="tx2"/>
              </a:buClr>
              <a:tabLst>
                <a:tab pos="266700" algn="l"/>
              </a:tabLst>
              <a:defRPr sz="2400"/>
            </a:lvl1pPr>
          </a:lstStyle>
          <a:p>
            <a:r>
              <a:rPr lang="zh-CN" altLang="en-US" dirty="0">
                <a:solidFill>
                  <a:schemeClr val="bg1"/>
                </a:solidFill>
              </a:rPr>
              <a:t>客户分析</a:t>
            </a:r>
          </a:p>
        </p:txBody>
      </p:sp>
      <p:sp>
        <p:nvSpPr>
          <p:cNvPr id="17"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DBUS</a:t>
            </a:r>
            <a:r>
              <a:rPr lang="zh-CN" altLang="en-US" dirty="0"/>
              <a:t>平台</a:t>
            </a:r>
            <a:r>
              <a:rPr lang="en-US" altLang="zh-CN" dirty="0"/>
              <a:t>-</a:t>
            </a:r>
            <a:r>
              <a:rPr lang="zh-CN" altLang="en-US" sz="2400" dirty="0"/>
              <a:t>移动</a:t>
            </a:r>
            <a:r>
              <a:rPr lang="en-US" altLang="zh-CN" sz="2400" dirty="0"/>
              <a:t>BI</a:t>
            </a:r>
            <a:r>
              <a:rPr lang="zh-CN" altLang="en-US" sz="2400" dirty="0"/>
              <a:t>展示</a:t>
            </a:r>
            <a:endParaRPr lang="zh-CN" altLang="en-US" dirty="0"/>
          </a:p>
        </p:txBody>
      </p:sp>
    </p:spTree>
    <p:extLst>
      <p:ext uri="{BB962C8B-B14F-4D97-AF65-F5344CB8AC3E}">
        <p14:creationId xmlns:p14="http://schemas.microsoft.com/office/powerpoint/2010/main" val="370162625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wipe(down)">
                                      <p:cBhvr>
                                        <p:cTn id="11" dur="1000"/>
                                        <p:tgtEl>
                                          <p:spTgt spid="9"/>
                                        </p:tgtEl>
                                      </p:cBhvr>
                                    </p:animEffect>
                                  </p:childTnLst>
                                </p:cTn>
                              </p:par>
                              <p:par>
                                <p:cTn id="12" presetID="22" presetClass="entr" presetSubtype="4" fill="hold" grpId="0" nodeType="with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wipe(down)">
                                      <p:cBhvr>
                                        <p:cTn id="14" dur="500"/>
                                        <p:tgtEl>
                                          <p:spTgt spid="13"/>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4"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wipe(down)">
                                      <p:cBhvr>
                                        <p:cTn id="19" dur="1000"/>
                                        <p:tgtEl>
                                          <p:spTgt spid="10"/>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Effect transition="in" filter="wipe(down)">
                                      <p:cBhvr>
                                        <p:cTn id="22" dur="500"/>
                                        <p:tgtEl>
                                          <p:spTgt spid="14"/>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wipe(down)">
                                      <p:cBhvr>
                                        <p:cTn id="27" dur="1000"/>
                                        <p:tgtEl>
                                          <p:spTgt spid="11"/>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wipe(down)">
                                      <p:cBhvr>
                                        <p:cTn id="30" dur="500"/>
                                        <p:tgtEl>
                                          <p:spTgt spid="15"/>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4" fill="hold"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down)">
                                      <p:cBhvr>
                                        <p:cTn id="35" dur="500"/>
                                        <p:tgtEl>
                                          <p:spTgt spid="12"/>
                                        </p:tgtEl>
                                      </p:cBhvr>
                                    </p:animEffect>
                                  </p:childTnLst>
                                </p:cTn>
                              </p:par>
                              <p:par>
                                <p:cTn id="36" presetID="22" presetClass="entr" presetSubtype="4" fill="hold" grpId="0"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wipe(down)">
                                      <p:cBhvr>
                                        <p:cTn id="38"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P spid="14" grpId="0" animBg="1"/>
      <p:bldP spid="15" grpId="0" animBg="1"/>
      <p:bldP spid="1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549668" y="-4179"/>
            <a:ext cx="8229600" cy="714375"/>
          </a:xfrm>
        </p:spPr>
        <p:txBody>
          <a:bodyPr/>
          <a:lstStyle/>
          <a:p>
            <a:r>
              <a:rPr lang="zh-CN" altLang="en-US" sz="2800" dirty="0">
                <a:solidFill>
                  <a:srgbClr val="00B050"/>
                </a:solidFill>
              </a:rPr>
              <a:t>艺术品指数</a:t>
            </a:r>
            <a:r>
              <a:rPr lang="en-US" altLang="zh-CN" sz="2800" dirty="0">
                <a:solidFill>
                  <a:srgbClr val="00B050"/>
                </a:solidFill>
              </a:rPr>
              <a:t>-</a:t>
            </a:r>
            <a:r>
              <a:rPr lang="zh-CN" altLang="en-US" sz="2800" dirty="0">
                <a:solidFill>
                  <a:srgbClr val="00B050"/>
                </a:solidFill>
              </a:rPr>
              <a:t>画廊</a:t>
            </a:r>
            <a:r>
              <a:rPr lang="en-US" altLang="zh-CN" sz="2800" dirty="0">
                <a:solidFill>
                  <a:srgbClr val="00B050"/>
                </a:solidFill>
              </a:rPr>
              <a:t>100</a:t>
            </a:r>
            <a:r>
              <a:rPr lang="zh-CN" altLang="en-US" sz="2800" dirty="0">
                <a:solidFill>
                  <a:srgbClr val="00B050"/>
                </a:solidFill>
              </a:rPr>
              <a:t>指数</a:t>
            </a:r>
          </a:p>
        </p:txBody>
      </p:sp>
      <p:sp>
        <p:nvSpPr>
          <p:cNvPr id="4" name="灯片编号占位符 3"/>
          <p:cNvSpPr>
            <a:spLocks noGrp="1"/>
          </p:cNvSpPr>
          <p:nvPr>
            <p:ph type="sldNum" sz="quarter" idx="4"/>
          </p:nvPr>
        </p:nvSpPr>
        <p:spPr/>
        <p:txBody>
          <a:bodyPr/>
          <a:lstStyle/>
          <a:p>
            <a:r>
              <a:rPr lang="en-US" altLang="zh-CN" smtClean="0"/>
              <a:t>Page </a:t>
            </a:r>
            <a:fld id="{99EF89E6-0A8F-45A7-A624-A99DD6C9867F}" type="slidenum">
              <a:rPr lang="en-US" altLang="zh-CN" smtClean="0"/>
              <a:pPr/>
              <a:t>32</a:t>
            </a:fld>
            <a:r>
              <a:rPr lang="en-US" altLang="zh-CN" smtClean="0"/>
              <a:t> </a:t>
            </a:r>
            <a:endParaRPr lang="en-US" altLang="zh-CN"/>
          </a:p>
        </p:txBody>
      </p:sp>
      <p:sp>
        <p:nvSpPr>
          <p:cNvPr id="7" name="内容占位符 6"/>
          <p:cNvSpPr>
            <a:spLocks noGrp="1"/>
          </p:cNvSpPr>
          <p:nvPr>
            <p:ph idx="1"/>
          </p:nvPr>
        </p:nvSpPr>
        <p:spPr>
          <a:xfrm>
            <a:off x="1847528" y="1196752"/>
            <a:ext cx="8820472" cy="5040560"/>
          </a:xfrm>
        </p:spPr>
        <p:txBody>
          <a:bodyPr/>
          <a:lstStyle/>
          <a:p>
            <a:r>
              <a:rPr lang="zh-CN" altLang="en-US" dirty="0" smtClean="0">
                <a:solidFill>
                  <a:srgbClr val="00B050"/>
                </a:solidFill>
              </a:rPr>
              <a:t>爬虫技术</a:t>
            </a:r>
            <a:endParaRPr lang="en-US" altLang="zh-CN" dirty="0" smtClean="0">
              <a:solidFill>
                <a:srgbClr val="00B050"/>
              </a:solidFill>
            </a:endParaRPr>
          </a:p>
          <a:p>
            <a:pPr lvl="1"/>
            <a:r>
              <a:rPr lang="zh-CN" altLang="en-US" dirty="0">
                <a:solidFill>
                  <a:srgbClr val="00B050"/>
                </a:solidFill>
              </a:rPr>
              <a:t>反映与中国艺术金融数据库合作的样本画廊所交易艺术品价格变动趋势的指标。</a:t>
            </a:r>
            <a:endParaRPr lang="en-US" altLang="zh-CN" dirty="0" smtClean="0">
              <a:solidFill>
                <a:srgbClr val="00B050"/>
              </a:solidFill>
            </a:endParaRPr>
          </a:p>
          <a:p>
            <a:pPr lvl="1"/>
            <a:r>
              <a:rPr lang="zh-CN" altLang="en-US" dirty="0" smtClean="0">
                <a:solidFill>
                  <a:srgbClr val="00B050"/>
                </a:solidFill>
              </a:rPr>
              <a:t>定期执行</a:t>
            </a:r>
            <a:endParaRPr lang="en-US" altLang="zh-CN" dirty="0">
              <a:solidFill>
                <a:srgbClr val="00B050"/>
              </a:solidFill>
            </a:endParaRPr>
          </a:p>
          <a:p>
            <a:pPr lvl="1"/>
            <a:r>
              <a:rPr lang="zh-CN" altLang="en-US" dirty="0" smtClean="0">
                <a:solidFill>
                  <a:srgbClr val="00B050"/>
                </a:solidFill>
              </a:rPr>
              <a:t>手动触发</a:t>
            </a:r>
            <a:endParaRPr lang="en-US" altLang="zh-CN" dirty="0" smtClean="0">
              <a:solidFill>
                <a:srgbClr val="00B050"/>
              </a:solidFill>
            </a:endParaRPr>
          </a:p>
          <a:p>
            <a:r>
              <a:rPr lang="zh-CN" altLang="en-US" dirty="0" smtClean="0">
                <a:solidFill>
                  <a:srgbClr val="00B050"/>
                </a:solidFill>
              </a:rPr>
              <a:t>回归模型</a:t>
            </a:r>
            <a:endParaRPr lang="en-US" altLang="zh-CN" dirty="0" smtClean="0">
              <a:solidFill>
                <a:srgbClr val="00B050"/>
              </a:solidFill>
            </a:endParaRPr>
          </a:p>
          <a:p>
            <a:pPr lvl="1"/>
            <a:r>
              <a:rPr lang="zh-CN" altLang="en-US" dirty="0" smtClean="0">
                <a:solidFill>
                  <a:srgbClr val="00B050"/>
                </a:solidFill>
              </a:rPr>
              <a:t>与</a:t>
            </a:r>
            <a:r>
              <a:rPr lang="zh-CN" altLang="en-US" dirty="0">
                <a:solidFill>
                  <a:srgbClr val="00B050"/>
                </a:solidFill>
              </a:rPr>
              <a:t>艺术家相关的特征</a:t>
            </a:r>
            <a:r>
              <a:rPr lang="zh-CN" altLang="en-US" dirty="0" smtClean="0">
                <a:solidFill>
                  <a:srgbClr val="00B050"/>
                </a:solidFill>
              </a:rPr>
              <a:t>变量</a:t>
            </a:r>
            <a:endParaRPr lang="en-US" altLang="zh-CN" dirty="0" smtClean="0">
              <a:solidFill>
                <a:srgbClr val="00B050"/>
              </a:solidFill>
            </a:endParaRPr>
          </a:p>
          <a:p>
            <a:pPr lvl="1"/>
            <a:r>
              <a:rPr lang="zh-CN" altLang="en-US" dirty="0" smtClean="0">
                <a:solidFill>
                  <a:srgbClr val="00B050"/>
                </a:solidFill>
              </a:rPr>
              <a:t>艺术品本身</a:t>
            </a:r>
            <a:endParaRPr lang="en-US" altLang="zh-CN" dirty="0" smtClean="0">
              <a:solidFill>
                <a:srgbClr val="00B050"/>
              </a:solidFill>
            </a:endParaRPr>
          </a:p>
          <a:p>
            <a:pPr lvl="1"/>
            <a:r>
              <a:rPr lang="zh-CN" altLang="en-US" dirty="0">
                <a:solidFill>
                  <a:srgbClr val="00B050"/>
                </a:solidFill>
              </a:rPr>
              <a:t>物理特征</a:t>
            </a:r>
            <a:endParaRPr lang="en-US" altLang="zh-CN" dirty="0">
              <a:solidFill>
                <a:srgbClr val="00B050"/>
              </a:solidFill>
            </a:endParaRPr>
          </a:p>
          <a:p>
            <a:pPr lvl="1"/>
            <a:r>
              <a:rPr lang="zh-CN" altLang="en-US" dirty="0">
                <a:solidFill>
                  <a:srgbClr val="00B050"/>
                </a:solidFill>
              </a:rPr>
              <a:t>艺术特征</a:t>
            </a:r>
            <a:endParaRPr lang="en-US" altLang="zh-CN" dirty="0">
              <a:solidFill>
                <a:srgbClr val="00B050"/>
              </a:solidFill>
            </a:endParaRPr>
          </a:p>
          <a:p>
            <a:endParaRPr lang="en-US" altLang="zh-CN" dirty="0" smtClean="0"/>
          </a:p>
          <a:p>
            <a:pPr lvl="1"/>
            <a:endParaRPr lang="zh-CN" altLang="en-US" dirty="0"/>
          </a:p>
        </p:txBody>
      </p:sp>
      <p:pic>
        <p:nvPicPr>
          <p:cNvPr id="9" name="图片 8"/>
          <p:cNvPicPr>
            <a:picLocks noChangeAspect="1"/>
          </p:cNvPicPr>
          <p:nvPr/>
        </p:nvPicPr>
        <p:blipFill>
          <a:blip r:embed="rId3"/>
          <a:stretch>
            <a:fillRect/>
          </a:stretch>
        </p:blipFill>
        <p:spPr>
          <a:xfrm>
            <a:off x="4729146" y="2708920"/>
            <a:ext cx="5938854" cy="4014948"/>
          </a:xfrm>
          <a:prstGeom prst="rect">
            <a:avLst/>
          </a:prstGeom>
        </p:spPr>
      </p:pic>
    </p:spTree>
    <p:extLst>
      <p:ext uri="{BB962C8B-B14F-4D97-AF65-F5344CB8AC3E}">
        <p14:creationId xmlns:p14="http://schemas.microsoft.com/office/powerpoint/2010/main" val="3211551336"/>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z="3200" dirty="0">
                <a:solidFill>
                  <a:srgbClr val="00B050"/>
                </a:solidFill>
              </a:rPr>
              <a:t>艺术金融产品展示</a:t>
            </a:r>
          </a:p>
        </p:txBody>
      </p:sp>
      <p:sp>
        <p:nvSpPr>
          <p:cNvPr id="3" name="内容占位符 2"/>
          <p:cNvSpPr>
            <a:spLocks noGrp="1"/>
          </p:cNvSpPr>
          <p:nvPr>
            <p:ph idx="1"/>
          </p:nvPr>
        </p:nvSpPr>
        <p:spPr/>
        <p:txBody>
          <a:bodyPr/>
          <a:lstStyle/>
          <a:p>
            <a:endParaRPr lang="zh-CN" altLang="en-US" dirty="0"/>
          </a:p>
        </p:txBody>
      </p:sp>
      <p:sp>
        <p:nvSpPr>
          <p:cNvPr id="4" name="灯片编号占位符 3"/>
          <p:cNvSpPr>
            <a:spLocks noGrp="1"/>
          </p:cNvSpPr>
          <p:nvPr>
            <p:ph type="sldNum" sz="quarter" idx="4"/>
          </p:nvPr>
        </p:nvSpPr>
        <p:spPr/>
        <p:txBody>
          <a:bodyPr/>
          <a:lstStyle/>
          <a:p>
            <a:r>
              <a:rPr lang="en-US" altLang="zh-CN" smtClean="0"/>
              <a:t>Page </a:t>
            </a:r>
            <a:fld id="{99EF89E6-0A8F-45A7-A624-A99DD6C9867F}" type="slidenum">
              <a:rPr lang="en-US" altLang="zh-CN" smtClean="0"/>
              <a:pPr/>
              <a:t>33</a:t>
            </a:fld>
            <a:r>
              <a:rPr lang="en-US" altLang="zh-CN" smtClean="0"/>
              <a:t> </a:t>
            </a:r>
            <a:endParaRPr lang="en-US" altLang="zh-CN"/>
          </a:p>
        </p:txBody>
      </p:sp>
      <p:pic>
        <p:nvPicPr>
          <p:cNvPr id="5" name="图片 4"/>
          <p:cNvPicPr>
            <a:picLocks noChangeAspect="1"/>
          </p:cNvPicPr>
          <p:nvPr/>
        </p:nvPicPr>
        <p:blipFill>
          <a:blip r:embed="rId2"/>
          <a:stretch>
            <a:fillRect/>
          </a:stretch>
        </p:blipFill>
        <p:spPr>
          <a:xfrm>
            <a:off x="2638425" y="1556793"/>
            <a:ext cx="6915150" cy="4352925"/>
          </a:xfrm>
          <a:prstGeom prst="rect">
            <a:avLst/>
          </a:prstGeom>
        </p:spPr>
      </p:pic>
    </p:spTree>
    <p:extLst>
      <p:ext uri="{BB962C8B-B14F-4D97-AF65-F5344CB8AC3E}">
        <p14:creationId xmlns:p14="http://schemas.microsoft.com/office/powerpoint/2010/main" val="3218031124"/>
      </p:ext>
    </p:extLst>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34</a:t>
            </a:fld>
            <a:r>
              <a:rPr lang="en-US" altLang="zh-CN" dirty="0" smtClean="0"/>
              <a:t> </a:t>
            </a:r>
            <a:endParaRPr lang="en-US" altLang="zh-CN" dirty="0"/>
          </a:p>
        </p:txBody>
      </p:sp>
      <p:sp>
        <p:nvSpPr>
          <p:cNvPr id="10" name="矩形 24"/>
          <p:cNvSpPr>
            <a:spLocks noChangeArrowheads="1"/>
          </p:cNvSpPr>
          <p:nvPr/>
        </p:nvSpPr>
        <p:spPr bwMode="auto">
          <a:xfrm>
            <a:off x="4552950" y="3678138"/>
            <a:ext cx="2863850" cy="1728787"/>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1" name="矩形 24"/>
          <p:cNvSpPr>
            <a:spLocks noChangeArrowheads="1"/>
          </p:cNvSpPr>
          <p:nvPr/>
        </p:nvSpPr>
        <p:spPr bwMode="auto">
          <a:xfrm>
            <a:off x="8329613" y="3662263"/>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2" name="矩形 24"/>
          <p:cNvSpPr>
            <a:spLocks noChangeArrowheads="1"/>
          </p:cNvSpPr>
          <p:nvPr/>
        </p:nvSpPr>
        <p:spPr bwMode="auto">
          <a:xfrm>
            <a:off x="776288" y="367813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3" name="矩形 24"/>
          <p:cNvSpPr>
            <a:spLocks noChangeArrowheads="1"/>
          </p:cNvSpPr>
          <p:nvPr/>
        </p:nvSpPr>
        <p:spPr bwMode="auto">
          <a:xfrm>
            <a:off x="8328025" y="674588"/>
            <a:ext cx="2881313"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4" name="矩形 24"/>
          <p:cNvSpPr>
            <a:spLocks noChangeArrowheads="1"/>
          </p:cNvSpPr>
          <p:nvPr/>
        </p:nvSpPr>
        <p:spPr bwMode="auto">
          <a:xfrm>
            <a:off x="4548188" y="663475"/>
            <a:ext cx="2881312"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6" name="矩形 24"/>
          <p:cNvSpPr>
            <a:spLocks noChangeArrowheads="1"/>
          </p:cNvSpPr>
          <p:nvPr/>
        </p:nvSpPr>
        <p:spPr bwMode="auto">
          <a:xfrm>
            <a:off x="768350" y="67458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7" name="矩形 24"/>
          <p:cNvSpPr>
            <a:spLocks noChangeArrowheads="1"/>
          </p:cNvSpPr>
          <p:nvPr/>
        </p:nvSpPr>
        <p:spPr bwMode="auto">
          <a:xfrm>
            <a:off x="768350"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IT总体架构</a:t>
            </a:r>
            <a:endParaRPr lang="zh-CN" altLang="en-US"/>
          </a:p>
        </p:txBody>
      </p:sp>
      <p:sp>
        <p:nvSpPr>
          <p:cNvPr id="18" name="矩形 25"/>
          <p:cNvSpPr>
            <a:spLocks noChangeArrowheads="1"/>
          </p:cNvSpPr>
          <p:nvPr/>
        </p:nvSpPr>
        <p:spPr bwMode="auto">
          <a:xfrm>
            <a:off x="4548188" y="2401788"/>
            <a:ext cx="2881312"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CBUS平台</a:t>
            </a:r>
          </a:p>
        </p:txBody>
      </p:sp>
      <p:sp>
        <p:nvSpPr>
          <p:cNvPr id="19" name="矩形 26"/>
          <p:cNvSpPr>
            <a:spLocks noChangeArrowheads="1"/>
          </p:cNvSpPr>
          <p:nvPr/>
        </p:nvSpPr>
        <p:spPr bwMode="auto">
          <a:xfrm>
            <a:off x="8329613"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EBUS平台</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20" name="矩形 27"/>
          <p:cNvSpPr>
            <a:spLocks noChangeArrowheads="1"/>
          </p:cNvSpPr>
          <p:nvPr/>
        </p:nvSpPr>
        <p:spPr bwMode="auto">
          <a:xfrm>
            <a:off x="766763" y="540533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dirty="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XBUS平台</a:t>
            </a:r>
            <a:endParaRPr lang="zh-CN" altLang="en-US" sz="2000" b="1" dirty="0">
              <a:solidFill>
                <a:schemeClr val="bg1"/>
              </a:solidFill>
              <a:latin typeface="微软雅黑" panose="020B0503020204020204" pitchFamily="34" charset="-122"/>
              <a:ea typeface="微软雅黑" panose="020B0503020204020204" pitchFamily="34" charset="-122"/>
            </a:endParaRPr>
          </a:p>
        </p:txBody>
      </p:sp>
      <p:sp>
        <p:nvSpPr>
          <p:cNvPr id="21" name="矩形 28"/>
          <p:cNvSpPr>
            <a:spLocks noChangeArrowheads="1"/>
          </p:cNvSpPr>
          <p:nvPr/>
        </p:nvSpPr>
        <p:spPr bwMode="auto">
          <a:xfrm>
            <a:off x="4548188" y="5406925"/>
            <a:ext cx="2879725"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DBUS平台</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22" name="矩形 29"/>
          <p:cNvSpPr>
            <a:spLocks noChangeArrowheads="1"/>
          </p:cNvSpPr>
          <p:nvPr/>
        </p:nvSpPr>
        <p:spPr bwMode="auto">
          <a:xfrm>
            <a:off x="8328025" y="5394225"/>
            <a:ext cx="2881313" cy="614363"/>
          </a:xfrm>
          <a:prstGeom prst="rect">
            <a:avLst/>
          </a:prstGeom>
          <a:solidFill>
            <a:srgbClr val="CC00FF"/>
          </a:solidFill>
          <a:ln>
            <a:noFill/>
          </a:ln>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ESB平台</a:t>
            </a:r>
            <a:endParaRPr lang="zh-CN" altLang="en-US"/>
          </a:p>
        </p:txBody>
      </p:sp>
      <p:pic>
        <p:nvPicPr>
          <p:cNvPr id="23" name="Picture 16" descr="53b38a10177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225" y="746025"/>
            <a:ext cx="25209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7" descr="53b38a11d588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6563" y="1034950"/>
            <a:ext cx="935037"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18" descr="53b3685521a8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28025" y="747613"/>
            <a:ext cx="2808288"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19" descr="53b36854a7590"/>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328025" y="3698775"/>
            <a:ext cx="2808288"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20" descr="53b3685488e10"/>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84700" y="3698775"/>
            <a:ext cx="2736850" cy="169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21" descr="53b36854cd6f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9788" y="3698775"/>
            <a:ext cx="2736850"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22" descr="53b36842790d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84700" y="601563"/>
            <a:ext cx="2735263" cy="1801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3" descr="53b3683d64267"/>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050338" y="1395313"/>
            <a:ext cx="1295400" cy="93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83452500"/>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pic>
        <p:nvPicPr>
          <p:cNvPr id="4" name="Picture 2"/>
          <p:cNvPicPr>
            <a:picLocks noChangeAspect="1" noChangeArrowheads="1"/>
          </p:cNvPicPr>
          <p:nvPr/>
        </p:nvPicPr>
        <p:blipFill>
          <a:blip r:embed="rId3"/>
          <a:srcRect/>
          <a:stretch>
            <a:fillRect/>
          </a:stretch>
        </p:blipFill>
        <p:spPr bwMode="auto">
          <a:xfrm>
            <a:off x="180000" y="768375"/>
            <a:ext cx="12012000" cy="5803897"/>
          </a:xfrm>
          <a:prstGeom prst="rect">
            <a:avLst/>
          </a:prstGeom>
          <a:noFill/>
          <a:ln w="9525">
            <a:noFill/>
            <a:miter lim="800000"/>
            <a:headEnd/>
            <a:tailEnd/>
          </a:ln>
          <a:effectLst/>
        </p:spPr>
      </p:pic>
      <p:sp>
        <p:nvSpPr>
          <p:cNvPr id="5" name="灯片编号占位符 3"/>
          <p:cNvSpPr>
            <a:spLocks noGrp="1"/>
          </p:cNvSpPr>
          <p:nvPr>
            <p:ph type="sldNum" sz="quarter" idx="4"/>
          </p:nvPr>
        </p:nvSpPr>
        <p:spPr>
          <a:xfrm>
            <a:off x="211667" y="6496050"/>
            <a:ext cx="1625600" cy="323850"/>
          </a:xfrm>
        </p:spPr>
        <p:txBody>
          <a:bodyPr/>
          <a:lstStyle/>
          <a:p>
            <a:r>
              <a:rPr lang="en-US" altLang="zh-CN" dirty="0" smtClean="0"/>
              <a:t>Page </a:t>
            </a:r>
            <a:fld id="{99EF89E6-0A8F-45A7-A624-A99DD6C9867F}" type="slidenum">
              <a:rPr lang="en-US" altLang="zh-CN" smtClean="0"/>
              <a:pPr/>
              <a:t>35</a:t>
            </a:fld>
            <a:r>
              <a:rPr lang="en-US" altLang="zh-CN" dirty="0" smtClean="0"/>
              <a:t> </a:t>
            </a:r>
            <a:endParaRPr lang="en-US" altLang="zh-CN" dirty="0"/>
          </a:p>
        </p:txBody>
      </p:sp>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ESB</a:t>
            </a:r>
            <a:r>
              <a:rPr lang="zh-CN" altLang="en-US" dirty="0"/>
              <a:t>平台</a:t>
            </a:r>
            <a:r>
              <a:rPr lang="en-US" altLang="zh-CN" dirty="0"/>
              <a:t>-</a:t>
            </a:r>
            <a:r>
              <a:rPr lang="zh-CN" altLang="en-US" sz="2000" dirty="0"/>
              <a:t>技术架构</a:t>
            </a:r>
          </a:p>
        </p:txBody>
      </p:sp>
    </p:spTree>
    <p:extLst>
      <p:ext uri="{BB962C8B-B14F-4D97-AF65-F5344CB8AC3E}">
        <p14:creationId xmlns:p14="http://schemas.microsoft.com/office/powerpoint/2010/main" val="2219208666"/>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pic>
        <p:nvPicPr>
          <p:cNvPr id="4" name="图片 3"/>
          <p:cNvPicPr>
            <a:picLocks noChangeAspect="1"/>
          </p:cNvPicPr>
          <p:nvPr/>
        </p:nvPicPr>
        <p:blipFill>
          <a:blip r:embed="rId3"/>
          <a:stretch>
            <a:fillRect/>
          </a:stretch>
        </p:blipFill>
        <p:spPr>
          <a:xfrm>
            <a:off x="180000" y="908720"/>
            <a:ext cx="11892664" cy="5182826"/>
          </a:xfrm>
          <a:prstGeom prst="rect">
            <a:avLst/>
          </a:prstGeom>
        </p:spPr>
      </p:pic>
      <p:sp>
        <p:nvSpPr>
          <p:cNvPr id="5" name="灯片编号占位符 3"/>
          <p:cNvSpPr>
            <a:spLocks noGrp="1"/>
          </p:cNvSpPr>
          <p:nvPr>
            <p:ph type="sldNum" sz="quarter" idx="4"/>
          </p:nvPr>
        </p:nvSpPr>
        <p:spPr>
          <a:xfrm>
            <a:off x="211667" y="6496050"/>
            <a:ext cx="1625600" cy="323850"/>
          </a:xfrm>
        </p:spPr>
        <p:txBody>
          <a:bodyPr/>
          <a:lstStyle/>
          <a:p>
            <a:r>
              <a:rPr lang="en-US" altLang="zh-CN" dirty="0" smtClean="0"/>
              <a:t>Page </a:t>
            </a:r>
            <a:fld id="{99EF89E6-0A8F-45A7-A624-A99DD6C9867F}" type="slidenum">
              <a:rPr lang="en-US" altLang="zh-CN" smtClean="0"/>
              <a:pPr/>
              <a:t>36</a:t>
            </a:fld>
            <a:r>
              <a:rPr lang="en-US" altLang="zh-CN" dirty="0" smtClean="0"/>
              <a:t> </a:t>
            </a:r>
            <a:endParaRPr lang="en-US" altLang="zh-CN" dirty="0"/>
          </a:p>
        </p:txBody>
      </p:sp>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ESB</a:t>
            </a:r>
            <a:r>
              <a:rPr lang="zh-CN" altLang="en-US" dirty="0"/>
              <a:t>平台</a:t>
            </a:r>
            <a:r>
              <a:rPr lang="en-US" altLang="zh-CN" dirty="0"/>
              <a:t>-</a:t>
            </a:r>
            <a:r>
              <a:rPr lang="zh-CN" altLang="en-US" sz="2000" dirty="0"/>
              <a:t>应用架构</a:t>
            </a:r>
          </a:p>
        </p:txBody>
      </p:sp>
    </p:spTree>
    <p:extLst>
      <p:ext uri="{BB962C8B-B14F-4D97-AF65-F5344CB8AC3E}">
        <p14:creationId xmlns:p14="http://schemas.microsoft.com/office/powerpoint/2010/main" val="542227663"/>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txBox="1">
            <a:spLocks/>
          </p:cNvSpPr>
          <p:nvPr/>
        </p:nvSpPr>
        <p:spPr bwMode="auto">
          <a:xfrm>
            <a:off x="119336" y="6531268"/>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defPPr>
              <a:defRPr lang="zh-CN"/>
            </a:defPPr>
            <a:lvl1pPr algn="l" rtl="0" fontAlgn="base">
              <a:spcBef>
                <a:spcPct val="0"/>
              </a:spcBef>
              <a:spcAft>
                <a:spcPct val="0"/>
              </a:spcAft>
              <a:buFontTx/>
              <a:buNone/>
              <a:defRPr sz="900" kern="1200">
                <a:solidFill>
                  <a:srgbClr val="006600"/>
                </a:solidFill>
                <a:latin typeface="Arial" pitchFamily="34" charset="0"/>
                <a:ea typeface="Arial Unicode MS" pitchFamily="34" charset="-122"/>
                <a:cs typeface="Arial Unicode MS" pitchFamily="34" charset="-122"/>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r>
              <a:rPr lang="en-US" altLang="zh-CN" dirty="0" smtClean="0"/>
              <a:t>Page </a:t>
            </a:r>
            <a:fld id="{99EF89E6-0A8F-45A7-A624-A99DD6C9867F}" type="slidenum">
              <a:rPr lang="en-US" altLang="zh-CN" smtClean="0"/>
              <a:pPr/>
              <a:t>37</a:t>
            </a:fld>
            <a:r>
              <a:rPr lang="en-US" altLang="zh-CN" dirty="0" smtClean="0"/>
              <a:t> </a:t>
            </a:r>
            <a:endParaRPr lang="en-US" altLang="zh-CN" dirty="0"/>
          </a:p>
        </p:txBody>
      </p:sp>
      <p:sp>
        <p:nvSpPr>
          <p:cNvPr id="5" name="矩形 4"/>
          <p:cNvSpPr/>
          <p:nvPr/>
        </p:nvSpPr>
        <p:spPr bwMode="hidden">
          <a:xfrm>
            <a:off x="1055440" y="3693200"/>
            <a:ext cx="3554660" cy="599400"/>
          </a:xfrm>
          <a:prstGeom prst="rect">
            <a:avLst/>
          </a:prstGeom>
          <a:solidFill>
            <a:srgbClr val="FFC000"/>
          </a:solidFill>
          <a:ln w="9525">
            <a:solidFill>
              <a:schemeClr val="tx1"/>
            </a:solidFill>
            <a:miter lim="800000"/>
            <a:headEnd/>
            <a:tailEnd/>
          </a:ln>
          <a:effectLst/>
        </p:spPr>
        <p:txBody>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p>
            <a:pPr algn="ctr"/>
            <a:r>
              <a:rPr lang="zh-CN" altLang="en-US" b="1" dirty="0">
                <a:latin typeface="微软雅黑" panose="020B0503020204020204" pitchFamily="34" charset="-122"/>
                <a:ea typeface="微软雅黑" panose="020B0503020204020204" pitchFamily="34" charset="-122"/>
              </a:rPr>
              <a:t>联盟</a:t>
            </a:r>
            <a:r>
              <a:rPr lang="en-US" altLang="zh-CN" b="1" dirty="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grpSp>
        <p:nvGrpSpPr>
          <p:cNvPr id="6" name="组合 5"/>
          <p:cNvGrpSpPr/>
          <p:nvPr/>
        </p:nvGrpSpPr>
        <p:grpSpPr>
          <a:xfrm>
            <a:off x="1055440" y="1786536"/>
            <a:ext cx="3554660" cy="1370154"/>
            <a:chOff x="7209842" y="1142984"/>
            <a:chExt cx="3554660" cy="1370154"/>
          </a:xfrm>
        </p:grpSpPr>
        <p:sp>
          <p:nvSpPr>
            <p:cNvPr id="7" name="矩形 6"/>
            <p:cNvSpPr/>
            <p:nvPr/>
          </p:nvSpPr>
          <p:spPr bwMode="hidden">
            <a:xfrm>
              <a:off x="7209842" y="1142984"/>
              <a:ext cx="504056" cy="1370154"/>
            </a:xfrm>
            <a:prstGeom prst="rect">
              <a:avLst/>
            </a:prstGeom>
            <a:solidFill>
              <a:srgbClr val="00B0F0"/>
            </a:solidFill>
            <a:ln w="9525">
              <a:solidFill>
                <a:schemeClr val="tx1"/>
              </a:solidFill>
              <a:miter lim="800000"/>
              <a:headEnd/>
              <a:tailEnd/>
            </a:ln>
            <a:effectLst/>
          </p:spPr>
          <p:txBody>
            <a:bodyPr vert="eaVert" wrap="none" rtlCol="0" anchor="ctr"/>
            <a:lstStyle/>
            <a:p>
              <a:pPr algn="ctr"/>
              <a:r>
                <a:rPr lang="zh-CN" altLang="en-US" b="1" dirty="0" smtClean="0">
                  <a:latin typeface="微软雅黑" panose="020B0503020204020204" pitchFamily="34" charset="-122"/>
                  <a:ea typeface="微软雅黑" panose="020B0503020204020204" pitchFamily="34" charset="-122"/>
                </a:rPr>
                <a:t>齐商</a:t>
              </a:r>
              <a:r>
                <a:rPr lang="en-US" altLang="zh-CN" b="1" dirty="0" smtClean="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8" name="矩形 7"/>
            <p:cNvSpPr/>
            <p:nvPr/>
          </p:nvSpPr>
          <p:spPr bwMode="hidden">
            <a:xfrm>
              <a:off x="7713898" y="1142984"/>
              <a:ext cx="504056" cy="1370154"/>
            </a:xfrm>
            <a:prstGeom prst="rect">
              <a:avLst/>
            </a:prstGeom>
            <a:solidFill>
              <a:schemeClr val="accent6">
                <a:lumMod val="40000"/>
                <a:lumOff val="60000"/>
              </a:schemeClr>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潍坊</a:t>
              </a:r>
              <a:r>
                <a:rPr lang="en-US" altLang="zh-CN" b="1" dirty="0" smtClean="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9" name="矩形 8"/>
            <p:cNvSpPr/>
            <p:nvPr/>
          </p:nvSpPr>
          <p:spPr bwMode="hidden">
            <a:xfrm>
              <a:off x="8217954" y="1142984"/>
              <a:ext cx="504056" cy="1370154"/>
            </a:xfrm>
            <a:prstGeom prst="rect">
              <a:avLst/>
            </a:prstGeom>
            <a:solidFill>
              <a:srgbClr val="00B0F0"/>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莱商</a:t>
              </a:r>
              <a:r>
                <a:rPr lang="en-US" altLang="zh-CN" b="1" dirty="0" smtClean="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10" name="矩形 9"/>
            <p:cNvSpPr/>
            <p:nvPr/>
          </p:nvSpPr>
          <p:spPr bwMode="hidden">
            <a:xfrm>
              <a:off x="8722010" y="1142984"/>
              <a:ext cx="504056" cy="1370154"/>
            </a:xfrm>
            <a:prstGeom prst="rect">
              <a:avLst/>
            </a:prstGeom>
            <a:solidFill>
              <a:schemeClr val="accent6">
                <a:lumMod val="40000"/>
                <a:lumOff val="60000"/>
              </a:schemeClr>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长安</a:t>
              </a:r>
              <a:r>
                <a:rPr lang="en-US" altLang="zh-CN" b="1" dirty="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11" name="矩形 10"/>
            <p:cNvSpPr/>
            <p:nvPr/>
          </p:nvSpPr>
          <p:spPr bwMode="hidden">
            <a:xfrm>
              <a:off x="9252334" y="1142984"/>
              <a:ext cx="504056" cy="1370154"/>
            </a:xfrm>
            <a:prstGeom prst="rect">
              <a:avLst/>
            </a:prstGeom>
            <a:solidFill>
              <a:srgbClr val="00B0F0"/>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枣庄</a:t>
              </a:r>
              <a:r>
                <a:rPr lang="en-US" altLang="zh-CN" b="1" dirty="0" smtClean="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12" name="矩形 11"/>
            <p:cNvSpPr/>
            <p:nvPr/>
          </p:nvSpPr>
          <p:spPr bwMode="hidden">
            <a:xfrm>
              <a:off x="9756390" y="1142984"/>
              <a:ext cx="504056" cy="1370154"/>
            </a:xfrm>
            <a:prstGeom prst="rect">
              <a:avLst/>
            </a:prstGeom>
            <a:solidFill>
              <a:schemeClr val="accent6">
                <a:lumMod val="40000"/>
                <a:lumOff val="60000"/>
              </a:schemeClr>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德州</a:t>
              </a:r>
              <a:r>
                <a:rPr lang="en-US" altLang="zh-CN" b="1" dirty="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13" name="矩形 12"/>
            <p:cNvSpPr/>
            <p:nvPr/>
          </p:nvSpPr>
          <p:spPr bwMode="hidden">
            <a:xfrm>
              <a:off x="10260446" y="1142984"/>
              <a:ext cx="504056" cy="1370154"/>
            </a:xfrm>
            <a:prstGeom prst="rect">
              <a:avLst/>
            </a:prstGeom>
            <a:solidFill>
              <a:srgbClr val="00B0F0"/>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日照</a:t>
              </a:r>
              <a:r>
                <a:rPr lang="en-US" altLang="zh-CN" b="1" dirty="0" smtClean="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grpSp>
      <p:grpSp>
        <p:nvGrpSpPr>
          <p:cNvPr id="14" name="组合 13"/>
          <p:cNvGrpSpPr/>
          <p:nvPr/>
        </p:nvGrpSpPr>
        <p:grpSpPr>
          <a:xfrm>
            <a:off x="1055440" y="4911310"/>
            <a:ext cx="3528392" cy="1370154"/>
            <a:chOff x="6453758" y="3787038"/>
            <a:chExt cx="3528392" cy="1370154"/>
          </a:xfrm>
        </p:grpSpPr>
        <p:sp>
          <p:nvSpPr>
            <p:cNvPr id="15" name="矩形 14"/>
            <p:cNvSpPr/>
            <p:nvPr/>
          </p:nvSpPr>
          <p:spPr bwMode="hidden">
            <a:xfrm>
              <a:off x="6453758" y="3787038"/>
              <a:ext cx="504056" cy="1370154"/>
            </a:xfrm>
            <a:prstGeom prst="rect">
              <a:avLst/>
            </a:prstGeom>
            <a:solidFill>
              <a:schemeClr val="accent6">
                <a:lumMod val="40000"/>
                <a:lumOff val="60000"/>
              </a:schemeClr>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泰安</a:t>
              </a:r>
              <a:r>
                <a:rPr lang="en-US" altLang="zh-CN" b="1" dirty="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16" name="矩形 15"/>
            <p:cNvSpPr/>
            <p:nvPr/>
          </p:nvSpPr>
          <p:spPr bwMode="hidden">
            <a:xfrm>
              <a:off x="6957814" y="3787038"/>
              <a:ext cx="504056" cy="1370154"/>
            </a:xfrm>
            <a:prstGeom prst="rect">
              <a:avLst/>
            </a:prstGeom>
            <a:solidFill>
              <a:srgbClr val="00B0F0"/>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东营</a:t>
              </a:r>
              <a:r>
                <a:rPr lang="en-US" altLang="zh-CN" b="1" dirty="0" smtClean="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17" name="矩形 16"/>
            <p:cNvSpPr/>
            <p:nvPr/>
          </p:nvSpPr>
          <p:spPr bwMode="hidden">
            <a:xfrm>
              <a:off x="7461870" y="3787038"/>
              <a:ext cx="504056" cy="1370154"/>
            </a:xfrm>
            <a:prstGeom prst="rect">
              <a:avLst/>
            </a:prstGeom>
            <a:solidFill>
              <a:schemeClr val="accent6">
                <a:lumMod val="40000"/>
                <a:lumOff val="60000"/>
              </a:schemeClr>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济宁</a:t>
              </a:r>
              <a:r>
                <a:rPr lang="en-US" altLang="zh-CN" b="1" dirty="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18" name="矩形 17"/>
            <p:cNvSpPr/>
            <p:nvPr/>
          </p:nvSpPr>
          <p:spPr bwMode="hidden">
            <a:xfrm>
              <a:off x="7965926" y="3787038"/>
              <a:ext cx="504056" cy="1370154"/>
            </a:xfrm>
            <a:prstGeom prst="rect">
              <a:avLst/>
            </a:prstGeom>
            <a:solidFill>
              <a:srgbClr val="00B0F0"/>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临商</a:t>
              </a:r>
              <a:r>
                <a:rPr lang="en-US" altLang="zh-CN" b="1" dirty="0" smtClean="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19" name="矩形 18"/>
            <p:cNvSpPr/>
            <p:nvPr/>
          </p:nvSpPr>
          <p:spPr bwMode="hidden">
            <a:xfrm>
              <a:off x="8469982" y="3787038"/>
              <a:ext cx="504056" cy="1370154"/>
            </a:xfrm>
            <a:prstGeom prst="rect">
              <a:avLst/>
            </a:prstGeom>
            <a:solidFill>
              <a:schemeClr val="accent6">
                <a:lumMod val="40000"/>
                <a:lumOff val="60000"/>
              </a:schemeClr>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烟台</a:t>
              </a:r>
              <a:r>
                <a:rPr lang="en-US" altLang="zh-CN" b="1" dirty="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20" name="矩形 19"/>
            <p:cNvSpPr/>
            <p:nvPr/>
          </p:nvSpPr>
          <p:spPr bwMode="hidden">
            <a:xfrm>
              <a:off x="8974038" y="3787038"/>
              <a:ext cx="504056" cy="1370154"/>
            </a:xfrm>
            <a:prstGeom prst="rect">
              <a:avLst/>
            </a:prstGeom>
            <a:solidFill>
              <a:srgbClr val="00B0F0"/>
            </a:solidFill>
            <a:ln w="9525">
              <a:solidFill>
                <a:schemeClr val="tx1"/>
              </a:solidFill>
              <a:miter lim="800000"/>
              <a:headEnd/>
              <a:tailEnd/>
            </a:ln>
            <a:effectLst/>
          </p:spPr>
          <p:txBody>
            <a:bodyPr vert="eaVert" wrap="none" rtlCol="0" anchor="ctr"/>
            <a:lstStyle/>
            <a:p>
              <a:pPr algn="ctr"/>
              <a:r>
                <a:rPr lang="zh-CN" altLang="en-US" b="1" dirty="0" smtClean="0">
                  <a:latin typeface="微软雅黑" panose="020B0503020204020204" pitchFamily="34" charset="-122"/>
                  <a:ea typeface="微软雅黑" panose="020B0503020204020204" pitchFamily="34" charset="-122"/>
                </a:rPr>
                <a:t>威海</a:t>
              </a:r>
              <a:r>
                <a:rPr lang="en-US" altLang="zh-CN" b="1" dirty="0" smtClean="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sp>
          <p:nvSpPr>
            <p:cNvPr id="21" name="矩形 20"/>
            <p:cNvSpPr/>
            <p:nvPr/>
          </p:nvSpPr>
          <p:spPr bwMode="hidden">
            <a:xfrm>
              <a:off x="9478094" y="3787038"/>
              <a:ext cx="504056" cy="1370154"/>
            </a:xfrm>
            <a:prstGeom prst="rect">
              <a:avLst/>
            </a:prstGeom>
            <a:solidFill>
              <a:schemeClr val="accent6">
                <a:lumMod val="40000"/>
                <a:lumOff val="60000"/>
              </a:schemeClr>
            </a:solidFill>
            <a:ln w="9525">
              <a:solidFill>
                <a:schemeClr val="tx1"/>
              </a:solidFill>
              <a:miter lim="800000"/>
              <a:headEnd/>
              <a:tailEnd/>
            </a:ln>
            <a:effectLst/>
          </p:spPr>
          <p:txBody>
            <a:bodyPr vert="eaVert" wrap="none" rtlCol="0" anchor="ctr"/>
            <a:lstStyle/>
            <a:p>
              <a:pPr algn="ctr"/>
              <a:r>
                <a:rPr lang="zh-CN" altLang="en-US" b="1" dirty="0">
                  <a:latin typeface="微软雅黑" panose="020B0503020204020204" pitchFamily="34" charset="-122"/>
                  <a:ea typeface="微软雅黑" panose="020B0503020204020204" pitchFamily="34" charset="-122"/>
                </a:rPr>
                <a:t>商丘</a:t>
              </a:r>
              <a:r>
                <a:rPr lang="en-US" altLang="zh-CN" b="1" dirty="0">
                  <a:latin typeface="微软雅黑" panose="020B0503020204020204" pitchFamily="34" charset="-122"/>
                  <a:ea typeface="微软雅黑" panose="020B0503020204020204" pitchFamily="34" charset="-122"/>
                </a:rPr>
                <a:t>ESB</a:t>
              </a:r>
              <a:endParaRPr lang="zh-CN" altLang="en-US" b="1" dirty="0">
                <a:latin typeface="微软雅黑" panose="020B0503020204020204" pitchFamily="34" charset="-122"/>
                <a:ea typeface="微软雅黑" panose="020B0503020204020204" pitchFamily="34" charset="-122"/>
              </a:endParaRPr>
            </a:p>
          </p:txBody>
        </p:sp>
      </p:grpSp>
      <p:cxnSp>
        <p:nvCxnSpPr>
          <p:cNvPr id="22" name="肘形连接符 21"/>
          <p:cNvCxnSpPr>
            <a:endCxn id="7" idx="2"/>
          </p:cNvCxnSpPr>
          <p:nvPr/>
        </p:nvCxnSpPr>
        <p:spPr bwMode="auto">
          <a:xfrm rot="16200000" flipV="1">
            <a:off x="1731868" y="2732290"/>
            <a:ext cx="676502" cy="1525302"/>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23" name="肘形连接符 22"/>
          <p:cNvCxnSpPr>
            <a:endCxn id="13" idx="2"/>
          </p:cNvCxnSpPr>
          <p:nvPr/>
        </p:nvCxnSpPr>
        <p:spPr bwMode="auto">
          <a:xfrm rot="5400000" flipH="1" flipV="1">
            <a:off x="3257170" y="2732290"/>
            <a:ext cx="676502" cy="1525302"/>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24" name="肘形连接符 23"/>
          <p:cNvCxnSpPr/>
          <p:nvPr/>
        </p:nvCxnSpPr>
        <p:spPr bwMode="auto">
          <a:xfrm rot="5400000">
            <a:off x="1817539" y="3888675"/>
            <a:ext cx="811398" cy="1233872"/>
          </a:xfrm>
          <a:prstGeom prst="bentConnector3">
            <a:avLst>
              <a:gd name="adj1" fmla="val 61739"/>
            </a:avLst>
          </a:prstGeom>
          <a:solidFill>
            <a:schemeClr val="accent1"/>
          </a:solidFill>
          <a:ln w="9525" cap="flat" cmpd="sng" algn="ctr">
            <a:solidFill>
              <a:schemeClr val="tx1"/>
            </a:solidFill>
            <a:prstDash val="solid"/>
            <a:round/>
            <a:headEnd type="none" w="med" len="med"/>
            <a:tailEnd type="none" w="med" len="med"/>
          </a:ln>
          <a:effectLst/>
        </p:spPr>
      </p:cxnSp>
      <p:cxnSp>
        <p:nvCxnSpPr>
          <p:cNvPr id="25" name="肘形连接符 24"/>
          <p:cNvCxnSpPr>
            <a:stCxn id="5" idx="2"/>
            <a:endCxn id="21" idx="0"/>
          </p:cNvCxnSpPr>
          <p:nvPr/>
        </p:nvCxnSpPr>
        <p:spPr bwMode="auto">
          <a:xfrm rot="16200000" flipH="1">
            <a:off x="3272932" y="3852438"/>
            <a:ext cx="618710" cy="1499034"/>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26" name="肘形连接符 25"/>
          <p:cNvCxnSpPr>
            <a:endCxn id="16" idx="0"/>
          </p:cNvCxnSpPr>
          <p:nvPr/>
        </p:nvCxnSpPr>
        <p:spPr bwMode="auto">
          <a:xfrm rot="10800000" flipV="1">
            <a:off x="1811524" y="4601954"/>
            <a:ext cx="709278" cy="309356"/>
          </a:xfrm>
          <a:prstGeom prst="bentConnector2">
            <a:avLst/>
          </a:prstGeom>
          <a:solidFill>
            <a:schemeClr val="accent1"/>
          </a:solidFill>
          <a:ln w="9525" cap="flat" cmpd="sng" algn="ctr">
            <a:solidFill>
              <a:schemeClr val="tx1"/>
            </a:solidFill>
            <a:prstDash val="solid"/>
            <a:round/>
            <a:headEnd type="none" w="med" len="med"/>
            <a:tailEnd type="none" w="med" len="med"/>
          </a:ln>
          <a:effectLst/>
        </p:spPr>
      </p:cxnSp>
      <p:cxnSp>
        <p:nvCxnSpPr>
          <p:cNvPr id="27" name="肘形连接符 26"/>
          <p:cNvCxnSpPr>
            <a:stCxn id="5" idx="2"/>
            <a:endCxn id="17" idx="0"/>
          </p:cNvCxnSpPr>
          <p:nvPr/>
        </p:nvCxnSpPr>
        <p:spPr bwMode="auto">
          <a:xfrm rot="5400000">
            <a:off x="2264820" y="4343360"/>
            <a:ext cx="618710" cy="517190"/>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28" name="肘形连接符 27"/>
          <p:cNvCxnSpPr>
            <a:stCxn id="5" idx="2"/>
            <a:endCxn id="18" idx="0"/>
          </p:cNvCxnSpPr>
          <p:nvPr/>
        </p:nvCxnSpPr>
        <p:spPr bwMode="auto">
          <a:xfrm rot="5400000">
            <a:off x="2516848" y="4595388"/>
            <a:ext cx="618710" cy="13134"/>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29" name="肘形连接符 28"/>
          <p:cNvCxnSpPr>
            <a:stCxn id="5" idx="2"/>
          </p:cNvCxnSpPr>
          <p:nvPr/>
        </p:nvCxnSpPr>
        <p:spPr bwMode="auto">
          <a:xfrm rot="16200000" flipH="1">
            <a:off x="2805112" y="4320258"/>
            <a:ext cx="811398" cy="756082"/>
          </a:xfrm>
          <a:prstGeom prst="bentConnector3">
            <a:avLst>
              <a:gd name="adj1" fmla="val 40609"/>
            </a:avLst>
          </a:prstGeom>
          <a:solidFill>
            <a:schemeClr val="accent1"/>
          </a:solidFill>
          <a:ln w="9525" cap="flat" cmpd="sng" algn="ctr">
            <a:solidFill>
              <a:schemeClr val="tx1"/>
            </a:solidFill>
            <a:prstDash val="solid"/>
            <a:round/>
            <a:headEnd type="none" w="med" len="med"/>
            <a:tailEnd type="none" w="med" len="med"/>
          </a:ln>
          <a:effectLst/>
        </p:spPr>
      </p:cxnSp>
      <p:cxnSp>
        <p:nvCxnSpPr>
          <p:cNvPr id="30" name="肘形连接符 29"/>
          <p:cNvCxnSpPr>
            <a:stCxn id="5" idx="2"/>
            <a:endCxn id="20" idx="0"/>
          </p:cNvCxnSpPr>
          <p:nvPr/>
        </p:nvCxnSpPr>
        <p:spPr bwMode="auto">
          <a:xfrm rot="16200000" flipH="1">
            <a:off x="3020904" y="4104466"/>
            <a:ext cx="618710" cy="994978"/>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31" name="肘形连接符 30"/>
          <p:cNvCxnSpPr>
            <a:endCxn id="8" idx="2"/>
          </p:cNvCxnSpPr>
          <p:nvPr/>
        </p:nvCxnSpPr>
        <p:spPr bwMode="auto">
          <a:xfrm rot="16200000" flipV="1">
            <a:off x="1983896" y="2984318"/>
            <a:ext cx="676502" cy="1021246"/>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32" name="肘形连接符 31"/>
          <p:cNvCxnSpPr>
            <a:endCxn id="12" idx="2"/>
          </p:cNvCxnSpPr>
          <p:nvPr/>
        </p:nvCxnSpPr>
        <p:spPr bwMode="auto">
          <a:xfrm rot="5400000" flipH="1" flipV="1">
            <a:off x="3005142" y="2984318"/>
            <a:ext cx="676502" cy="1021246"/>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33" name="肘形连接符 32"/>
          <p:cNvCxnSpPr>
            <a:endCxn id="10" idx="2"/>
          </p:cNvCxnSpPr>
          <p:nvPr/>
        </p:nvCxnSpPr>
        <p:spPr bwMode="auto">
          <a:xfrm rot="16200000" flipV="1">
            <a:off x="2487952" y="3488374"/>
            <a:ext cx="676502" cy="13134"/>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34" name="肘形连接符 33"/>
          <p:cNvCxnSpPr>
            <a:endCxn id="11" idx="2"/>
          </p:cNvCxnSpPr>
          <p:nvPr/>
        </p:nvCxnSpPr>
        <p:spPr bwMode="auto">
          <a:xfrm rot="5400000" flipH="1" flipV="1">
            <a:off x="2753114" y="3236346"/>
            <a:ext cx="676502" cy="517190"/>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cxnSp>
        <p:nvCxnSpPr>
          <p:cNvPr id="35" name="肘形连接符 34"/>
          <p:cNvCxnSpPr>
            <a:endCxn id="9" idx="2"/>
          </p:cNvCxnSpPr>
          <p:nvPr/>
        </p:nvCxnSpPr>
        <p:spPr bwMode="auto">
          <a:xfrm rot="16200000" flipV="1">
            <a:off x="2235924" y="3236346"/>
            <a:ext cx="676502" cy="517190"/>
          </a:xfrm>
          <a:prstGeom prst="bentConnector3">
            <a:avLst/>
          </a:prstGeom>
          <a:solidFill>
            <a:schemeClr val="accent1"/>
          </a:solidFill>
          <a:ln w="9525" cap="flat" cmpd="sng" algn="ctr">
            <a:solidFill>
              <a:schemeClr val="tx1"/>
            </a:solidFill>
            <a:prstDash val="solid"/>
            <a:round/>
            <a:headEnd type="none" w="med" len="med"/>
            <a:tailEnd type="none" w="med" len="med"/>
          </a:ln>
          <a:effectLst/>
        </p:spPr>
      </p:cxnSp>
      <p:sp>
        <p:nvSpPr>
          <p:cNvPr id="36" name="矩形 35"/>
          <p:cNvSpPr/>
          <p:nvPr/>
        </p:nvSpPr>
        <p:spPr bwMode="hidden">
          <a:xfrm>
            <a:off x="676027" y="1032102"/>
            <a:ext cx="4328294" cy="502956"/>
          </a:xfrm>
          <a:prstGeom prst="rect">
            <a:avLst/>
          </a:prstGeom>
          <a:solidFill>
            <a:srgbClr val="E46C0A"/>
          </a:solidFill>
          <a:ln w="9525">
            <a:noFill/>
            <a:miter lim="800000"/>
            <a:headEnd/>
            <a:tailEnd/>
          </a:ln>
          <a:effectLst/>
        </p:spPr>
        <p:txBody>
          <a:bodyPr wrap="none" rtlCol="0" anchor="ct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分布式混合集群</a:t>
            </a:r>
            <a:endParaRPr lang="zh-CN" altLang="en-US" sz="2400" dirty="0">
              <a:solidFill>
                <a:schemeClr val="bg1"/>
              </a:solidFill>
              <a:latin typeface="微软雅黑" panose="020B0503020204020204" pitchFamily="34" charset="-122"/>
              <a:ea typeface="微软雅黑" panose="020B0503020204020204" pitchFamily="34" charset="-122"/>
            </a:endParaRPr>
          </a:p>
        </p:txBody>
      </p:sp>
      <p:pic>
        <p:nvPicPr>
          <p:cNvPr id="37" name="图片 36"/>
          <p:cNvPicPr>
            <a:picLocks noChangeAspect="1"/>
          </p:cNvPicPr>
          <p:nvPr/>
        </p:nvPicPr>
        <p:blipFill>
          <a:blip r:embed="rId3"/>
          <a:stretch>
            <a:fillRect/>
          </a:stretch>
        </p:blipFill>
        <p:spPr>
          <a:xfrm>
            <a:off x="6240463" y="1786536"/>
            <a:ext cx="5855485" cy="4578295"/>
          </a:xfrm>
          <a:prstGeom prst="rect">
            <a:avLst/>
          </a:prstGeom>
        </p:spPr>
      </p:pic>
      <p:sp>
        <p:nvSpPr>
          <p:cNvPr id="38" name="矩形 37"/>
          <p:cNvSpPr/>
          <p:nvPr/>
        </p:nvSpPr>
        <p:spPr bwMode="hidden">
          <a:xfrm>
            <a:off x="6240463" y="1032102"/>
            <a:ext cx="5855485" cy="502956"/>
          </a:xfrm>
          <a:prstGeom prst="rect">
            <a:avLst/>
          </a:prstGeom>
          <a:solidFill>
            <a:srgbClr val="E46C0A"/>
          </a:solidFill>
          <a:ln w="9525">
            <a:noFill/>
            <a:miter lim="800000"/>
            <a:headEnd/>
            <a:tailEnd/>
          </a:ln>
          <a:effectLst/>
        </p:spPr>
        <p:txBody>
          <a:bodyPr wrap="none" rtlCol="0" anchor="ct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文件传输</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39"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ESB</a:t>
            </a:r>
            <a:r>
              <a:rPr lang="zh-CN" altLang="en-US" dirty="0"/>
              <a:t>平台</a:t>
            </a:r>
            <a:r>
              <a:rPr lang="en-US" altLang="zh-CN" dirty="0"/>
              <a:t>-</a:t>
            </a:r>
            <a:r>
              <a:rPr lang="zh-CN" altLang="en-US" sz="2400" dirty="0"/>
              <a:t>主要特点及功能</a:t>
            </a:r>
          </a:p>
        </p:txBody>
      </p:sp>
    </p:spTree>
    <p:extLst>
      <p:ext uri="{BB962C8B-B14F-4D97-AF65-F5344CB8AC3E}">
        <p14:creationId xmlns:p14="http://schemas.microsoft.com/office/powerpoint/2010/main" val="1670816441"/>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txBox="1">
            <a:spLocks/>
          </p:cNvSpPr>
          <p:nvPr/>
        </p:nvSpPr>
        <p:spPr bwMode="auto">
          <a:xfrm>
            <a:off x="119336" y="6531268"/>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defPPr>
              <a:defRPr lang="zh-CN"/>
            </a:defPPr>
            <a:lvl1pPr algn="l" rtl="0" fontAlgn="base">
              <a:spcBef>
                <a:spcPct val="0"/>
              </a:spcBef>
              <a:spcAft>
                <a:spcPct val="0"/>
              </a:spcAft>
              <a:buFontTx/>
              <a:buNone/>
              <a:defRPr sz="900" kern="1200">
                <a:solidFill>
                  <a:srgbClr val="006600"/>
                </a:solidFill>
                <a:latin typeface="Arial" pitchFamily="34" charset="0"/>
                <a:ea typeface="Arial Unicode MS" pitchFamily="34" charset="-122"/>
                <a:cs typeface="Arial Unicode MS" pitchFamily="34" charset="-122"/>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r>
              <a:rPr lang="en-US" altLang="zh-CN" dirty="0" smtClean="0"/>
              <a:t>Page </a:t>
            </a:r>
            <a:fld id="{99EF89E6-0A8F-45A7-A624-A99DD6C9867F}" type="slidenum">
              <a:rPr lang="en-US" altLang="zh-CN" smtClean="0"/>
              <a:pPr/>
              <a:t>38</a:t>
            </a:fld>
            <a:r>
              <a:rPr lang="en-US" altLang="zh-CN" dirty="0" smtClean="0"/>
              <a:t> </a:t>
            </a:r>
            <a:endParaRPr lang="en-US" altLang="zh-CN" dirty="0"/>
          </a:p>
        </p:txBody>
      </p:sp>
      <p:sp>
        <p:nvSpPr>
          <p:cNvPr id="5"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ESB</a:t>
            </a:r>
            <a:r>
              <a:rPr lang="zh-CN" altLang="en-US" dirty="0"/>
              <a:t>平台</a:t>
            </a:r>
            <a:r>
              <a:rPr lang="en-US" altLang="zh-CN" dirty="0"/>
              <a:t>-</a:t>
            </a:r>
            <a:r>
              <a:rPr lang="zh-CN" altLang="en-US" sz="2400" dirty="0"/>
              <a:t>主要特点及功能</a:t>
            </a:r>
          </a:p>
        </p:txBody>
      </p:sp>
      <p:sp>
        <p:nvSpPr>
          <p:cNvPr id="6" name="矩形 5"/>
          <p:cNvSpPr/>
          <p:nvPr/>
        </p:nvSpPr>
        <p:spPr bwMode="hidden">
          <a:xfrm>
            <a:off x="434132" y="904369"/>
            <a:ext cx="5481438" cy="630689"/>
          </a:xfrm>
          <a:prstGeom prst="rect">
            <a:avLst/>
          </a:prstGeom>
          <a:solidFill>
            <a:srgbClr val="E46C0A"/>
          </a:solidFill>
          <a:ln w="9525">
            <a:noFill/>
            <a:miter lim="800000"/>
            <a:headEnd/>
            <a:tailEnd/>
          </a:ln>
          <a:effectLst/>
        </p:spPr>
        <p:txBody>
          <a:bodyPr wrap="none" rtlCol="0" anchor="ctr"/>
          <a:lstStyle/>
          <a:p>
            <a:pPr algn="ctr"/>
            <a:r>
              <a:rPr lang="zh-CN" altLang="en-US" sz="2400" b="1" dirty="0">
                <a:solidFill>
                  <a:schemeClr val="bg1"/>
                </a:solidFill>
                <a:latin typeface="微软雅黑" pitchFamily="34" charset="-122"/>
                <a:ea typeface="微软雅黑" pitchFamily="34" charset="-122"/>
                <a:cs typeface="Heiti SC Light"/>
                <a:sym typeface="Arial" pitchFamily="34" charset="0"/>
              </a:rPr>
              <a:t>组合</a:t>
            </a:r>
            <a:r>
              <a:rPr lang="zh-CN" altLang="en-US" sz="2400" b="1" dirty="0" smtClean="0">
                <a:solidFill>
                  <a:schemeClr val="bg1"/>
                </a:solidFill>
                <a:latin typeface="微软雅黑" pitchFamily="34" charset="-122"/>
                <a:ea typeface="微软雅黑" pitchFamily="34" charset="-122"/>
                <a:cs typeface="Heiti SC Light"/>
                <a:sym typeface="Arial" pitchFamily="34" charset="0"/>
              </a:rPr>
              <a:t>服务</a:t>
            </a:r>
            <a:endParaRPr lang="zh-CN" altLang="en-US" sz="2400" dirty="0">
              <a:solidFill>
                <a:schemeClr val="bg1"/>
              </a:solidFill>
              <a:latin typeface="微软雅黑" panose="020B0503020204020204" pitchFamily="34" charset="-122"/>
              <a:ea typeface="微软雅黑" panose="020B0503020204020204" pitchFamily="34" charset="-122"/>
            </a:endParaRPr>
          </a:p>
        </p:txBody>
      </p:sp>
      <p:sp>
        <p:nvSpPr>
          <p:cNvPr id="7" name="流程图: 过程 6"/>
          <p:cNvSpPr/>
          <p:nvPr/>
        </p:nvSpPr>
        <p:spPr>
          <a:xfrm>
            <a:off x="434133" y="1518024"/>
            <a:ext cx="5481437" cy="2127001"/>
          </a:xfrm>
          <a:prstGeom prst="flowChartProcess">
            <a:avLst/>
          </a:prstGeom>
          <a:solidFill>
            <a:schemeClr val="bg1">
              <a:lumMod val="85000"/>
            </a:schemeClr>
          </a:solidFill>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r>
              <a:rPr lang="zh-CN" altLang="en-US" sz="2000" dirty="0" smtClean="0">
                <a:latin typeface="微软雅黑" panose="020B0503020204020204" pitchFamily="34" charset="-122"/>
                <a:ea typeface="微软雅黑" panose="020B0503020204020204" pitchFamily="34" charset="-122"/>
              </a:rPr>
              <a:t>对于需要进行系统间服务整合的场景，</a:t>
            </a:r>
            <a:r>
              <a:rPr lang="en-US" altLang="zh-CN" sz="2000" dirty="0" smtClean="0">
                <a:latin typeface="微软雅黑" panose="020B0503020204020204" pitchFamily="34" charset="-122"/>
                <a:ea typeface="微软雅黑" panose="020B0503020204020204" pitchFamily="34" charset="-122"/>
              </a:rPr>
              <a:t>ESB</a:t>
            </a:r>
            <a:r>
              <a:rPr lang="zh-CN" altLang="en-US" sz="2000" dirty="0" smtClean="0">
                <a:latin typeface="微软雅黑" panose="020B0503020204020204" pitchFamily="34" charset="-122"/>
                <a:ea typeface="微软雅黑" panose="020B0503020204020204" pitchFamily="34" charset="-122"/>
              </a:rPr>
              <a:t>提供了配置化的组合服务机制，可以通过配置实现多个交易的顺序调用。并通过同步与异步冲正机制支持来提供基于冲正的补偿性松散事务机制。</a:t>
            </a:r>
          </a:p>
        </p:txBody>
      </p:sp>
      <p:sp>
        <p:nvSpPr>
          <p:cNvPr id="8" name="流程图: 过程 7"/>
          <p:cNvSpPr/>
          <p:nvPr/>
        </p:nvSpPr>
        <p:spPr>
          <a:xfrm>
            <a:off x="6321453" y="1523265"/>
            <a:ext cx="5635177" cy="2121760"/>
          </a:xfrm>
          <a:prstGeom prst="flowChartProcess">
            <a:avLst/>
          </a:prstGeom>
          <a:solidFill>
            <a:schemeClr val="bg1">
              <a:lumMod val="85000"/>
            </a:schemeClr>
          </a:solidFill>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r>
              <a:rPr lang="zh-CN" altLang="en-US" sz="2000" dirty="0">
                <a:latin typeface="微软雅黑" panose="020B0503020204020204" pitchFamily="34" charset="-122"/>
                <a:ea typeface="微软雅黑" panose="020B0503020204020204" pitchFamily="34" charset="-122"/>
              </a:rPr>
              <a:t>对于报文格式转换所需要的报文格式配置，以及其他一些常用配置，在</a:t>
            </a:r>
            <a:r>
              <a:rPr lang="en-US" altLang="zh-CN" sz="2000" dirty="0">
                <a:latin typeface="微软雅黑" panose="020B0503020204020204" pitchFamily="34" charset="-122"/>
                <a:ea typeface="微软雅黑" panose="020B0503020204020204" pitchFamily="34" charset="-122"/>
              </a:rPr>
              <a:t>ESB</a:t>
            </a:r>
            <a:r>
              <a:rPr lang="zh-CN" altLang="en-US" sz="2000" dirty="0">
                <a:latin typeface="微软雅黑" panose="020B0503020204020204" pitchFamily="34" charset="-122"/>
                <a:ea typeface="微软雅黑" panose="020B0503020204020204" pitchFamily="34" charset="-122"/>
              </a:rPr>
              <a:t>的各个层次上进行了内存缓存处理，确保关键配置的高效访问。缓存对象均支持动态刷新机制，无需重启进行即可进行内容刷新。</a:t>
            </a:r>
          </a:p>
        </p:txBody>
      </p:sp>
      <p:sp>
        <p:nvSpPr>
          <p:cNvPr id="9" name="矩形 8"/>
          <p:cNvSpPr/>
          <p:nvPr/>
        </p:nvSpPr>
        <p:spPr bwMode="hidden">
          <a:xfrm>
            <a:off x="6321453" y="928480"/>
            <a:ext cx="5635177" cy="630689"/>
          </a:xfrm>
          <a:prstGeom prst="rect">
            <a:avLst/>
          </a:prstGeom>
          <a:solidFill>
            <a:srgbClr val="E46C0A"/>
          </a:solidFill>
          <a:ln w="9525">
            <a:noFill/>
            <a:miter lim="800000"/>
            <a:headEnd/>
            <a:tailEnd/>
          </a:ln>
          <a:effectLst/>
        </p:spPr>
        <p:txBody>
          <a:bodyPr wrap="none" rtlCol="0" anchor="ctr"/>
          <a:lstStyle/>
          <a:p>
            <a:pPr algn="ctr"/>
            <a:r>
              <a:rPr lang="zh-CN" altLang="en-US" sz="2400" b="1" dirty="0">
                <a:solidFill>
                  <a:schemeClr val="bg1"/>
                </a:solidFill>
                <a:latin typeface="微软雅黑" pitchFamily="34" charset="-122"/>
                <a:ea typeface="微软雅黑" pitchFamily="34" charset="-122"/>
                <a:cs typeface="Heiti SC Light"/>
              </a:rPr>
              <a:t>高速缓存</a:t>
            </a:r>
          </a:p>
        </p:txBody>
      </p:sp>
      <p:sp>
        <p:nvSpPr>
          <p:cNvPr id="10" name="流程图: 过程 9"/>
          <p:cNvSpPr/>
          <p:nvPr/>
        </p:nvSpPr>
        <p:spPr>
          <a:xfrm>
            <a:off x="447130" y="4429069"/>
            <a:ext cx="5468440" cy="2096275"/>
          </a:xfrm>
          <a:prstGeom prst="flowChartProcess">
            <a:avLst/>
          </a:prstGeom>
          <a:solidFill>
            <a:schemeClr val="bg1">
              <a:lumMod val="85000"/>
            </a:schemeClr>
          </a:solidFill>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r>
              <a:rPr lang="en-US" altLang="zh-CN" sz="2000" dirty="0">
                <a:latin typeface="微软雅黑" panose="020B0503020204020204" pitchFamily="34" charset="-122"/>
                <a:ea typeface="微软雅黑" panose="020B0503020204020204" pitchFamily="34" charset="-122"/>
              </a:rPr>
              <a:t>ESB</a:t>
            </a:r>
            <a:r>
              <a:rPr lang="zh-CN" altLang="en-US" sz="2000" dirty="0">
                <a:latin typeface="微软雅黑" panose="020B0503020204020204" pitchFamily="34" charset="-122"/>
                <a:ea typeface="微软雅黑" panose="020B0503020204020204" pitchFamily="34" charset="-122"/>
              </a:rPr>
              <a:t>系统会在核心</a:t>
            </a:r>
            <a:r>
              <a:rPr lang="en-US" altLang="zh-CN" sz="2000" dirty="0">
                <a:latin typeface="微软雅黑" panose="020B0503020204020204" pitchFamily="34" charset="-122"/>
                <a:ea typeface="微软雅黑" panose="020B0503020204020204" pitchFamily="34" charset="-122"/>
              </a:rPr>
              <a:t>MB</a:t>
            </a:r>
            <a:r>
              <a:rPr lang="zh-CN" altLang="en-US" sz="2000" dirty="0">
                <a:latin typeface="微软雅黑" panose="020B0503020204020204" pitchFamily="34" charset="-122"/>
                <a:ea typeface="微软雅黑" panose="020B0503020204020204" pitchFamily="34" charset="-122"/>
              </a:rPr>
              <a:t>路由环节，执行对外围系统所调用服务的授权检查，从而防止非法的服务调用。</a:t>
            </a:r>
            <a:endParaRPr lang="en-US" altLang="zh-CN" sz="2000" dirty="0">
              <a:latin typeface="微软雅黑" panose="020B0503020204020204" pitchFamily="34" charset="-122"/>
              <a:ea typeface="微软雅黑" panose="020B0503020204020204" pitchFamily="34" charset="-122"/>
            </a:endParaRPr>
          </a:p>
          <a:p>
            <a:r>
              <a:rPr lang="zh-CN" altLang="en-US" sz="2000" dirty="0">
                <a:latin typeface="微软雅黑" panose="020B0503020204020204" pitchFamily="34" charset="-122"/>
                <a:ea typeface="微软雅黑" panose="020B0503020204020204" pitchFamily="34" charset="-122"/>
              </a:rPr>
              <a:t>在</a:t>
            </a:r>
            <a:r>
              <a:rPr lang="en-US" altLang="zh-CN" sz="2000" dirty="0">
                <a:latin typeface="微软雅黑" panose="020B0503020204020204" pitchFamily="34" charset="-122"/>
                <a:ea typeface="微软雅黑" panose="020B0503020204020204" pitchFamily="34" charset="-122"/>
              </a:rPr>
              <a:t>ESB</a:t>
            </a:r>
            <a:r>
              <a:rPr lang="zh-CN" altLang="en-US" sz="2000" dirty="0">
                <a:latin typeface="微软雅黑" panose="020B0503020204020204" pitchFamily="34" charset="-122"/>
                <a:ea typeface="微软雅黑" panose="020B0503020204020204" pitchFamily="34" charset="-122"/>
              </a:rPr>
              <a:t>的前端处理环节中，还可以对外围系统的</a:t>
            </a:r>
            <a:r>
              <a:rPr lang="en-US" altLang="zh-CN" sz="2000" dirty="0">
                <a:latin typeface="微软雅黑" panose="020B0503020204020204" pitchFamily="34" charset="-122"/>
                <a:ea typeface="微软雅黑" panose="020B0503020204020204" pitchFamily="34" charset="-122"/>
              </a:rPr>
              <a:t>IP</a:t>
            </a:r>
            <a:r>
              <a:rPr lang="zh-CN" altLang="en-US" sz="2000" dirty="0">
                <a:latin typeface="微软雅黑" panose="020B0503020204020204" pitchFamily="34" charset="-122"/>
                <a:ea typeface="微软雅黑" panose="020B0503020204020204" pitchFamily="34" charset="-122"/>
              </a:rPr>
              <a:t>地址等信息进行检核，从而控制主机层面的访问，确保服务的访问是合法主机发起的合法调用。</a:t>
            </a:r>
          </a:p>
        </p:txBody>
      </p:sp>
      <p:sp>
        <p:nvSpPr>
          <p:cNvPr id="11" name="矩形 10"/>
          <p:cNvSpPr/>
          <p:nvPr/>
        </p:nvSpPr>
        <p:spPr bwMode="hidden">
          <a:xfrm>
            <a:off x="436464" y="3850275"/>
            <a:ext cx="5481438" cy="571026"/>
          </a:xfrm>
          <a:prstGeom prst="rect">
            <a:avLst/>
          </a:prstGeom>
          <a:solidFill>
            <a:srgbClr val="E46C0A"/>
          </a:solidFill>
          <a:ln w="9525">
            <a:noFill/>
            <a:miter lim="800000"/>
            <a:headEnd/>
            <a:tailEnd/>
          </a:ln>
          <a:effectLst/>
        </p:spPr>
        <p:txBody>
          <a:bodyPr wrap="none" rtlCol="0" anchor="ctr"/>
          <a:lstStyle/>
          <a:p>
            <a:pPr algn="ctr"/>
            <a:r>
              <a:rPr lang="zh-CN" altLang="en-US" sz="2400" b="1" dirty="0">
                <a:solidFill>
                  <a:schemeClr val="bg1"/>
                </a:solidFill>
                <a:latin typeface="微软雅黑" pitchFamily="34" charset="-122"/>
                <a:ea typeface="微软雅黑" pitchFamily="34" charset="-122"/>
                <a:cs typeface="Heiti SC Light"/>
              </a:rPr>
              <a:t>授权访问</a:t>
            </a:r>
          </a:p>
        </p:txBody>
      </p:sp>
      <p:sp>
        <p:nvSpPr>
          <p:cNvPr id="12" name="流程图: 过程 11"/>
          <p:cNvSpPr/>
          <p:nvPr/>
        </p:nvSpPr>
        <p:spPr>
          <a:xfrm>
            <a:off x="6335939" y="4421301"/>
            <a:ext cx="5620691" cy="2056713"/>
          </a:xfrm>
          <a:prstGeom prst="flowChartProcess">
            <a:avLst/>
          </a:prstGeom>
          <a:solidFill>
            <a:schemeClr val="bg1">
              <a:lumMod val="85000"/>
            </a:schemeClr>
          </a:solidFill>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r>
              <a:rPr lang="zh-CN" altLang="en-US" sz="2000" dirty="0">
                <a:latin typeface="微软雅黑" panose="020B0503020204020204" pitchFamily="34" charset="-122"/>
                <a:ea typeface="微软雅黑" panose="020B0503020204020204" pitchFamily="34" charset="-122"/>
              </a:rPr>
              <a:t>对于外围系统可能发起的瞬间交易峰值，</a:t>
            </a:r>
            <a:r>
              <a:rPr lang="en-US" altLang="zh-CN" sz="2000" dirty="0">
                <a:latin typeface="微软雅黑" panose="020B0503020204020204" pitchFamily="34" charset="-122"/>
                <a:ea typeface="微软雅黑" panose="020B0503020204020204" pitchFamily="34" charset="-122"/>
              </a:rPr>
              <a:t>ESB</a:t>
            </a:r>
            <a:r>
              <a:rPr lang="zh-CN" altLang="en-US" sz="2000" dirty="0">
                <a:latin typeface="微软雅黑" panose="020B0503020204020204" pitchFamily="34" charset="-122"/>
                <a:ea typeface="微软雅黑" panose="020B0503020204020204" pitchFamily="34" charset="-122"/>
              </a:rPr>
              <a:t>适配器具有丰富的流量控制策略，可以从成员行，系统，交易三层进行复杂的流量控制，来进行必要的资源隔离，保证系统的整体稳定性。</a:t>
            </a:r>
            <a:endParaRPr lang="en-US" altLang="zh-CN" sz="2000" dirty="0">
              <a:latin typeface="微软雅黑" panose="020B0503020204020204" pitchFamily="34" charset="-122"/>
              <a:ea typeface="微软雅黑" panose="020B0503020204020204" pitchFamily="34" charset="-122"/>
            </a:endParaRPr>
          </a:p>
          <a:p>
            <a:r>
              <a:rPr lang="en-US" altLang="zh-CN" sz="2000" dirty="0">
                <a:latin typeface="微软雅黑" panose="020B0503020204020204" pitchFamily="34" charset="-122"/>
                <a:ea typeface="微软雅黑" panose="020B0503020204020204" pitchFamily="34" charset="-122"/>
              </a:rPr>
              <a:t>ESB</a:t>
            </a:r>
            <a:r>
              <a:rPr lang="zh-CN" altLang="en-US" sz="2000" dirty="0">
                <a:latin typeface="微软雅黑" panose="020B0503020204020204" pitchFamily="34" charset="-122"/>
                <a:ea typeface="微软雅黑" panose="020B0503020204020204" pitchFamily="34" charset="-122"/>
              </a:rPr>
              <a:t>拥有</a:t>
            </a:r>
            <a:r>
              <a:rPr lang="en-US" altLang="zh-CN" sz="2000" dirty="0">
                <a:latin typeface="微软雅黑" panose="020B0503020204020204" pitchFamily="34" charset="-122"/>
                <a:ea typeface="微软雅黑" panose="020B0503020204020204" pitchFamily="34" charset="-122"/>
              </a:rPr>
              <a:t>MQ</a:t>
            </a:r>
            <a:r>
              <a:rPr lang="zh-CN" altLang="en-US" sz="2000" dirty="0">
                <a:latin typeface="微软雅黑" panose="020B0503020204020204" pitchFamily="34" charset="-122"/>
                <a:ea typeface="微软雅黑" panose="020B0503020204020204" pitchFamily="34" charset="-122"/>
              </a:rPr>
              <a:t>队列和内部</a:t>
            </a:r>
            <a:r>
              <a:rPr lang="en-US" altLang="zh-CN" sz="2000" dirty="0">
                <a:latin typeface="微软雅黑" panose="020B0503020204020204" pitchFamily="34" charset="-122"/>
                <a:ea typeface="微软雅黑" panose="020B0503020204020204" pitchFamily="34" charset="-122"/>
              </a:rPr>
              <a:t>BUFFER</a:t>
            </a:r>
            <a:r>
              <a:rPr lang="zh-CN" altLang="en-US" sz="2000" dirty="0">
                <a:latin typeface="微软雅黑" panose="020B0503020204020204" pitchFamily="34" charset="-122"/>
                <a:ea typeface="微软雅黑" panose="020B0503020204020204" pitchFamily="34" charset="-122"/>
              </a:rPr>
              <a:t>两级缓冲对于正常的瞬间交易高峰进行平滑处理</a:t>
            </a:r>
          </a:p>
        </p:txBody>
      </p:sp>
      <p:sp>
        <p:nvSpPr>
          <p:cNvPr id="13" name="矩形 12"/>
          <p:cNvSpPr/>
          <p:nvPr/>
        </p:nvSpPr>
        <p:spPr bwMode="hidden">
          <a:xfrm>
            <a:off x="6335939" y="3850275"/>
            <a:ext cx="5620691" cy="571026"/>
          </a:xfrm>
          <a:prstGeom prst="rect">
            <a:avLst/>
          </a:prstGeom>
          <a:solidFill>
            <a:srgbClr val="E46C0A"/>
          </a:solidFill>
          <a:ln w="9525">
            <a:noFill/>
            <a:miter lim="800000"/>
            <a:headEnd/>
            <a:tailEnd/>
          </a:ln>
          <a:effectLst/>
        </p:spPr>
        <p:txBody>
          <a:bodyPr wrap="none" rtlCol="0" anchor="ctr"/>
          <a:lstStyle/>
          <a:p>
            <a:pPr algn="ctr"/>
            <a:r>
              <a:rPr lang="zh-CN" altLang="en-US" sz="2400" b="1" dirty="0">
                <a:solidFill>
                  <a:schemeClr val="bg1"/>
                </a:solidFill>
                <a:latin typeface="微软雅黑" pitchFamily="34" charset="-122"/>
                <a:ea typeface="微软雅黑" pitchFamily="34" charset="-122"/>
                <a:cs typeface="Heiti SC Light"/>
              </a:rPr>
              <a:t>流量控制</a:t>
            </a:r>
          </a:p>
        </p:txBody>
      </p:sp>
    </p:spTree>
    <p:extLst>
      <p:ext uri="{BB962C8B-B14F-4D97-AF65-F5344CB8AC3E}">
        <p14:creationId xmlns:p14="http://schemas.microsoft.com/office/powerpoint/2010/main" val="205811642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4"/>
          </p:nvPr>
        </p:nvSpPr>
        <p:spPr/>
        <p:txBody>
          <a:bodyPr/>
          <a:lstStyle/>
          <a:p>
            <a:r>
              <a:rPr lang="en-US" altLang="zh-CN" smtClean="0"/>
              <a:t>Page </a:t>
            </a:r>
            <a:fld id="{99EF89E6-0A8F-45A7-A624-A99DD6C9867F}" type="slidenum">
              <a:rPr lang="en-US" altLang="zh-CN" smtClean="0"/>
              <a:pPr/>
              <a:t>3</a:t>
            </a:fld>
            <a:r>
              <a:rPr lang="en-US" altLang="zh-CN" smtClean="0"/>
              <a:t> </a:t>
            </a:r>
            <a:endParaRPr lang="en-US" altLang="zh-CN"/>
          </a:p>
        </p:txBody>
      </p:sp>
      <p:sp>
        <p:nvSpPr>
          <p:cNvPr id="3" name="Rectangle 2"/>
          <p:cNvSpPr>
            <a:spLocks noChangeArrowheads="1"/>
          </p:cNvSpPr>
          <p:nvPr/>
        </p:nvSpPr>
        <p:spPr bwMode="auto">
          <a:xfrm>
            <a:off x="4053136" y="2947920"/>
            <a:ext cx="3657600" cy="912813"/>
          </a:xfrm>
          <a:prstGeom prst="rect">
            <a:avLst/>
          </a:prstGeom>
          <a:solidFill>
            <a:srgbClr val="006666"/>
          </a:solidFill>
          <a:ln w="6350">
            <a:noFill/>
            <a:miter lim="800000"/>
            <a:headEnd/>
            <a:tailEnd/>
          </a:ln>
          <a:effectLst>
            <a:outerShdw dist="107763" dir="2700000" algn="ctr" rotWithShape="0">
              <a:srgbClr val="808080">
                <a:alpha val="50000"/>
              </a:srgbClr>
            </a:outerShdw>
          </a:effectLst>
        </p:spPr>
        <p:txBody>
          <a:bodyPr wrap="none" lIns="0" tIns="0" rIns="0" bIns="0" anchor="ctr"/>
          <a:lstStyle/>
          <a:p>
            <a:pPr algn="ctr"/>
            <a:endParaRPr lang="zh-CN" altLang="en-US" dirty="0">
              <a:latin typeface="DFKai-SB" pitchFamily="65" charset="-120"/>
              <a:ea typeface="DFKai-SB" pitchFamily="65" charset="-120"/>
            </a:endParaRPr>
          </a:p>
        </p:txBody>
      </p:sp>
      <p:sp>
        <p:nvSpPr>
          <p:cNvPr id="4" name="Rectangle 3"/>
          <p:cNvSpPr>
            <a:spLocks noChangeArrowheads="1"/>
          </p:cNvSpPr>
          <p:nvPr/>
        </p:nvSpPr>
        <p:spPr bwMode="auto">
          <a:xfrm>
            <a:off x="4085928" y="3192848"/>
            <a:ext cx="3600400" cy="397545"/>
          </a:xfrm>
          <a:prstGeom prst="rect">
            <a:avLst/>
          </a:prstGeom>
          <a:noFill/>
          <a:ln w="6350">
            <a:noFill/>
            <a:miter lim="800000"/>
            <a:headEnd/>
            <a:tailEnd/>
          </a:ln>
          <a:effectLst/>
        </p:spPr>
        <p:txBody>
          <a:bodyPr wrap="square" lIns="0" tIns="0" rIns="0" bIns="0" anchor="ctr">
            <a:spAutoFit/>
          </a:bodyPr>
          <a:lstStyle/>
          <a:p>
            <a:pPr algn="ctr" defTabSz="330200">
              <a:lnSpc>
                <a:spcPct val="104000"/>
              </a:lnSpc>
              <a:spcBef>
                <a:spcPct val="20000"/>
              </a:spcBef>
              <a:buClr>
                <a:schemeClr val="bg1"/>
              </a:buClr>
              <a:tabLst>
                <a:tab pos="8521700" algn="r"/>
              </a:tabLst>
            </a:pPr>
            <a:r>
              <a:rPr lang="zh-CN" altLang="en-US" sz="2000" b="1" dirty="0" smtClean="0">
                <a:solidFill>
                  <a:schemeClr val="bg1"/>
                </a:solidFill>
                <a:latin typeface="DFKai-SB" pitchFamily="65" charset="-120"/>
                <a:ea typeface="DFKai-SB" pitchFamily="65" charset="-120"/>
              </a:rPr>
              <a:t>中小银行中</a:t>
            </a:r>
            <a:r>
              <a:rPr lang="zh-CN" altLang="en-US" sz="2000" b="1" dirty="0">
                <a:solidFill>
                  <a:schemeClr val="bg1"/>
                </a:solidFill>
                <a:latin typeface="DFKai-SB" pitchFamily="65" charset="-120"/>
                <a:ea typeface="DFKai-SB" pitchFamily="65" charset="-120"/>
              </a:rPr>
              <a:t>后台</a:t>
            </a:r>
            <a:r>
              <a:rPr lang="zh-CN" altLang="en-US" sz="2500" b="1" dirty="0">
                <a:solidFill>
                  <a:srgbClr val="FF0000"/>
                </a:solidFill>
                <a:latin typeface="DFKai-SB" pitchFamily="65" charset="-120"/>
                <a:ea typeface="DFKai-SB" pitchFamily="65" charset="-120"/>
              </a:rPr>
              <a:t>共享</a:t>
            </a:r>
            <a:r>
              <a:rPr lang="zh-CN" altLang="en-US" sz="2500" b="1" dirty="0" smtClean="0">
                <a:solidFill>
                  <a:srgbClr val="FF0000"/>
                </a:solidFill>
                <a:latin typeface="DFKai-SB" pitchFamily="65" charset="-120"/>
                <a:ea typeface="DFKai-SB" pitchFamily="65" charset="-120"/>
              </a:rPr>
              <a:t>服务</a:t>
            </a:r>
            <a:r>
              <a:rPr lang="zh-CN" altLang="en-US" sz="2000" b="1" dirty="0" smtClean="0">
                <a:solidFill>
                  <a:schemeClr val="bg1"/>
                </a:solidFill>
                <a:latin typeface="DFKai-SB" pitchFamily="65" charset="-120"/>
                <a:ea typeface="DFKai-SB" pitchFamily="65" charset="-120"/>
              </a:rPr>
              <a:t>中心</a:t>
            </a:r>
            <a:endParaRPr lang="zh-CN" altLang="en-US" sz="2000" b="1" dirty="0">
              <a:solidFill>
                <a:schemeClr val="bg1"/>
              </a:solidFill>
              <a:latin typeface="DFKai-SB" pitchFamily="65" charset="-120"/>
              <a:ea typeface="DFKai-SB" pitchFamily="65" charset="-120"/>
            </a:endParaRPr>
          </a:p>
        </p:txBody>
      </p:sp>
      <p:sp>
        <p:nvSpPr>
          <p:cNvPr id="5" name="Freeform 4"/>
          <p:cNvSpPr>
            <a:spLocks/>
          </p:cNvSpPr>
          <p:nvPr/>
        </p:nvSpPr>
        <p:spPr bwMode="auto">
          <a:xfrm>
            <a:off x="1919540" y="2568838"/>
            <a:ext cx="3236913" cy="377825"/>
          </a:xfrm>
          <a:custGeom>
            <a:avLst/>
            <a:gdLst/>
            <a:ahLst/>
            <a:cxnLst>
              <a:cxn ang="0">
                <a:pos x="1982" y="214"/>
              </a:cxn>
              <a:cxn ang="0">
                <a:pos x="1768" y="0"/>
              </a:cxn>
              <a:cxn ang="0">
                <a:pos x="0" y="0"/>
              </a:cxn>
            </a:cxnLst>
            <a:rect l="0" t="0" r="r" b="b"/>
            <a:pathLst>
              <a:path w="1982" h="214">
                <a:moveTo>
                  <a:pt x="1982" y="214"/>
                </a:moveTo>
                <a:lnTo>
                  <a:pt x="1768" y="0"/>
                </a:lnTo>
                <a:lnTo>
                  <a:pt x="0" y="0"/>
                </a:lnTo>
              </a:path>
            </a:pathLst>
          </a:custGeom>
          <a:noFill/>
          <a:ln w="22225" cap="flat" cmpd="sng">
            <a:solidFill>
              <a:srgbClr val="0C6158"/>
            </a:solidFill>
            <a:prstDash val="solid"/>
            <a:round/>
            <a:headEnd type="triangle" w="med" len="lg"/>
            <a:tailEnd type="none" w="med" len="med"/>
          </a:ln>
          <a:effectLst/>
        </p:spPr>
        <p:txBody>
          <a:bodyPr wrap="none" lIns="0" tIns="0" rIns="0" bIns="0" anchor="ctr"/>
          <a:lstStyle/>
          <a:p>
            <a:endParaRPr lang="zh-CN" altLang="en-US">
              <a:latin typeface="DFKai-SB" pitchFamily="65" charset="-120"/>
              <a:ea typeface="DFKai-SB" pitchFamily="65" charset="-120"/>
            </a:endParaRPr>
          </a:p>
        </p:txBody>
      </p:sp>
      <p:sp>
        <p:nvSpPr>
          <p:cNvPr id="6" name="Freeform 5"/>
          <p:cNvSpPr>
            <a:spLocks/>
          </p:cNvSpPr>
          <p:nvPr/>
        </p:nvSpPr>
        <p:spPr bwMode="auto">
          <a:xfrm flipV="1">
            <a:off x="1919540" y="3892483"/>
            <a:ext cx="3236913" cy="377825"/>
          </a:xfrm>
          <a:custGeom>
            <a:avLst/>
            <a:gdLst/>
            <a:ahLst/>
            <a:cxnLst>
              <a:cxn ang="0">
                <a:pos x="1982" y="214"/>
              </a:cxn>
              <a:cxn ang="0">
                <a:pos x="1768" y="0"/>
              </a:cxn>
              <a:cxn ang="0">
                <a:pos x="0" y="0"/>
              </a:cxn>
            </a:cxnLst>
            <a:rect l="0" t="0" r="r" b="b"/>
            <a:pathLst>
              <a:path w="1982" h="214">
                <a:moveTo>
                  <a:pt x="1982" y="214"/>
                </a:moveTo>
                <a:lnTo>
                  <a:pt x="1768" y="0"/>
                </a:lnTo>
                <a:lnTo>
                  <a:pt x="0" y="0"/>
                </a:lnTo>
              </a:path>
            </a:pathLst>
          </a:custGeom>
          <a:noFill/>
          <a:ln w="22225" cap="flat" cmpd="sng">
            <a:solidFill>
              <a:srgbClr val="0C6158"/>
            </a:solidFill>
            <a:prstDash val="solid"/>
            <a:round/>
            <a:headEnd type="triangle" w="med" len="lg"/>
            <a:tailEnd type="none" w="med" len="med"/>
          </a:ln>
          <a:effectLst/>
        </p:spPr>
        <p:txBody>
          <a:bodyPr wrap="none" lIns="0" tIns="0" rIns="0" bIns="0" anchor="ctr"/>
          <a:lstStyle/>
          <a:p>
            <a:endParaRPr lang="zh-CN" altLang="en-US" dirty="0">
              <a:solidFill>
                <a:srgbClr val="0C6158"/>
              </a:solidFill>
              <a:latin typeface="DFKai-SB" pitchFamily="65" charset="-120"/>
              <a:ea typeface="DFKai-SB" pitchFamily="65" charset="-120"/>
            </a:endParaRPr>
          </a:p>
        </p:txBody>
      </p:sp>
      <p:sp>
        <p:nvSpPr>
          <p:cNvPr id="7" name="Freeform 6"/>
          <p:cNvSpPr>
            <a:spLocks/>
          </p:cNvSpPr>
          <p:nvPr/>
        </p:nvSpPr>
        <p:spPr bwMode="auto">
          <a:xfrm flipH="1">
            <a:off x="6474075" y="2568838"/>
            <a:ext cx="3236912" cy="377825"/>
          </a:xfrm>
          <a:custGeom>
            <a:avLst/>
            <a:gdLst/>
            <a:ahLst/>
            <a:cxnLst>
              <a:cxn ang="0">
                <a:pos x="1982" y="214"/>
              </a:cxn>
              <a:cxn ang="0">
                <a:pos x="1768" y="0"/>
              </a:cxn>
              <a:cxn ang="0">
                <a:pos x="0" y="0"/>
              </a:cxn>
            </a:cxnLst>
            <a:rect l="0" t="0" r="r" b="b"/>
            <a:pathLst>
              <a:path w="1982" h="214">
                <a:moveTo>
                  <a:pt x="1982" y="214"/>
                </a:moveTo>
                <a:lnTo>
                  <a:pt x="1768" y="0"/>
                </a:lnTo>
                <a:lnTo>
                  <a:pt x="0" y="0"/>
                </a:lnTo>
              </a:path>
            </a:pathLst>
          </a:custGeom>
          <a:noFill/>
          <a:ln w="22225" cap="flat" cmpd="sng">
            <a:solidFill>
              <a:srgbClr val="0C6158"/>
            </a:solidFill>
            <a:prstDash val="solid"/>
            <a:round/>
            <a:headEnd type="triangle" w="med" len="lg"/>
            <a:tailEnd type="none" w="med" len="med"/>
          </a:ln>
          <a:effectLst/>
        </p:spPr>
        <p:txBody>
          <a:bodyPr wrap="none" lIns="0" tIns="0" rIns="0" bIns="0" anchor="ctr"/>
          <a:lstStyle/>
          <a:p>
            <a:endParaRPr lang="zh-CN" altLang="en-US">
              <a:latin typeface="DFKai-SB" pitchFamily="65" charset="-120"/>
              <a:ea typeface="DFKai-SB" pitchFamily="65" charset="-120"/>
            </a:endParaRPr>
          </a:p>
        </p:txBody>
      </p:sp>
      <p:sp>
        <p:nvSpPr>
          <p:cNvPr id="8" name="Freeform 7"/>
          <p:cNvSpPr>
            <a:spLocks/>
          </p:cNvSpPr>
          <p:nvPr/>
        </p:nvSpPr>
        <p:spPr bwMode="auto">
          <a:xfrm flipH="1" flipV="1">
            <a:off x="6474075" y="3892483"/>
            <a:ext cx="3236912" cy="377825"/>
          </a:xfrm>
          <a:custGeom>
            <a:avLst/>
            <a:gdLst/>
            <a:ahLst/>
            <a:cxnLst>
              <a:cxn ang="0">
                <a:pos x="1982" y="214"/>
              </a:cxn>
              <a:cxn ang="0">
                <a:pos x="1768" y="0"/>
              </a:cxn>
              <a:cxn ang="0">
                <a:pos x="0" y="0"/>
              </a:cxn>
            </a:cxnLst>
            <a:rect l="0" t="0" r="r" b="b"/>
            <a:pathLst>
              <a:path w="1982" h="214">
                <a:moveTo>
                  <a:pt x="1982" y="214"/>
                </a:moveTo>
                <a:lnTo>
                  <a:pt x="1768" y="0"/>
                </a:lnTo>
                <a:lnTo>
                  <a:pt x="0" y="0"/>
                </a:lnTo>
              </a:path>
            </a:pathLst>
          </a:custGeom>
          <a:noFill/>
          <a:ln w="22225" cap="flat" cmpd="sng">
            <a:solidFill>
              <a:srgbClr val="0C6158"/>
            </a:solidFill>
            <a:prstDash val="solid"/>
            <a:round/>
            <a:headEnd type="triangle" w="med" len="lg"/>
            <a:tailEnd type="none" w="med" len="med"/>
          </a:ln>
          <a:effectLst/>
        </p:spPr>
        <p:txBody>
          <a:bodyPr wrap="none" lIns="0" tIns="0" rIns="0" bIns="0" anchor="ctr"/>
          <a:lstStyle/>
          <a:p>
            <a:endParaRPr lang="zh-CN" altLang="en-US">
              <a:latin typeface="DFKai-SB" pitchFamily="65" charset="-120"/>
              <a:ea typeface="DFKai-SB" pitchFamily="65" charset="-120"/>
            </a:endParaRPr>
          </a:p>
        </p:txBody>
      </p:sp>
      <p:sp>
        <p:nvSpPr>
          <p:cNvPr id="9" name="Rectangle 8"/>
          <p:cNvSpPr>
            <a:spLocks noChangeArrowheads="1"/>
          </p:cNvSpPr>
          <p:nvPr/>
        </p:nvSpPr>
        <p:spPr bwMode="auto">
          <a:xfrm>
            <a:off x="7424631" y="4650797"/>
            <a:ext cx="3379520" cy="430887"/>
          </a:xfrm>
          <a:prstGeom prst="rect">
            <a:avLst/>
          </a:prstGeom>
          <a:noFill/>
          <a:ln w="6350">
            <a:noFill/>
            <a:miter lim="800000"/>
            <a:headEnd/>
            <a:tailEnd/>
          </a:ln>
          <a:effectLst/>
        </p:spPr>
        <p:txBody>
          <a:bodyPr wrap="square" lIns="0" tIns="0" rIns="0" bIns="0" anchor="ctr">
            <a:spAutoFit/>
          </a:bodyPr>
          <a:lstStyle/>
          <a:p>
            <a:pPr marL="180000" indent="-180000" algn="l" defTabSz="330200">
              <a:spcBef>
                <a:spcPts val="0"/>
              </a:spcBef>
              <a:buClr>
                <a:srgbClr val="366B7E"/>
              </a:buClr>
              <a:buFont typeface="Arial" pitchFamily="34" charset="0"/>
              <a:buChar char="•"/>
              <a:tabLst>
                <a:tab pos="8521700" algn="r"/>
              </a:tabLst>
            </a:pPr>
            <a:r>
              <a:rPr lang="zh-CN" altLang="en-US" sz="1400" dirty="0" smtClean="0">
                <a:latin typeface="DFKai-SB" pitchFamily="65" charset="-120"/>
                <a:ea typeface="DFKai-SB" pitchFamily="65" charset="-120"/>
              </a:rPr>
              <a:t>支持</a:t>
            </a:r>
            <a:r>
              <a:rPr lang="zh-CN" altLang="en-US" sz="1400" dirty="0">
                <a:latin typeface="DFKai-SB" pitchFamily="65" charset="-120"/>
                <a:ea typeface="DFKai-SB" pitchFamily="65" charset="-120"/>
              </a:rPr>
              <a:t>多种形式与多种模式</a:t>
            </a:r>
            <a:r>
              <a:rPr lang="zh-CN" altLang="en-US" sz="1400" dirty="0" smtClean="0">
                <a:latin typeface="DFKai-SB" pitchFamily="65" charset="-120"/>
                <a:ea typeface="DFKai-SB" pitchFamily="65" charset="-120"/>
              </a:rPr>
              <a:t>的中小银行之间</a:t>
            </a:r>
            <a:r>
              <a:rPr lang="zh-CN" altLang="en-US" sz="1400" dirty="0">
                <a:latin typeface="DFKai-SB" pitchFamily="65" charset="-120"/>
                <a:ea typeface="DFKai-SB" pitchFamily="65" charset="-120"/>
              </a:rPr>
              <a:t>的业务联合与共同发展</a:t>
            </a:r>
            <a:r>
              <a:rPr lang="zh-CN" altLang="en-US" sz="1400" dirty="0" smtClean="0">
                <a:latin typeface="DFKai-SB" pitchFamily="65" charset="-120"/>
                <a:ea typeface="DFKai-SB" pitchFamily="65" charset="-120"/>
              </a:rPr>
              <a:t>。</a:t>
            </a:r>
            <a:endParaRPr lang="en-US" altLang="zh-CN" sz="1400" dirty="0" smtClean="0">
              <a:latin typeface="DFKai-SB" pitchFamily="65" charset="-120"/>
              <a:ea typeface="DFKai-SB" pitchFamily="65" charset="-120"/>
            </a:endParaRPr>
          </a:p>
        </p:txBody>
      </p:sp>
      <p:sp>
        <p:nvSpPr>
          <p:cNvPr id="10" name="Text Box 10"/>
          <p:cNvSpPr txBox="1">
            <a:spLocks noChangeArrowheads="1"/>
          </p:cNvSpPr>
          <p:nvPr/>
        </p:nvSpPr>
        <p:spPr bwMode="auto">
          <a:xfrm>
            <a:off x="1055444" y="5301216"/>
            <a:ext cx="3138679" cy="472181"/>
          </a:xfrm>
          <a:prstGeom prst="rect">
            <a:avLst/>
          </a:prstGeom>
          <a:noFill/>
          <a:ln w="12700" algn="ctr">
            <a:noFill/>
            <a:miter lim="800000"/>
            <a:headEnd/>
            <a:tailEnd/>
          </a:ln>
          <a:effectLst/>
        </p:spPr>
        <p:txBody>
          <a:bodyPr wrap="none" lIns="182562" tIns="92075" rIns="182562" bIns="92075">
            <a:spAutoFit/>
          </a:bodyPr>
          <a:lstStyle>
            <a:defPPr>
              <a:defRPr lang="zh-CN"/>
            </a:defPPr>
            <a:lvl1pPr>
              <a:lnSpc>
                <a:spcPct val="104000"/>
              </a:lnSpc>
              <a:spcBef>
                <a:spcPct val="20000"/>
              </a:spcBef>
              <a:buClr>
                <a:schemeClr val="accent1"/>
              </a:buClr>
              <a:defRPr b="1">
                <a:solidFill>
                  <a:srgbClr val="006600"/>
                </a:solidFill>
                <a:latin typeface="DFKai-SB" pitchFamily="65" charset="-120"/>
                <a:ea typeface="DFKai-SB" pitchFamily="65" charset="-120"/>
              </a:defRPr>
            </a:lvl1pPr>
          </a:lstStyle>
          <a:p>
            <a:r>
              <a:rPr lang="zh-CN" altLang="en-US" dirty="0">
                <a:solidFill>
                  <a:srgbClr val="006666"/>
                </a:solidFill>
              </a:rPr>
              <a:t>推动金融产品与业务的创新</a:t>
            </a:r>
          </a:p>
        </p:txBody>
      </p:sp>
      <p:sp>
        <p:nvSpPr>
          <p:cNvPr id="11" name="Rectangle 11"/>
          <p:cNvSpPr>
            <a:spLocks noChangeArrowheads="1"/>
          </p:cNvSpPr>
          <p:nvPr/>
        </p:nvSpPr>
        <p:spPr bwMode="auto">
          <a:xfrm>
            <a:off x="7330663" y="1478430"/>
            <a:ext cx="3373852" cy="1077218"/>
          </a:xfrm>
          <a:prstGeom prst="rect">
            <a:avLst/>
          </a:prstGeom>
          <a:noFill/>
          <a:ln w="6350">
            <a:noFill/>
            <a:miter lim="800000"/>
            <a:headEnd/>
            <a:tailEnd/>
          </a:ln>
          <a:effectLst/>
        </p:spPr>
        <p:txBody>
          <a:bodyPr wrap="square" lIns="0" tIns="0" rIns="0" bIns="0" anchor="ctr">
            <a:spAutoFit/>
          </a:bodyPr>
          <a:lstStyle/>
          <a:p>
            <a:pPr marL="180000" indent="-180000" algn="l" defTabSz="330200">
              <a:spcBef>
                <a:spcPts val="0"/>
              </a:spcBef>
              <a:buClr>
                <a:srgbClr val="366B7E"/>
              </a:buClr>
              <a:buFont typeface="Arial" pitchFamily="34" charset="0"/>
              <a:buChar char="•"/>
              <a:tabLst>
                <a:tab pos="8521700" algn="r"/>
              </a:tabLst>
            </a:pPr>
            <a:r>
              <a:rPr lang="zh-CN" altLang="en-US" sz="1400" dirty="0" smtClean="0">
                <a:latin typeface="DFKai-SB" pitchFamily="65" charset="-120"/>
                <a:ea typeface="DFKai-SB" pitchFamily="65" charset="-120"/>
              </a:rPr>
              <a:t>支持中小银行作为</a:t>
            </a:r>
            <a:r>
              <a:rPr lang="zh-CN" altLang="en-US" sz="1400" dirty="0">
                <a:latin typeface="DFKai-SB" pitchFamily="65" charset="-120"/>
                <a:ea typeface="DFKai-SB" pitchFamily="65" charset="-120"/>
              </a:rPr>
              <a:t>独立法人行的业务运营与</a:t>
            </a:r>
            <a:r>
              <a:rPr lang="zh-CN" altLang="en-US" sz="1400" dirty="0" smtClean="0">
                <a:latin typeface="DFKai-SB" pitchFamily="65" charset="-120"/>
                <a:ea typeface="DFKai-SB" pitchFamily="65" charset="-120"/>
              </a:rPr>
              <a:t>发展所需的共性化、个性化需求</a:t>
            </a:r>
            <a:r>
              <a:rPr lang="zh-CN" altLang="en-US" sz="1400" dirty="0">
                <a:latin typeface="DFKai-SB" pitchFamily="65" charset="-120"/>
                <a:ea typeface="DFKai-SB" pitchFamily="65" charset="-120"/>
              </a:rPr>
              <a:t>。</a:t>
            </a:r>
          </a:p>
          <a:p>
            <a:pPr marL="180000" indent="-180000" algn="l" defTabSz="330200">
              <a:spcBef>
                <a:spcPts val="0"/>
              </a:spcBef>
              <a:buClr>
                <a:srgbClr val="366B7E"/>
              </a:buClr>
              <a:buFont typeface="Arial" pitchFamily="34" charset="0"/>
              <a:buChar char="•"/>
              <a:tabLst>
                <a:tab pos="8521700" algn="r"/>
              </a:tabLst>
            </a:pPr>
            <a:r>
              <a:rPr lang="zh-CN" altLang="en-US" sz="1400" dirty="0" smtClean="0">
                <a:latin typeface="DFKai-SB" pitchFamily="65" charset="-120"/>
                <a:ea typeface="DFKai-SB" pitchFamily="65" charset="-120"/>
              </a:rPr>
              <a:t>快速</a:t>
            </a:r>
            <a:r>
              <a:rPr lang="zh-CN" altLang="en-US" sz="1400" dirty="0">
                <a:latin typeface="DFKai-SB" pitchFamily="65" charset="-120"/>
                <a:ea typeface="DFKai-SB" pitchFamily="65" charset="-120"/>
              </a:rPr>
              <a:t>响应</a:t>
            </a:r>
            <a:r>
              <a:rPr lang="zh-CN" altLang="en-US" sz="1400" dirty="0" smtClean="0">
                <a:latin typeface="DFKai-SB" pitchFamily="65" charset="-120"/>
                <a:ea typeface="DFKai-SB" pitchFamily="65" charset="-120"/>
              </a:rPr>
              <a:t>中小银行业务拓展、产品创新、流程再造等需求</a:t>
            </a:r>
            <a:r>
              <a:rPr lang="zh-CN" altLang="en-US" sz="1400" dirty="0">
                <a:latin typeface="DFKai-SB" pitchFamily="65" charset="-120"/>
                <a:ea typeface="DFKai-SB" pitchFamily="65" charset="-120"/>
              </a:rPr>
              <a:t>，</a:t>
            </a:r>
            <a:r>
              <a:rPr lang="zh-CN" altLang="en-US" sz="1400" dirty="0" smtClean="0">
                <a:latin typeface="DFKai-SB" pitchFamily="65" charset="-120"/>
                <a:ea typeface="DFKai-SB" pitchFamily="65" charset="-120"/>
              </a:rPr>
              <a:t>提高其市场</a:t>
            </a:r>
            <a:r>
              <a:rPr lang="zh-CN" altLang="en-US" sz="1400" dirty="0">
                <a:latin typeface="DFKai-SB" pitchFamily="65" charset="-120"/>
                <a:ea typeface="DFKai-SB" pitchFamily="65" charset="-120"/>
              </a:rPr>
              <a:t>反应能力</a:t>
            </a:r>
          </a:p>
          <a:p>
            <a:pPr marL="180000" indent="-180000" algn="l" defTabSz="330200">
              <a:spcBef>
                <a:spcPts val="0"/>
              </a:spcBef>
              <a:buClr>
                <a:srgbClr val="366B7E"/>
              </a:buClr>
              <a:buFont typeface="Arial" pitchFamily="34" charset="0"/>
              <a:buChar char="•"/>
              <a:tabLst>
                <a:tab pos="8521700" algn="r"/>
              </a:tabLst>
            </a:pPr>
            <a:endParaRPr lang="zh-CN" altLang="en-US" sz="1400" dirty="0">
              <a:latin typeface="DFKai-SB" pitchFamily="65" charset="-120"/>
              <a:ea typeface="DFKai-SB" pitchFamily="65" charset="-120"/>
            </a:endParaRPr>
          </a:p>
        </p:txBody>
      </p:sp>
      <p:sp>
        <p:nvSpPr>
          <p:cNvPr id="12" name="Text Box 12"/>
          <p:cNvSpPr txBox="1">
            <a:spLocks noChangeArrowheads="1"/>
          </p:cNvSpPr>
          <p:nvPr/>
        </p:nvSpPr>
        <p:spPr bwMode="auto">
          <a:xfrm>
            <a:off x="7191088" y="1052742"/>
            <a:ext cx="3369511" cy="472181"/>
          </a:xfrm>
          <a:prstGeom prst="rect">
            <a:avLst/>
          </a:prstGeom>
          <a:noFill/>
          <a:ln w="12700" algn="ctr">
            <a:noFill/>
            <a:miter lim="800000"/>
            <a:headEnd/>
            <a:tailEnd/>
          </a:ln>
          <a:effectLst/>
        </p:spPr>
        <p:txBody>
          <a:bodyPr wrap="none" lIns="182562" tIns="92075" rIns="182562" bIns="92075">
            <a:spAutoFit/>
          </a:bodyPr>
          <a:lstStyle/>
          <a:p>
            <a:pPr>
              <a:lnSpc>
                <a:spcPct val="104000"/>
              </a:lnSpc>
              <a:spcBef>
                <a:spcPct val="20000"/>
              </a:spcBef>
              <a:buClr>
                <a:schemeClr val="accent1"/>
              </a:buClr>
            </a:pPr>
            <a:r>
              <a:rPr lang="zh-CN" altLang="en-US" b="1" dirty="0" smtClean="0">
                <a:solidFill>
                  <a:srgbClr val="006666"/>
                </a:solidFill>
                <a:latin typeface="DFKai-SB" pitchFamily="65" charset="-120"/>
                <a:ea typeface="DFKai-SB" pitchFamily="65" charset="-120"/>
              </a:rPr>
              <a:t>快速满足中小银行的业务</a:t>
            </a:r>
            <a:r>
              <a:rPr lang="zh-CN" altLang="en-US" b="1" dirty="0">
                <a:solidFill>
                  <a:srgbClr val="006666"/>
                </a:solidFill>
                <a:latin typeface="DFKai-SB" pitchFamily="65" charset="-120"/>
                <a:ea typeface="DFKai-SB" pitchFamily="65" charset="-120"/>
              </a:rPr>
              <a:t>需求</a:t>
            </a:r>
          </a:p>
        </p:txBody>
      </p:sp>
      <p:sp>
        <p:nvSpPr>
          <p:cNvPr id="13" name="Rectangle 13"/>
          <p:cNvSpPr>
            <a:spLocks noChangeArrowheads="1"/>
          </p:cNvSpPr>
          <p:nvPr/>
        </p:nvSpPr>
        <p:spPr bwMode="auto">
          <a:xfrm>
            <a:off x="1145493" y="4458540"/>
            <a:ext cx="3336659" cy="861774"/>
          </a:xfrm>
          <a:prstGeom prst="rect">
            <a:avLst/>
          </a:prstGeom>
          <a:noFill/>
          <a:ln w="6350">
            <a:noFill/>
            <a:miter lim="800000"/>
            <a:headEnd/>
            <a:tailEnd/>
          </a:ln>
          <a:effectLst/>
        </p:spPr>
        <p:txBody>
          <a:bodyPr wrap="square" lIns="0" tIns="0" rIns="0" bIns="0" anchor="ctr">
            <a:spAutoFit/>
          </a:bodyPr>
          <a:lstStyle/>
          <a:p>
            <a:pPr marL="180000" indent="-180000" defTabSz="330200">
              <a:spcBef>
                <a:spcPts val="0"/>
              </a:spcBef>
              <a:buClr>
                <a:srgbClr val="366B7E"/>
              </a:buClr>
              <a:buFont typeface="Arial" pitchFamily="34" charset="0"/>
              <a:buChar char="•"/>
              <a:tabLst>
                <a:tab pos="8521700" algn="r"/>
              </a:tabLst>
            </a:pPr>
            <a:r>
              <a:rPr lang="zh-CN" altLang="en-US" sz="1400" dirty="0">
                <a:latin typeface="DFKai-SB" pitchFamily="65" charset="-120"/>
                <a:ea typeface="DFKai-SB" pitchFamily="65" charset="-120"/>
              </a:rPr>
              <a:t>跟踪研究国内外金融业务与产品发展趋势，</a:t>
            </a:r>
            <a:r>
              <a:rPr lang="zh-CN" altLang="en-US" sz="1400" dirty="0" smtClean="0">
                <a:latin typeface="DFKai-SB" pitchFamily="65" charset="-120"/>
                <a:ea typeface="DFKai-SB" pitchFamily="65" charset="-120"/>
              </a:rPr>
              <a:t>结合各行</a:t>
            </a:r>
            <a:r>
              <a:rPr lang="zh-CN" altLang="en-US" sz="1400" dirty="0">
                <a:latin typeface="DFKai-SB" pitchFamily="65" charset="-120"/>
                <a:ea typeface="DFKai-SB" pitchFamily="65" charset="-120"/>
              </a:rPr>
              <a:t>发展现状与客户需求， 适时推出新产品、新业务，并依托联盟系统迅速推向市场</a:t>
            </a:r>
          </a:p>
        </p:txBody>
      </p:sp>
      <p:sp>
        <p:nvSpPr>
          <p:cNvPr id="14" name="Rectangle 14"/>
          <p:cNvSpPr>
            <a:spLocks noChangeArrowheads="1"/>
          </p:cNvSpPr>
          <p:nvPr/>
        </p:nvSpPr>
        <p:spPr bwMode="auto">
          <a:xfrm>
            <a:off x="1107165" y="1478428"/>
            <a:ext cx="3635480" cy="861774"/>
          </a:xfrm>
          <a:prstGeom prst="rect">
            <a:avLst/>
          </a:prstGeom>
          <a:noFill/>
          <a:ln w="6350">
            <a:noFill/>
            <a:miter lim="800000"/>
            <a:headEnd/>
            <a:tailEnd/>
          </a:ln>
          <a:effectLst/>
        </p:spPr>
        <p:txBody>
          <a:bodyPr wrap="square" lIns="0" tIns="0" rIns="0" bIns="0" anchor="ctr">
            <a:spAutoFit/>
          </a:bodyPr>
          <a:lstStyle/>
          <a:p>
            <a:pPr marL="180000" indent="-180000" defTabSz="330200">
              <a:spcBef>
                <a:spcPts val="0"/>
              </a:spcBef>
              <a:buClr>
                <a:srgbClr val="366B7E"/>
              </a:buClr>
              <a:buFont typeface="Arial" pitchFamily="34" charset="0"/>
              <a:buChar char="•"/>
              <a:tabLst>
                <a:tab pos="8521700" algn="r"/>
              </a:tabLst>
            </a:pPr>
            <a:r>
              <a:rPr lang="zh-CN" altLang="en-US" sz="1400" dirty="0">
                <a:latin typeface="DFKai-SB" pitchFamily="65" charset="-120"/>
                <a:ea typeface="DFKai-SB" pitchFamily="65" charset="-120"/>
              </a:rPr>
              <a:t>发挥</a:t>
            </a:r>
            <a:r>
              <a:rPr lang="zh-CN" altLang="en-US" sz="1400" dirty="0" smtClean="0">
                <a:latin typeface="DFKai-SB" pitchFamily="65" charset="-120"/>
                <a:ea typeface="DFKai-SB" pitchFamily="65" charset="-120"/>
              </a:rPr>
              <a:t>规模、人才和专业</a:t>
            </a:r>
            <a:r>
              <a:rPr lang="zh-CN" altLang="en-US" sz="1400" dirty="0">
                <a:latin typeface="DFKai-SB" pitchFamily="65" charset="-120"/>
                <a:ea typeface="DFKai-SB" pitchFamily="65" charset="-120"/>
              </a:rPr>
              <a:t>优势，为</a:t>
            </a:r>
            <a:r>
              <a:rPr lang="zh-CN" altLang="en-US" sz="1400" dirty="0" smtClean="0">
                <a:latin typeface="DFKai-SB" pitchFamily="65" charset="-120"/>
                <a:ea typeface="DFKai-SB" pitchFamily="65" charset="-120"/>
              </a:rPr>
              <a:t>各行提供高水平、高可用、</a:t>
            </a:r>
            <a:r>
              <a:rPr lang="zh-CN" altLang="en-US" sz="1400" dirty="0">
                <a:latin typeface="DFKai-SB" pitchFamily="65" charset="-120"/>
                <a:ea typeface="DFKai-SB" pitchFamily="65" charset="-120"/>
              </a:rPr>
              <a:t>有竞争力的</a:t>
            </a:r>
            <a:r>
              <a:rPr lang="en-US" altLang="zh-CN" sz="1400" dirty="0" smtClean="0">
                <a:latin typeface="DFKai-SB" pitchFamily="65" charset="-120"/>
                <a:ea typeface="DFKai-SB" pitchFamily="65" charset="-120"/>
              </a:rPr>
              <a:t>IT</a:t>
            </a:r>
            <a:r>
              <a:rPr lang="zh-CN" altLang="en-US" sz="1400" dirty="0" smtClean="0">
                <a:latin typeface="DFKai-SB" pitchFamily="65" charset="-120"/>
                <a:ea typeface="DFKai-SB" pitchFamily="65" charset="-120"/>
              </a:rPr>
              <a:t>系统及业务</a:t>
            </a:r>
            <a:r>
              <a:rPr lang="zh-CN" altLang="en-US" sz="1400" dirty="0">
                <a:latin typeface="DFKai-SB" pitchFamily="65" charset="-120"/>
                <a:ea typeface="DFKai-SB" pitchFamily="65" charset="-120"/>
              </a:rPr>
              <a:t>运营平台的运营维护服务，降低运行维护成本，</a:t>
            </a:r>
            <a:r>
              <a:rPr lang="zh-CN" altLang="en-US" sz="1400" dirty="0" smtClean="0">
                <a:latin typeface="DFKai-SB" pitchFamily="65" charset="-120"/>
                <a:ea typeface="DFKai-SB" pitchFamily="65" charset="-120"/>
              </a:rPr>
              <a:t>提高科技对各行业务的支撑作用。</a:t>
            </a:r>
            <a:endParaRPr lang="zh-CN" altLang="en-US" sz="1400" dirty="0">
              <a:latin typeface="DFKai-SB" pitchFamily="65" charset="-120"/>
              <a:ea typeface="DFKai-SB" pitchFamily="65" charset="-120"/>
            </a:endParaRPr>
          </a:p>
        </p:txBody>
      </p:sp>
      <p:sp>
        <p:nvSpPr>
          <p:cNvPr id="15" name="Text Box 15"/>
          <p:cNvSpPr txBox="1">
            <a:spLocks noChangeArrowheads="1"/>
          </p:cNvSpPr>
          <p:nvPr/>
        </p:nvSpPr>
        <p:spPr bwMode="auto">
          <a:xfrm>
            <a:off x="953872" y="1052743"/>
            <a:ext cx="4036360" cy="472181"/>
          </a:xfrm>
          <a:prstGeom prst="rect">
            <a:avLst/>
          </a:prstGeom>
          <a:noFill/>
          <a:ln w="12700" algn="ctr">
            <a:noFill/>
            <a:miter lim="800000"/>
            <a:headEnd/>
            <a:tailEnd/>
          </a:ln>
          <a:effectLst/>
        </p:spPr>
        <p:txBody>
          <a:bodyPr wrap="none" lIns="182562" tIns="92075" rIns="182562" bIns="92075">
            <a:spAutoFit/>
          </a:bodyPr>
          <a:lstStyle>
            <a:defPPr>
              <a:defRPr lang="zh-CN"/>
            </a:defPPr>
            <a:lvl1pPr>
              <a:lnSpc>
                <a:spcPct val="104000"/>
              </a:lnSpc>
              <a:spcBef>
                <a:spcPct val="20000"/>
              </a:spcBef>
              <a:buClr>
                <a:schemeClr val="accent1"/>
              </a:buClr>
              <a:defRPr b="1">
                <a:solidFill>
                  <a:srgbClr val="006600"/>
                </a:solidFill>
                <a:latin typeface="DFKai-SB" pitchFamily="65" charset="-120"/>
                <a:ea typeface="DFKai-SB" pitchFamily="65" charset="-120"/>
              </a:defRPr>
            </a:lvl1pPr>
          </a:lstStyle>
          <a:p>
            <a:r>
              <a:rPr lang="zh-CN" altLang="en-US" dirty="0">
                <a:solidFill>
                  <a:srgbClr val="006666"/>
                </a:solidFill>
              </a:rPr>
              <a:t>提供高水平的</a:t>
            </a:r>
            <a:r>
              <a:rPr lang="en-US" altLang="zh-CN" dirty="0">
                <a:solidFill>
                  <a:srgbClr val="006666"/>
                </a:solidFill>
              </a:rPr>
              <a:t>IT</a:t>
            </a:r>
            <a:r>
              <a:rPr lang="zh-CN" altLang="en-US" dirty="0">
                <a:solidFill>
                  <a:srgbClr val="006666"/>
                </a:solidFill>
              </a:rPr>
              <a:t>与业务运营平台服务</a:t>
            </a:r>
          </a:p>
        </p:txBody>
      </p:sp>
      <p:sp>
        <p:nvSpPr>
          <p:cNvPr id="16" name="Text Box 16"/>
          <p:cNvSpPr txBox="1">
            <a:spLocks noChangeArrowheads="1"/>
          </p:cNvSpPr>
          <p:nvPr/>
        </p:nvSpPr>
        <p:spPr bwMode="auto">
          <a:xfrm>
            <a:off x="7320136" y="5297127"/>
            <a:ext cx="2907846" cy="472181"/>
          </a:xfrm>
          <a:prstGeom prst="rect">
            <a:avLst/>
          </a:prstGeom>
          <a:noFill/>
          <a:ln w="12700" algn="ctr">
            <a:noFill/>
            <a:miter lim="800000"/>
            <a:headEnd/>
            <a:tailEnd/>
          </a:ln>
          <a:effectLst/>
        </p:spPr>
        <p:txBody>
          <a:bodyPr wrap="none" lIns="182562" tIns="92075" rIns="182562" bIns="92075">
            <a:spAutoFit/>
          </a:bodyPr>
          <a:lstStyle/>
          <a:p>
            <a:pPr>
              <a:lnSpc>
                <a:spcPct val="104000"/>
              </a:lnSpc>
              <a:spcBef>
                <a:spcPct val="20000"/>
              </a:spcBef>
              <a:buClr>
                <a:schemeClr val="accent1"/>
              </a:buClr>
            </a:pPr>
            <a:r>
              <a:rPr lang="zh-CN" altLang="en-US" b="1" dirty="0" smtClean="0">
                <a:solidFill>
                  <a:srgbClr val="006666"/>
                </a:solidFill>
                <a:latin typeface="DFKai-SB" pitchFamily="65" charset="-120"/>
                <a:ea typeface="DFKai-SB" pitchFamily="65" charset="-120"/>
              </a:rPr>
              <a:t>提升中小银行群体</a:t>
            </a:r>
            <a:r>
              <a:rPr lang="zh-CN" altLang="en-US" b="1" dirty="0">
                <a:solidFill>
                  <a:srgbClr val="006666"/>
                </a:solidFill>
                <a:latin typeface="DFKai-SB" pitchFamily="65" charset="-120"/>
                <a:ea typeface="DFKai-SB" pitchFamily="65" charset="-120"/>
              </a:rPr>
              <a:t>竞争力</a:t>
            </a:r>
          </a:p>
        </p:txBody>
      </p:sp>
      <p:sp>
        <p:nvSpPr>
          <p:cNvPr id="17" name="圆角矩形 16"/>
          <p:cNvSpPr/>
          <p:nvPr/>
        </p:nvSpPr>
        <p:spPr bwMode="blackWhite">
          <a:xfrm>
            <a:off x="2069704" y="2668266"/>
            <a:ext cx="432048" cy="1512168"/>
          </a:xfrm>
          <a:prstGeom prst="roundRect">
            <a:avLst/>
          </a:prstGeom>
          <a:solidFill>
            <a:srgbClr val="FFC000"/>
          </a:solidFill>
          <a:ln w="12700">
            <a:noFill/>
            <a:round/>
            <a:headEnd/>
            <a:tailEnd/>
          </a:ln>
          <a:effectLst/>
        </p:spPr>
        <p:txBody>
          <a:bodyPr lIns="0" tIns="0" rIns="0" bIns="0" rtlCol="0" anchor="ctr"/>
          <a:lstStyle/>
          <a:p>
            <a:pPr algn="ctr" defTabSz="804863" eaLnBrk="0" hangingPunct="0"/>
            <a:r>
              <a:rPr lang="zh-CN" altLang="en-US" sz="1600" dirty="0" smtClean="0">
                <a:effectLst/>
                <a:latin typeface="DFKai-SB" pitchFamily="65" charset="-120"/>
                <a:ea typeface="DFKai-SB" pitchFamily="65" charset="-120"/>
              </a:rPr>
              <a:t>系统的共享</a:t>
            </a:r>
            <a:endParaRPr lang="zh-CN" altLang="en-US" sz="1600" dirty="0">
              <a:effectLst/>
              <a:latin typeface="DFKai-SB" pitchFamily="65" charset="-120"/>
              <a:ea typeface="DFKai-SB" pitchFamily="65" charset="-120"/>
            </a:endParaRPr>
          </a:p>
        </p:txBody>
      </p:sp>
      <p:sp>
        <p:nvSpPr>
          <p:cNvPr id="18" name="圆角矩形 17"/>
          <p:cNvSpPr/>
          <p:nvPr/>
        </p:nvSpPr>
        <p:spPr bwMode="blackWhite">
          <a:xfrm>
            <a:off x="2645768" y="2668266"/>
            <a:ext cx="432048" cy="1512168"/>
          </a:xfrm>
          <a:prstGeom prst="roundRect">
            <a:avLst/>
          </a:prstGeom>
          <a:solidFill>
            <a:srgbClr val="FFC000"/>
          </a:solidFill>
          <a:ln w="12700">
            <a:noFill/>
            <a:round/>
            <a:headEnd/>
            <a:tailEnd/>
          </a:ln>
          <a:effectLst/>
        </p:spPr>
        <p:txBody>
          <a:bodyPr lIns="0" tIns="0" rIns="0" bIns="0" rtlCol="0" anchor="ctr"/>
          <a:lstStyle/>
          <a:p>
            <a:pPr algn="ctr" defTabSz="804863" eaLnBrk="0" hangingPunct="0"/>
            <a:r>
              <a:rPr lang="zh-CN" altLang="en-US" sz="1600" dirty="0" smtClean="0">
                <a:latin typeface="DFKai-SB" pitchFamily="65" charset="-120"/>
                <a:ea typeface="DFKai-SB" pitchFamily="65" charset="-120"/>
              </a:rPr>
              <a:t>业务</a:t>
            </a:r>
            <a:r>
              <a:rPr lang="zh-CN" altLang="en-US" sz="1600" dirty="0" smtClean="0">
                <a:effectLst/>
                <a:latin typeface="DFKai-SB" pitchFamily="65" charset="-120"/>
                <a:ea typeface="DFKai-SB" pitchFamily="65" charset="-120"/>
              </a:rPr>
              <a:t>的共享</a:t>
            </a:r>
            <a:endParaRPr lang="zh-CN" altLang="en-US" sz="1600" dirty="0">
              <a:effectLst/>
              <a:latin typeface="DFKai-SB" pitchFamily="65" charset="-120"/>
              <a:ea typeface="DFKai-SB" pitchFamily="65" charset="-120"/>
            </a:endParaRPr>
          </a:p>
        </p:txBody>
      </p:sp>
      <p:sp>
        <p:nvSpPr>
          <p:cNvPr id="19" name="圆角矩形 18"/>
          <p:cNvSpPr/>
          <p:nvPr/>
        </p:nvSpPr>
        <p:spPr bwMode="blackWhite">
          <a:xfrm>
            <a:off x="8550424" y="2668266"/>
            <a:ext cx="432048" cy="1512168"/>
          </a:xfrm>
          <a:prstGeom prst="roundRect">
            <a:avLst/>
          </a:prstGeom>
          <a:solidFill>
            <a:srgbClr val="FFC000"/>
          </a:solidFill>
          <a:ln w="12700">
            <a:noFill/>
            <a:round/>
            <a:headEnd/>
            <a:tailEnd/>
          </a:ln>
          <a:effectLst/>
        </p:spPr>
        <p:txBody>
          <a:bodyPr lIns="0" tIns="0" rIns="0" bIns="0" rtlCol="0" anchor="ctr"/>
          <a:lstStyle/>
          <a:p>
            <a:pPr algn="ctr" defTabSz="804863" eaLnBrk="0" hangingPunct="0"/>
            <a:r>
              <a:rPr lang="zh-CN" altLang="en-US" sz="1600" dirty="0" smtClean="0">
                <a:latin typeface="DFKai-SB" pitchFamily="65" charset="-120"/>
                <a:ea typeface="DFKai-SB" pitchFamily="65" charset="-120"/>
              </a:rPr>
              <a:t>网点</a:t>
            </a:r>
            <a:r>
              <a:rPr lang="zh-CN" altLang="en-US" sz="1600" dirty="0" smtClean="0">
                <a:effectLst/>
                <a:latin typeface="DFKai-SB" pitchFamily="65" charset="-120"/>
                <a:ea typeface="DFKai-SB" pitchFamily="65" charset="-120"/>
              </a:rPr>
              <a:t>的共享</a:t>
            </a:r>
            <a:endParaRPr lang="zh-CN" altLang="en-US" sz="1600" dirty="0">
              <a:effectLst/>
              <a:latin typeface="DFKai-SB" pitchFamily="65" charset="-120"/>
              <a:ea typeface="DFKai-SB" pitchFamily="65" charset="-120"/>
            </a:endParaRPr>
          </a:p>
        </p:txBody>
      </p:sp>
      <p:sp>
        <p:nvSpPr>
          <p:cNvPr id="20" name="圆角矩形 19"/>
          <p:cNvSpPr/>
          <p:nvPr/>
        </p:nvSpPr>
        <p:spPr bwMode="blackWhite">
          <a:xfrm>
            <a:off x="9126488" y="2668266"/>
            <a:ext cx="432048" cy="1512168"/>
          </a:xfrm>
          <a:prstGeom prst="roundRect">
            <a:avLst/>
          </a:prstGeom>
          <a:solidFill>
            <a:srgbClr val="FFC000"/>
          </a:solidFill>
          <a:ln w="12700">
            <a:noFill/>
            <a:round/>
            <a:headEnd/>
            <a:tailEnd/>
          </a:ln>
          <a:effectLst/>
        </p:spPr>
        <p:txBody>
          <a:bodyPr lIns="0" tIns="0" rIns="0" bIns="0" rtlCol="0" anchor="ctr"/>
          <a:lstStyle/>
          <a:p>
            <a:pPr algn="ctr" defTabSz="804863" eaLnBrk="0" hangingPunct="0"/>
            <a:r>
              <a:rPr lang="zh-CN" altLang="en-US" sz="1600" dirty="0" smtClean="0">
                <a:latin typeface="DFKai-SB" pitchFamily="65" charset="-120"/>
                <a:ea typeface="DFKai-SB" pitchFamily="65" charset="-120"/>
              </a:rPr>
              <a:t>风控</a:t>
            </a:r>
            <a:r>
              <a:rPr lang="zh-CN" altLang="en-US" sz="1600" dirty="0" smtClean="0">
                <a:effectLst/>
                <a:latin typeface="DFKai-SB" pitchFamily="65" charset="-120"/>
                <a:ea typeface="DFKai-SB" pitchFamily="65" charset="-120"/>
              </a:rPr>
              <a:t>的共享</a:t>
            </a:r>
            <a:endParaRPr lang="zh-CN" altLang="en-US" sz="1600" dirty="0">
              <a:effectLst/>
              <a:latin typeface="DFKai-SB" pitchFamily="65" charset="-120"/>
              <a:ea typeface="DFKai-SB" pitchFamily="65" charset="-120"/>
            </a:endParaRPr>
          </a:p>
        </p:txBody>
      </p:sp>
      <p:sp>
        <p:nvSpPr>
          <p:cNvPr id="21" name="圆角矩形 20"/>
          <p:cNvSpPr/>
          <p:nvPr/>
        </p:nvSpPr>
        <p:spPr bwMode="blackWhite">
          <a:xfrm>
            <a:off x="3221832" y="2680458"/>
            <a:ext cx="432048" cy="1512168"/>
          </a:xfrm>
          <a:prstGeom prst="roundRect">
            <a:avLst/>
          </a:prstGeom>
          <a:solidFill>
            <a:srgbClr val="FFC000"/>
          </a:solidFill>
          <a:ln w="12700">
            <a:noFill/>
            <a:round/>
            <a:headEnd/>
            <a:tailEnd/>
          </a:ln>
          <a:effectLst/>
        </p:spPr>
        <p:txBody>
          <a:bodyPr lIns="0" tIns="0" rIns="0" bIns="0" rtlCol="0" anchor="ctr"/>
          <a:lstStyle/>
          <a:p>
            <a:pPr algn="ctr" defTabSz="804863" eaLnBrk="0" hangingPunct="0"/>
            <a:r>
              <a:rPr lang="zh-CN" altLang="en-US" sz="1600" dirty="0" smtClean="0">
                <a:latin typeface="DFKai-SB" pitchFamily="65" charset="-120"/>
                <a:ea typeface="DFKai-SB" pitchFamily="65" charset="-120"/>
              </a:rPr>
              <a:t>信息</a:t>
            </a:r>
            <a:r>
              <a:rPr lang="zh-CN" altLang="en-US" sz="1600" dirty="0" smtClean="0">
                <a:effectLst/>
                <a:latin typeface="DFKai-SB" pitchFamily="65" charset="-120"/>
                <a:ea typeface="DFKai-SB" pitchFamily="65" charset="-120"/>
              </a:rPr>
              <a:t>的共享</a:t>
            </a:r>
            <a:endParaRPr lang="zh-CN" altLang="en-US" sz="1600" dirty="0">
              <a:effectLst/>
              <a:latin typeface="DFKai-SB" pitchFamily="65" charset="-120"/>
              <a:ea typeface="DFKai-SB" pitchFamily="65" charset="-120"/>
            </a:endParaRPr>
          </a:p>
        </p:txBody>
      </p:sp>
      <p:sp>
        <p:nvSpPr>
          <p:cNvPr id="22" name="圆角矩形 21"/>
          <p:cNvSpPr/>
          <p:nvPr/>
        </p:nvSpPr>
        <p:spPr bwMode="blackWhite">
          <a:xfrm>
            <a:off x="7974360" y="2668266"/>
            <a:ext cx="432048" cy="1512168"/>
          </a:xfrm>
          <a:prstGeom prst="roundRect">
            <a:avLst/>
          </a:prstGeom>
          <a:solidFill>
            <a:srgbClr val="FFC000"/>
          </a:solidFill>
          <a:ln w="12700">
            <a:noFill/>
            <a:round/>
            <a:headEnd/>
            <a:tailEnd/>
          </a:ln>
          <a:effectLst/>
        </p:spPr>
        <p:txBody>
          <a:bodyPr lIns="0" tIns="0" rIns="0" bIns="0" rtlCol="0" anchor="ctr"/>
          <a:lstStyle/>
          <a:p>
            <a:pPr algn="ctr" defTabSz="804863" eaLnBrk="0" hangingPunct="0"/>
            <a:r>
              <a:rPr lang="zh-CN" altLang="en-US" sz="1600" dirty="0" smtClean="0">
                <a:latin typeface="DFKai-SB" pitchFamily="65" charset="-120"/>
                <a:ea typeface="DFKai-SB" pitchFamily="65" charset="-120"/>
              </a:rPr>
              <a:t>服务</a:t>
            </a:r>
            <a:r>
              <a:rPr lang="zh-CN" altLang="en-US" sz="1600" dirty="0" smtClean="0">
                <a:effectLst/>
                <a:latin typeface="DFKai-SB" pitchFamily="65" charset="-120"/>
                <a:ea typeface="DFKai-SB" pitchFamily="65" charset="-120"/>
              </a:rPr>
              <a:t>的共享</a:t>
            </a:r>
            <a:endParaRPr lang="zh-CN" altLang="en-US" sz="1600" dirty="0">
              <a:effectLst/>
              <a:latin typeface="DFKai-SB" pitchFamily="65" charset="-120"/>
              <a:ea typeface="DFKai-SB" pitchFamily="65" charset="-120"/>
            </a:endParaRPr>
          </a:p>
        </p:txBody>
      </p:sp>
      <p:sp>
        <p:nvSpPr>
          <p:cNvPr id="23" name="Rectangle 2"/>
          <p:cNvSpPr txBox="1">
            <a:spLocks noChangeArrowheads="1"/>
          </p:cNvSpPr>
          <p:nvPr/>
        </p:nvSpPr>
        <p:spPr>
          <a:xfrm>
            <a:off x="107504" y="44624"/>
            <a:ext cx="9660904" cy="500066"/>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zh-CN" altLang="en-US" dirty="0" smtClean="0"/>
              <a:t>联盟</a:t>
            </a:r>
            <a:r>
              <a:rPr lang="zh-CN" altLang="en-US" dirty="0"/>
              <a:t>的定位</a:t>
            </a:r>
            <a:r>
              <a:rPr lang="en-US" altLang="zh-CN" dirty="0"/>
              <a:t>---</a:t>
            </a:r>
            <a:r>
              <a:rPr lang="zh-CN" altLang="en-US" sz="2400" dirty="0"/>
              <a:t>促进中小银行的联合发展</a:t>
            </a:r>
          </a:p>
        </p:txBody>
      </p:sp>
    </p:spTree>
    <p:extLst>
      <p:ext uri="{BB962C8B-B14F-4D97-AF65-F5344CB8AC3E}">
        <p14:creationId xmlns:p14="http://schemas.microsoft.com/office/powerpoint/2010/main" val="10922082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strVal val="#ppt_h"/>
                                          </p:val>
                                        </p:tav>
                                        <p:tav tm="100000">
                                          <p:val>
                                            <p:strVal val="#ppt_h"/>
                                          </p:val>
                                        </p:tav>
                                      </p:tavLst>
                                    </p:anim>
                                  </p:childTnLst>
                                </p:cTn>
                              </p:par>
                              <p:par>
                                <p:cTn id="9" presetID="17" presetClass="entr" presetSubtype="1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p:cTn id="11" dur="500" fill="hold"/>
                                        <p:tgtEl>
                                          <p:spTgt spid="5"/>
                                        </p:tgtEl>
                                        <p:attrNameLst>
                                          <p:attrName>ppt_w</p:attrName>
                                        </p:attrNameLst>
                                      </p:cBhvr>
                                      <p:tavLst>
                                        <p:tav tm="0">
                                          <p:val>
                                            <p:fltVal val="0"/>
                                          </p:val>
                                        </p:tav>
                                        <p:tav tm="100000">
                                          <p:val>
                                            <p:strVal val="#ppt_w"/>
                                          </p:val>
                                        </p:tav>
                                      </p:tavLst>
                                    </p:anim>
                                    <p:anim calcmode="lin" valueType="num">
                                      <p:cBhvr>
                                        <p:cTn id="12" dur="500" fill="hold"/>
                                        <p:tgtEl>
                                          <p:spTgt spid="5"/>
                                        </p:tgtEl>
                                        <p:attrNameLst>
                                          <p:attrName>ppt_h</p:attrName>
                                        </p:attrNameLst>
                                      </p:cBhvr>
                                      <p:tavLst>
                                        <p:tav tm="0">
                                          <p:val>
                                            <p:strVal val="#ppt_h"/>
                                          </p:val>
                                        </p:tav>
                                        <p:tav tm="100000">
                                          <p:val>
                                            <p:strVal val="#ppt_h"/>
                                          </p:val>
                                        </p:tav>
                                      </p:tavLst>
                                    </p:anim>
                                  </p:childTnLst>
                                </p:cTn>
                              </p:par>
                              <p:par>
                                <p:cTn id="13" presetID="17" presetClass="entr" presetSubtype="10"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 calcmode="lin" valueType="num">
                                      <p:cBhvr>
                                        <p:cTn id="15" dur="500" fill="hold"/>
                                        <p:tgtEl>
                                          <p:spTgt spid="15"/>
                                        </p:tgtEl>
                                        <p:attrNameLst>
                                          <p:attrName>ppt_w</p:attrName>
                                        </p:attrNameLst>
                                      </p:cBhvr>
                                      <p:tavLst>
                                        <p:tav tm="0">
                                          <p:val>
                                            <p:fltVal val="0"/>
                                          </p:val>
                                        </p:tav>
                                        <p:tav tm="100000">
                                          <p:val>
                                            <p:strVal val="#ppt_w"/>
                                          </p:val>
                                        </p:tav>
                                      </p:tavLst>
                                    </p:anim>
                                    <p:anim calcmode="lin" valueType="num">
                                      <p:cBhvr>
                                        <p:cTn id="16" dur="500" fill="hold"/>
                                        <p:tgtEl>
                                          <p:spTgt spid="15"/>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17" presetClass="entr" presetSubtype="1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 calcmode="lin" valueType="num">
                                      <p:cBhvr>
                                        <p:cTn id="21" dur="500" fill="hold"/>
                                        <p:tgtEl>
                                          <p:spTgt spid="12"/>
                                        </p:tgtEl>
                                        <p:attrNameLst>
                                          <p:attrName>ppt_w</p:attrName>
                                        </p:attrNameLst>
                                      </p:cBhvr>
                                      <p:tavLst>
                                        <p:tav tm="0">
                                          <p:val>
                                            <p:fltVal val="0"/>
                                          </p:val>
                                        </p:tav>
                                        <p:tav tm="100000">
                                          <p:val>
                                            <p:strVal val="#ppt_w"/>
                                          </p:val>
                                        </p:tav>
                                      </p:tavLst>
                                    </p:anim>
                                    <p:anim calcmode="lin" valueType="num">
                                      <p:cBhvr>
                                        <p:cTn id="22" dur="500" fill="hold"/>
                                        <p:tgtEl>
                                          <p:spTgt spid="12"/>
                                        </p:tgtEl>
                                        <p:attrNameLst>
                                          <p:attrName>ppt_h</p:attrName>
                                        </p:attrNameLst>
                                      </p:cBhvr>
                                      <p:tavLst>
                                        <p:tav tm="0">
                                          <p:val>
                                            <p:strVal val="#ppt_h"/>
                                          </p:val>
                                        </p:tav>
                                        <p:tav tm="100000">
                                          <p:val>
                                            <p:strVal val="#ppt_h"/>
                                          </p:val>
                                        </p:tav>
                                      </p:tavLst>
                                    </p:anim>
                                  </p:childTnLst>
                                </p:cTn>
                              </p:par>
                              <p:par>
                                <p:cTn id="23" presetID="17" presetClass="entr" presetSubtype="10"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fltVal val="0"/>
                                          </p:val>
                                        </p:tav>
                                        <p:tav tm="100000">
                                          <p:val>
                                            <p:strVal val="#ppt_w"/>
                                          </p:val>
                                        </p:tav>
                                      </p:tavLst>
                                    </p:anim>
                                    <p:anim calcmode="lin" valueType="num">
                                      <p:cBhvr>
                                        <p:cTn id="26" dur="500" fill="hold"/>
                                        <p:tgtEl>
                                          <p:spTgt spid="7"/>
                                        </p:tgtEl>
                                        <p:attrNameLst>
                                          <p:attrName>ppt_h</p:attrName>
                                        </p:attrNameLst>
                                      </p:cBhvr>
                                      <p:tavLst>
                                        <p:tav tm="0">
                                          <p:val>
                                            <p:strVal val="#ppt_h"/>
                                          </p:val>
                                        </p:tav>
                                        <p:tav tm="100000">
                                          <p:val>
                                            <p:strVal val="#ppt_h"/>
                                          </p:val>
                                        </p:tav>
                                      </p:tavLst>
                                    </p:anim>
                                  </p:childTnLst>
                                </p:cTn>
                              </p:par>
                              <p:par>
                                <p:cTn id="27" presetID="17" presetClass="entr" presetSubtype="1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 calcmode="lin" valueType="num">
                                      <p:cBhvr>
                                        <p:cTn id="29" dur="500" fill="hold"/>
                                        <p:tgtEl>
                                          <p:spTgt spid="11"/>
                                        </p:tgtEl>
                                        <p:attrNameLst>
                                          <p:attrName>ppt_w</p:attrName>
                                        </p:attrNameLst>
                                      </p:cBhvr>
                                      <p:tavLst>
                                        <p:tav tm="0">
                                          <p:val>
                                            <p:fltVal val="0"/>
                                          </p:val>
                                        </p:tav>
                                        <p:tav tm="100000">
                                          <p:val>
                                            <p:strVal val="#ppt_w"/>
                                          </p:val>
                                        </p:tav>
                                      </p:tavLst>
                                    </p:anim>
                                    <p:anim calcmode="lin" valueType="num">
                                      <p:cBhvr>
                                        <p:cTn id="30" dur="500" fill="hold"/>
                                        <p:tgtEl>
                                          <p:spTgt spid="11"/>
                                        </p:tgtEl>
                                        <p:attrNameLst>
                                          <p:attrName>ppt_h</p:attrName>
                                        </p:attrNameLst>
                                      </p:cBhvr>
                                      <p:tavLst>
                                        <p:tav tm="0">
                                          <p:val>
                                            <p:strVal val="#ppt_h"/>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17" presetClass="entr" presetSubtype="10" fill="hold" grpId="0" nodeType="click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p:cTn id="35" dur="500" fill="hold"/>
                                        <p:tgtEl>
                                          <p:spTgt spid="6"/>
                                        </p:tgtEl>
                                        <p:attrNameLst>
                                          <p:attrName>ppt_w</p:attrName>
                                        </p:attrNameLst>
                                      </p:cBhvr>
                                      <p:tavLst>
                                        <p:tav tm="0">
                                          <p:val>
                                            <p:fltVal val="0"/>
                                          </p:val>
                                        </p:tav>
                                        <p:tav tm="100000">
                                          <p:val>
                                            <p:strVal val="#ppt_w"/>
                                          </p:val>
                                        </p:tav>
                                      </p:tavLst>
                                    </p:anim>
                                    <p:anim calcmode="lin" valueType="num">
                                      <p:cBhvr>
                                        <p:cTn id="36" dur="500" fill="hold"/>
                                        <p:tgtEl>
                                          <p:spTgt spid="6"/>
                                        </p:tgtEl>
                                        <p:attrNameLst>
                                          <p:attrName>ppt_h</p:attrName>
                                        </p:attrNameLst>
                                      </p:cBhvr>
                                      <p:tavLst>
                                        <p:tav tm="0">
                                          <p:val>
                                            <p:strVal val="#ppt_h"/>
                                          </p:val>
                                        </p:tav>
                                        <p:tav tm="100000">
                                          <p:val>
                                            <p:strVal val="#ppt_h"/>
                                          </p:val>
                                        </p:tav>
                                      </p:tavLst>
                                    </p:anim>
                                  </p:childTnLst>
                                </p:cTn>
                              </p:par>
                              <p:par>
                                <p:cTn id="37" presetID="17" presetClass="entr" presetSubtype="1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 calcmode="lin" valueType="num">
                                      <p:cBhvr>
                                        <p:cTn id="39" dur="500" fill="hold"/>
                                        <p:tgtEl>
                                          <p:spTgt spid="13"/>
                                        </p:tgtEl>
                                        <p:attrNameLst>
                                          <p:attrName>ppt_w</p:attrName>
                                        </p:attrNameLst>
                                      </p:cBhvr>
                                      <p:tavLst>
                                        <p:tav tm="0">
                                          <p:val>
                                            <p:fltVal val="0"/>
                                          </p:val>
                                        </p:tav>
                                        <p:tav tm="100000">
                                          <p:val>
                                            <p:strVal val="#ppt_w"/>
                                          </p:val>
                                        </p:tav>
                                      </p:tavLst>
                                    </p:anim>
                                    <p:anim calcmode="lin" valueType="num">
                                      <p:cBhvr>
                                        <p:cTn id="40" dur="500" fill="hold"/>
                                        <p:tgtEl>
                                          <p:spTgt spid="13"/>
                                        </p:tgtEl>
                                        <p:attrNameLst>
                                          <p:attrName>ppt_h</p:attrName>
                                        </p:attrNameLst>
                                      </p:cBhvr>
                                      <p:tavLst>
                                        <p:tav tm="0">
                                          <p:val>
                                            <p:strVal val="#ppt_h"/>
                                          </p:val>
                                        </p:tav>
                                        <p:tav tm="100000">
                                          <p:val>
                                            <p:strVal val="#ppt_h"/>
                                          </p:val>
                                        </p:tav>
                                      </p:tavLst>
                                    </p:anim>
                                  </p:childTnLst>
                                </p:cTn>
                              </p:par>
                              <p:par>
                                <p:cTn id="41" presetID="17" presetClass="entr" presetSubtype="10"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p:cTn id="43" dur="500" fill="hold"/>
                                        <p:tgtEl>
                                          <p:spTgt spid="10"/>
                                        </p:tgtEl>
                                        <p:attrNameLst>
                                          <p:attrName>ppt_w</p:attrName>
                                        </p:attrNameLst>
                                      </p:cBhvr>
                                      <p:tavLst>
                                        <p:tav tm="0">
                                          <p:val>
                                            <p:fltVal val="0"/>
                                          </p:val>
                                        </p:tav>
                                        <p:tav tm="100000">
                                          <p:val>
                                            <p:strVal val="#ppt_w"/>
                                          </p:val>
                                        </p:tav>
                                      </p:tavLst>
                                    </p:anim>
                                    <p:anim calcmode="lin" valueType="num">
                                      <p:cBhvr>
                                        <p:cTn id="44" dur="500" fill="hold"/>
                                        <p:tgtEl>
                                          <p:spTgt spid="10"/>
                                        </p:tgtEl>
                                        <p:attrNameLst>
                                          <p:attrName>ppt_h</p:attrName>
                                        </p:attrNameLst>
                                      </p:cBhvr>
                                      <p:tavLst>
                                        <p:tav tm="0">
                                          <p:val>
                                            <p:strVal val="#ppt_h"/>
                                          </p:val>
                                        </p:tav>
                                        <p:tav tm="100000">
                                          <p:val>
                                            <p:strVal val="#ppt_h"/>
                                          </p:val>
                                        </p:tav>
                                      </p:tavLst>
                                    </p:anim>
                                  </p:childTnLst>
                                </p:cTn>
                              </p:par>
                            </p:childTnLst>
                          </p:cTn>
                        </p:par>
                      </p:childTnLst>
                    </p:cTn>
                  </p:par>
                  <p:par>
                    <p:cTn id="45" fill="hold">
                      <p:stCondLst>
                        <p:cond delay="indefinite"/>
                      </p:stCondLst>
                      <p:childTnLst>
                        <p:par>
                          <p:cTn id="46" fill="hold">
                            <p:stCondLst>
                              <p:cond delay="0"/>
                            </p:stCondLst>
                            <p:childTnLst>
                              <p:par>
                                <p:cTn id="47" presetID="17" presetClass="entr" presetSubtype="10" fill="hold" grpId="0" nodeType="clickEffect">
                                  <p:stCondLst>
                                    <p:cond delay="0"/>
                                  </p:stCondLst>
                                  <p:childTnLst>
                                    <p:set>
                                      <p:cBhvr>
                                        <p:cTn id="48" dur="1" fill="hold">
                                          <p:stCondLst>
                                            <p:cond delay="0"/>
                                          </p:stCondLst>
                                        </p:cTn>
                                        <p:tgtEl>
                                          <p:spTgt spid="8"/>
                                        </p:tgtEl>
                                        <p:attrNameLst>
                                          <p:attrName>style.visibility</p:attrName>
                                        </p:attrNameLst>
                                      </p:cBhvr>
                                      <p:to>
                                        <p:strVal val="visible"/>
                                      </p:to>
                                    </p:set>
                                    <p:anim calcmode="lin" valueType="num">
                                      <p:cBhvr>
                                        <p:cTn id="49" dur="500" fill="hold"/>
                                        <p:tgtEl>
                                          <p:spTgt spid="8"/>
                                        </p:tgtEl>
                                        <p:attrNameLst>
                                          <p:attrName>ppt_w</p:attrName>
                                        </p:attrNameLst>
                                      </p:cBhvr>
                                      <p:tavLst>
                                        <p:tav tm="0">
                                          <p:val>
                                            <p:fltVal val="0"/>
                                          </p:val>
                                        </p:tav>
                                        <p:tav tm="100000">
                                          <p:val>
                                            <p:strVal val="#ppt_w"/>
                                          </p:val>
                                        </p:tav>
                                      </p:tavLst>
                                    </p:anim>
                                    <p:anim calcmode="lin" valueType="num">
                                      <p:cBhvr>
                                        <p:cTn id="50" dur="500" fill="hold"/>
                                        <p:tgtEl>
                                          <p:spTgt spid="8"/>
                                        </p:tgtEl>
                                        <p:attrNameLst>
                                          <p:attrName>ppt_h</p:attrName>
                                        </p:attrNameLst>
                                      </p:cBhvr>
                                      <p:tavLst>
                                        <p:tav tm="0">
                                          <p:val>
                                            <p:strVal val="#ppt_h"/>
                                          </p:val>
                                        </p:tav>
                                        <p:tav tm="100000">
                                          <p:val>
                                            <p:strVal val="#ppt_h"/>
                                          </p:val>
                                        </p:tav>
                                      </p:tavLst>
                                    </p:anim>
                                  </p:childTnLst>
                                </p:cTn>
                              </p:par>
                              <p:par>
                                <p:cTn id="51" presetID="17" presetClass="entr" presetSubtype="10" fill="hold" grpId="0" nodeType="withEffect">
                                  <p:stCondLst>
                                    <p:cond delay="0"/>
                                  </p:stCondLst>
                                  <p:childTnLst>
                                    <p:set>
                                      <p:cBhvr>
                                        <p:cTn id="52" dur="1" fill="hold">
                                          <p:stCondLst>
                                            <p:cond delay="0"/>
                                          </p:stCondLst>
                                        </p:cTn>
                                        <p:tgtEl>
                                          <p:spTgt spid="9"/>
                                        </p:tgtEl>
                                        <p:attrNameLst>
                                          <p:attrName>style.visibility</p:attrName>
                                        </p:attrNameLst>
                                      </p:cBhvr>
                                      <p:to>
                                        <p:strVal val="visible"/>
                                      </p:to>
                                    </p:set>
                                    <p:anim calcmode="lin" valueType="num">
                                      <p:cBhvr>
                                        <p:cTn id="53" dur="500" fill="hold"/>
                                        <p:tgtEl>
                                          <p:spTgt spid="9"/>
                                        </p:tgtEl>
                                        <p:attrNameLst>
                                          <p:attrName>ppt_w</p:attrName>
                                        </p:attrNameLst>
                                      </p:cBhvr>
                                      <p:tavLst>
                                        <p:tav tm="0">
                                          <p:val>
                                            <p:fltVal val="0"/>
                                          </p:val>
                                        </p:tav>
                                        <p:tav tm="100000">
                                          <p:val>
                                            <p:strVal val="#ppt_w"/>
                                          </p:val>
                                        </p:tav>
                                      </p:tavLst>
                                    </p:anim>
                                    <p:anim calcmode="lin" valueType="num">
                                      <p:cBhvr>
                                        <p:cTn id="54" dur="500" fill="hold"/>
                                        <p:tgtEl>
                                          <p:spTgt spid="9"/>
                                        </p:tgtEl>
                                        <p:attrNameLst>
                                          <p:attrName>ppt_h</p:attrName>
                                        </p:attrNameLst>
                                      </p:cBhvr>
                                      <p:tavLst>
                                        <p:tav tm="0">
                                          <p:val>
                                            <p:strVal val="#ppt_h"/>
                                          </p:val>
                                        </p:tav>
                                        <p:tav tm="100000">
                                          <p:val>
                                            <p:strVal val="#ppt_h"/>
                                          </p:val>
                                        </p:tav>
                                      </p:tavLst>
                                    </p:anim>
                                  </p:childTnLst>
                                </p:cTn>
                              </p:par>
                              <p:par>
                                <p:cTn id="55" presetID="17" presetClass="entr" presetSubtype="10" fill="hold" grpId="0" nodeType="withEffect">
                                  <p:stCondLst>
                                    <p:cond delay="0"/>
                                  </p:stCondLst>
                                  <p:childTnLst>
                                    <p:set>
                                      <p:cBhvr>
                                        <p:cTn id="56" dur="1" fill="hold">
                                          <p:stCondLst>
                                            <p:cond delay="0"/>
                                          </p:stCondLst>
                                        </p:cTn>
                                        <p:tgtEl>
                                          <p:spTgt spid="16"/>
                                        </p:tgtEl>
                                        <p:attrNameLst>
                                          <p:attrName>style.visibility</p:attrName>
                                        </p:attrNameLst>
                                      </p:cBhvr>
                                      <p:to>
                                        <p:strVal val="visible"/>
                                      </p:to>
                                    </p:set>
                                    <p:anim calcmode="lin" valueType="num">
                                      <p:cBhvr>
                                        <p:cTn id="57" dur="500" fill="hold"/>
                                        <p:tgtEl>
                                          <p:spTgt spid="16"/>
                                        </p:tgtEl>
                                        <p:attrNameLst>
                                          <p:attrName>ppt_w</p:attrName>
                                        </p:attrNameLst>
                                      </p:cBhvr>
                                      <p:tavLst>
                                        <p:tav tm="0">
                                          <p:val>
                                            <p:fltVal val="0"/>
                                          </p:val>
                                        </p:tav>
                                        <p:tav tm="100000">
                                          <p:val>
                                            <p:strVal val="#ppt_w"/>
                                          </p:val>
                                        </p:tav>
                                      </p:tavLst>
                                    </p:anim>
                                    <p:anim calcmode="lin" valueType="num">
                                      <p:cBhvr>
                                        <p:cTn id="58" dur="500" fill="hold"/>
                                        <p:tgtEl>
                                          <p:spTgt spid="1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p:bldP spid="10" grpId="0"/>
      <p:bldP spid="11" grpId="0"/>
      <p:bldP spid="12" grpId="0"/>
      <p:bldP spid="13" grpId="0"/>
      <p:bldP spid="14" grpId="0"/>
      <p:bldP spid="15" grpId="0"/>
      <p:bldP spid="1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txBox="1">
            <a:spLocks/>
          </p:cNvSpPr>
          <p:nvPr/>
        </p:nvSpPr>
        <p:spPr bwMode="auto">
          <a:xfrm>
            <a:off x="119336" y="6531268"/>
            <a:ext cx="16256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defPPr>
              <a:defRPr lang="zh-CN"/>
            </a:defPPr>
            <a:lvl1pPr algn="l" rtl="0" fontAlgn="base">
              <a:spcBef>
                <a:spcPct val="0"/>
              </a:spcBef>
              <a:spcAft>
                <a:spcPct val="0"/>
              </a:spcAft>
              <a:buFontTx/>
              <a:buNone/>
              <a:defRPr sz="900" kern="1200">
                <a:solidFill>
                  <a:srgbClr val="006600"/>
                </a:solidFill>
                <a:latin typeface="Arial" pitchFamily="34" charset="0"/>
                <a:ea typeface="Arial Unicode MS" pitchFamily="34" charset="-122"/>
                <a:cs typeface="Arial Unicode MS" pitchFamily="34" charset="-122"/>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r>
              <a:rPr lang="en-US" altLang="zh-CN" dirty="0" smtClean="0"/>
              <a:t>Page </a:t>
            </a:r>
            <a:fld id="{99EF89E6-0A8F-45A7-A624-A99DD6C9867F}" type="slidenum">
              <a:rPr lang="en-US" altLang="zh-CN" smtClean="0"/>
              <a:pPr/>
              <a:t>39</a:t>
            </a:fld>
            <a:r>
              <a:rPr lang="en-US" altLang="zh-CN" dirty="0" smtClean="0"/>
              <a:t> </a:t>
            </a:r>
            <a:endParaRPr lang="en-US" altLang="zh-CN" dirty="0"/>
          </a:p>
        </p:txBody>
      </p:sp>
      <p:sp>
        <p:nvSpPr>
          <p:cNvPr id="5"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ESB</a:t>
            </a:r>
            <a:r>
              <a:rPr lang="zh-CN" altLang="en-US" dirty="0"/>
              <a:t>平台</a:t>
            </a:r>
            <a:r>
              <a:rPr lang="en-US" altLang="zh-CN" dirty="0"/>
              <a:t>-</a:t>
            </a:r>
            <a:r>
              <a:rPr lang="zh-CN" altLang="en-US" sz="2400" dirty="0"/>
              <a:t>主要特点及功能</a:t>
            </a:r>
            <a:endParaRPr lang="zh-CN" altLang="en-US" dirty="0"/>
          </a:p>
        </p:txBody>
      </p:sp>
      <p:pic>
        <p:nvPicPr>
          <p:cNvPr id="6" name="图片 5"/>
          <p:cNvPicPr>
            <a:picLocks noChangeAspect="1"/>
          </p:cNvPicPr>
          <p:nvPr/>
        </p:nvPicPr>
        <p:blipFill>
          <a:blip r:embed="rId3"/>
          <a:stretch>
            <a:fillRect/>
          </a:stretch>
        </p:blipFill>
        <p:spPr>
          <a:xfrm>
            <a:off x="407368" y="836050"/>
            <a:ext cx="5704762" cy="5857143"/>
          </a:xfrm>
          <a:prstGeom prst="rect">
            <a:avLst/>
          </a:prstGeom>
        </p:spPr>
      </p:pic>
      <p:sp>
        <p:nvSpPr>
          <p:cNvPr id="8" name="流程图: 过程 7"/>
          <p:cNvSpPr/>
          <p:nvPr/>
        </p:nvSpPr>
        <p:spPr>
          <a:xfrm>
            <a:off x="5951984" y="1815600"/>
            <a:ext cx="6079870" cy="4300453"/>
          </a:xfrm>
          <a:prstGeom prst="flowChartProcess">
            <a:avLst/>
          </a:prstGeom>
          <a:solidFill>
            <a:schemeClr val="bg1">
              <a:lumMod val="85000"/>
            </a:schemeClr>
          </a:solidFill>
          <a:effectLst>
            <a:outerShdw blurRad="50800" dist="38100" dir="2700000" algn="tl" rotWithShape="0">
              <a:prstClr val="black">
                <a:alpha val="40000"/>
              </a:prstClr>
            </a:outerShdw>
          </a:effectLst>
        </p:spPr>
        <p:style>
          <a:lnRef idx="1">
            <a:schemeClr val="accent1"/>
          </a:lnRef>
          <a:fillRef idx="2">
            <a:schemeClr val="accent1"/>
          </a:fillRef>
          <a:effectRef idx="1">
            <a:schemeClr val="accent1"/>
          </a:effectRef>
          <a:fontRef idx="minor">
            <a:schemeClr val="dk1"/>
          </a:fontRef>
        </p:style>
        <p:txBody>
          <a:bodyPr rtlCol="0" anchor="ctr"/>
          <a:lstStyle/>
          <a:p>
            <a:pPr marL="342900" indent="-342900">
              <a:buFont typeface="Wingdings" panose="05000000000000000000" pitchFamily="2" charset="2"/>
              <a:buChar char="n"/>
            </a:pPr>
            <a:r>
              <a:rPr lang="zh-CN" altLang="en-US" sz="2000" dirty="0" smtClean="0">
                <a:latin typeface="微软雅黑" panose="020B0503020204020204" pitchFamily="34" charset="-122"/>
                <a:ea typeface="微软雅黑" panose="020B0503020204020204" pitchFamily="34" charset="-122"/>
              </a:rPr>
              <a:t>消息的产生者将消息包装为特定的主题，发布到</a:t>
            </a:r>
            <a:r>
              <a:rPr lang="en-US" altLang="zh-CN" sz="2000" dirty="0" smtClean="0">
                <a:latin typeface="微软雅黑" panose="020B0503020204020204" pitchFamily="34" charset="-122"/>
                <a:ea typeface="微软雅黑" panose="020B0503020204020204" pitchFamily="34" charset="-122"/>
              </a:rPr>
              <a:t>ESB</a:t>
            </a:r>
            <a:r>
              <a:rPr lang="zh-CN" altLang="en-US" sz="2000" dirty="0" smtClean="0">
                <a:latin typeface="微软雅黑" panose="020B0503020204020204" pitchFamily="34" charset="-122"/>
                <a:ea typeface="微软雅黑" panose="020B0503020204020204" pitchFamily="34" charset="-122"/>
              </a:rPr>
              <a:t>的发布与订阅引擎，该引擎将完成存储转发以及路由选择等步骤，分发给关注该主题的订阅系统。</a:t>
            </a:r>
            <a:endParaRPr lang="en-US" altLang="zh-CN" sz="2000" dirty="0" smtClean="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n"/>
            </a:pPr>
            <a:r>
              <a:rPr lang="zh-CN" altLang="en-US" sz="2000" dirty="0" smtClean="0">
                <a:latin typeface="微软雅黑" panose="020B0503020204020204" pitchFamily="34" charset="-122"/>
                <a:ea typeface="微软雅黑" panose="020B0503020204020204" pitchFamily="34" charset="-122"/>
              </a:rPr>
              <a:t>当在该主题的有效期内，如果订阅系统未启动或者未及时处理，将暂存在发布与订阅引擎中。订阅系统启动后可以继续处理。</a:t>
            </a:r>
            <a:endParaRPr lang="en-US" altLang="zh-CN" sz="2000" dirty="0" smtClean="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n"/>
            </a:pPr>
            <a:r>
              <a:rPr lang="zh-CN" altLang="en-US" sz="2000" dirty="0" smtClean="0">
                <a:latin typeface="微软雅黑" panose="020B0503020204020204" pitchFamily="34" charset="-122"/>
                <a:ea typeface="微软雅黑" panose="020B0503020204020204" pitchFamily="34" charset="-122"/>
              </a:rPr>
              <a:t>支持成员行以及村镇银行等多法人的复杂订阅规则。</a:t>
            </a:r>
            <a:endParaRPr lang="en-US" altLang="zh-CN" sz="2000" dirty="0" smtClean="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n"/>
            </a:pPr>
            <a:r>
              <a:rPr lang="zh-CN" altLang="en-US" sz="2000" dirty="0" smtClean="0">
                <a:latin typeface="微软雅黑" panose="020B0503020204020204" pitchFamily="34" charset="-122"/>
                <a:ea typeface="微软雅黑" panose="020B0503020204020204" pitchFamily="34" charset="-122"/>
              </a:rPr>
              <a:t>支持</a:t>
            </a:r>
            <a:r>
              <a:rPr lang="en-US" altLang="zh-CN" sz="2000" dirty="0" smtClean="0">
                <a:latin typeface="微软雅黑" panose="020B0503020204020204" pitchFamily="34" charset="-122"/>
                <a:ea typeface="微软雅黑" panose="020B0503020204020204" pitchFamily="34" charset="-122"/>
              </a:rPr>
              <a:t>XML</a:t>
            </a:r>
            <a:r>
              <a:rPr lang="zh-CN" altLang="en-US" sz="2000" dirty="0" smtClean="0">
                <a:latin typeface="微软雅黑" panose="020B0503020204020204" pitchFamily="34" charset="-122"/>
                <a:ea typeface="微软雅黑" panose="020B0503020204020204" pitchFamily="34" charset="-122"/>
              </a:rPr>
              <a:t>原声报文以及其它消息格式的处理。</a:t>
            </a:r>
            <a:endParaRPr lang="zh-CN" altLang="en-US" sz="2000" dirty="0">
              <a:latin typeface="微软雅黑" panose="020B0503020204020204" pitchFamily="34" charset="-122"/>
              <a:ea typeface="微软雅黑" panose="020B0503020204020204" pitchFamily="34" charset="-122"/>
            </a:endParaRPr>
          </a:p>
        </p:txBody>
      </p:sp>
      <p:sp>
        <p:nvSpPr>
          <p:cNvPr id="9" name="矩形 8"/>
          <p:cNvSpPr/>
          <p:nvPr/>
        </p:nvSpPr>
        <p:spPr bwMode="hidden">
          <a:xfrm>
            <a:off x="5951984" y="1217919"/>
            <a:ext cx="6079870" cy="594784"/>
          </a:xfrm>
          <a:prstGeom prst="rect">
            <a:avLst/>
          </a:prstGeom>
          <a:solidFill>
            <a:srgbClr val="E46C0A"/>
          </a:solidFill>
          <a:ln w="9525">
            <a:noFill/>
            <a:miter lim="800000"/>
            <a:headEnd/>
            <a:tailEnd/>
          </a:ln>
          <a:effectLst/>
        </p:spPr>
        <p:txBody>
          <a:bodyPr wrap="none" rtlCol="0" anchor="ctr"/>
          <a:lstStyle/>
          <a:p>
            <a:pPr algn="ctr"/>
            <a:r>
              <a:rPr lang="zh-CN" altLang="en-US" sz="2400" b="1" dirty="0" smtClean="0">
                <a:solidFill>
                  <a:schemeClr val="bg1"/>
                </a:solidFill>
                <a:latin typeface="微软雅黑" pitchFamily="34" charset="-122"/>
                <a:ea typeface="微软雅黑" pitchFamily="34" charset="-122"/>
                <a:cs typeface="Heiti SC Light"/>
              </a:rPr>
              <a:t>消息发布与订阅</a:t>
            </a:r>
            <a:endParaRPr lang="zh-CN" altLang="en-US" sz="2400" b="1" dirty="0">
              <a:solidFill>
                <a:schemeClr val="bg1"/>
              </a:solidFill>
              <a:latin typeface="微软雅黑" pitchFamily="34" charset="-122"/>
              <a:ea typeface="微软雅黑" pitchFamily="34" charset="-122"/>
              <a:cs typeface="Heiti SC Light"/>
            </a:endParaRPr>
          </a:p>
        </p:txBody>
      </p:sp>
    </p:spTree>
    <p:extLst>
      <p:ext uri="{BB962C8B-B14F-4D97-AF65-F5344CB8AC3E}">
        <p14:creationId xmlns:p14="http://schemas.microsoft.com/office/powerpoint/2010/main" val="1865000144"/>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smtClean="0"/>
              <a:t>Page </a:t>
            </a:r>
            <a:fld id="{99EF89E6-0A8F-45A7-A624-A99DD6C9867F}" type="slidenum">
              <a:rPr lang="en-US" altLang="zh-CN" smtClean="0"/>
              <a:pPr/>
              <a:t>40</a:t>
            </a:fld>
            <a:r>
              <a:rPr lang="en-US" altLang="zh-CN" smtClean="0"/>
              <a:t> </a:t>
            </a:r>
            <a:endParaRPr lang="en-US" altLang="zh-CN"/>
          </a:p>
        </p:txBody>
      </p:sp>
      <p:sp>
        <p:nvSpPr>
          <p:cNvPr id="5" name="矩形 4"/>
          <p:cNvSpPr/>
          <p:nvPr/>
        </p:nvSpPr>
        <p:spPr bwMode="hidden">
          <a:xfrm>
            <a:off x="2577392" y="2001318"/>
            <a:ext cx="922168" cy="75776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4800" b="1" dirty="0" smtClean="0">
                <a:solidFill>
                  <a:schemeClr val="bg1"/>
                </a:solidFill>
                <a:latin typeface="+mj-lt"/>
                <a:ea typeface="微软雅黑" panose="020B0503020204020204" pitchFamily="34" charset="-122"/>
              </a:rPr>
              <a:t>1</a:t>
            </a:r>
            <a:endParaRPr lang="zh-CN" altLang="en-US" sz="4800" b="1" dirty="0">
              <a:solidFill>
                <a:schemeClr val="bg1"/>
              </a:solidFill>
              <a:latin typeface="+mj-lt"/>
              <a:ea typeface="微软雅黑" panose="020B0503020204020204" pitchFamily="34" charset="-122"/>
            </a:endParaRPr>
          </a:p>
        </p:txBody>
      </p:sp>
      <p:sp>
        <p:nvSpPr>
          <p:cNvPr id="8" name="矩形 7"/>
          <p:cNvSpPr/>
          <p:nvPr/>
        </p:nvSpPr>
        <p:spPr bwMode="hidden">
          <a:xfrm>
            <a:off x="3634329" y="4041672"/>
            <a:ext cx="5931360" cy="757767"/>
          </a:xfrm>
          <a:prstGeom prst="rect">
            <a:avLst/>
          </a:prstGeom>
          <a:solidFill>
            <a:srgbClr val="00B0F0"/>
          </a:solidFill>
          <a:ln w="9525">
            <a:noFill/>
            <a:miter lim="800000"/>
            <a:headEnd/>
            <a:tailEnd/>
          </a:ln>
          <a:effectLst/>
        </p:spPr>
        <p:txBody>
          <a:bodyPr wrap="none" rtlCol="0" anchor="ctr"/>
          <a:lstStyle/>
          <a:p>
            <a:r>
              <a:rPr lang="zh-CN" altLang="en-US" sz="3200" b="1" dirty="0">
                <a:ea typeface="微软雅黑" pitchFamily="34" charset="-122"/>
                <a:cs typeface="Arial" pitchFamily="34" charset="0"/>
              </a:rPr>
              <a:t>项目</a:t>
            </a:r>
            <a:r>
              <a:rPr lang="zh-CN" altLang="en-US" sz="3200" b="1" dirty="0" smtClean="0">
                <a:ea typeface="微软雅黑" pitchFamily="34" charset="-122"/>
                <a:cs typeface="Arial" pitchFamily="34" charset="0"/>
              </a:rPr>
              <a:t>实施经验</a:t>
            </a:r>
            <a:endParaRPr lang="en-US" altLang="zh-CN" sz="3200" b="1" dirty="0">
              <a:ea typeface="微软雅黑" pitchFamily="34" charset="-122"/>
              <a:cs typeface="Arial" pitchFamily="34" charset="0"/>
            </a:endParaRPr>
          </a:p>
        </p:txBody>
      </p:sp>
      <p:sp>
        <p:nvSpPr>
          <p:cNvPr id="9" name="矩形 8"/>
          <p:cNvSpPr/>
          <p:nvPr/>
        </p:nvSpPr>
        <p:spPr bwMode="hidden">
          <a:xfrm>
            <a:off x="3647728" y="3015256"/>
            <a:ext cx="5931360" cy="757767"/>
          </a:xfrm>
          <a:prstGeom prst="rect">
            <a:avLst/>
          </a:prstGeom>
          <a:solidFill>
            <a:srgbClr val="00B0F0"/>
          </a:solidFill>
          <a:ln w="9525">
            <a:noFill/>
            <a:miter lim="800000"/>
            <a:headEnd/>
            <a:tailEnd/>
          </a:ln>
          <a:effectLst/>
        </p:spPr>
        <p:txBody>
          <a:bodyPr wrap="none" rtlCol="0" anchor="ctr"/>
          <a:lstStyle/>
          <a:p>
            <a:r>
              <a:rPr lang="zh-CN" altLang="en-US" sz="3200" b="1" dirty="0" smtClean="0">
                <a:ea typeface="微软雅黑" pitchFamily="34" charset="-122"/>
                <a:cs typeface="Arial" pitchFamily="34" charset="0"/>
              </a:rPr>
              <a:t>共享服务中心</a:t>
            </a:r>
            <a:r>
              <a:rPr lang="en-US" altLang="zh-CN" sz="3200" b="1" dirty="0" smtClean="0">
                <a:ea typeface="微软雅黑" pitchFamily="34" charset="-122"/>
                <a:cs typeface="Arial" pitchFamily="34" charset="0"/>
              </a:rPr>
              <a:t>IT</a:t>
            </a:r>
            <a:r>
              <a:rPr lang="zh-CN" altLang="en-US" sz="3200" b="1" dirty="0" smtClean="0">
                <a:ea typeface="微软雅黑" pitchFamily="34" charset="-122"/>
                <a:cs typeface="Arial" pitchFamily="34" charset="0"/>
              </a:rPr>
              <a:t>系统建设</a:t>
            </a:r>
            <a:endParaRPr lang="en-US" altLang="zh-CN" sz="3200" b="1" dirty="0">
              <a:ea typeface="微软雅黑" pitchFamily="34" charset="-122"/>
              <a:cs typeface="Arial" pitchFamily="34" charset="0"/>
            </a:endParaRPr>
          </a:p>
        </p:txBody>
      </p:sp>
      <p:sp>
        <p:nvSpPr>
          <p:cNvPr id="10" name="矩形 9"/>
          <p:cNvSpPr/>
          <p:nvPr/>
        </p:nvSpPr>
        <p:spPr bwMode="hidden">
          <a:xfrm>
            <a:off x="3647728" y="1988840"/>
            <a:ext cx="5931360" cy="757767"/>
          </a:xfrm>
          <a:prstGeom prst="rect">
            <a:avLst/>
          </a:prstGeom>
          <a:solidFill>
            <a:srgbClr val="00B0F0"/>
          </a:solidFill>
          <a:ln w="9525">
            <a:noFill/>
            <a:miter lim="800000"/>
            <a:headEnd/>
            <a:tailEnd/>
          </a:ln>
          <a:effectLst/>
        </p:spPr>
        <p:txBody>
          <a:bodyPr wrap="none" rtlCol="0" anchor="ctr"/>
          <a:lstStyle/>
          <a:p>
            <a:pPr lvl="0"/>
            <a:r>
              <a:rPr lang="en-US" altLang="zh-CN" sz="3200" b="1" dirty="0" smtClean="0">
                <a:ea typeface="微软雅黑" pitchFamily="34" charset="-122"/>
                <a:cs typeface="Arial" pitchFamily="34" charset="0"/>
              </a:rPr>
              <a:t>IT</a:t>
            </a:r>
            <a:r>
              <a:rPr lang="zh-CN" altLang="en-US" sz="3200" b="1" dirty="0" smtClean="0">
                <a:ea typeface="微软雅黑" pitchFamily="34" charset="-122"/>
                <a:cs typeface="Arial" pitchFamily="34" charset="0"/>
              </a:rPr>
              <a:t>治理架构</a:t>
            </a:r>
            <a:endParaRPr lang="en-US" altLang="zh-CN" sz="3200" b="1" dirty="0">
              <a:ea typeface="微软雅黑" pitchFamily="34" charset="-122"/>
              <a:cs typeface="Arial" pitchFamily="34" charset="0"/>
            </a:endParaRPr>
          </a:p>
        </p:txBody>
      </p:sp>
      <p:sp>
        <p:nvSpPr>
          <p:cNvPr id="11" name="矩形 10"/>
          <p:cNvSpPr/>
          <p:nvPr/>
        </p:nvSpPr>
        <p:spPr bwMode="hidden">
          <a:xfrm>
            <a:off x="2577392" y="3024614"/>
            <a:ext cx="922168" cy="75776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4800" b="1" dirty="0">
                <a:solidFill>
                  <a:schemeClr val="bg1"/>
                </a:solidFill>
                <a:latin typeface="+mj-lt"/>
                <a:ea typeface="微软雅黑" panose="020B0503020204020204" pitchFamily="34" charset="-122"/>
              </a:rPr>
              <a:t>2</a:t>
            </a:r>
            <a:endParaRPr lang="zh-CN" altLang="en-US" sz="4800" b="1" dirty="0">
              <a:solidFill>
                <a:schemeClr val="bg1"/>
              </a:solidFill>
              <a:latin typeface="+mj-lt"/>
              <a:ea typeface="微软雅黑" panose="020B0503020204020204" pitchFamily="34" charset="-122"/>
            </a:endParaRPr>
          </a:p>
        </p:txBody>
      </p:sp>
      <p:sp>
        <p:nvSpPr>
          <p:cNvPr id="12" name="矩形 11"/>
          <p:cNvSpPr/>
          <p:nvPr/>
        </p:nvSpPr>
        <p:spPr bwMode="hidden">
          <a:xfrm>
            <a:off x="2577392" y="4047910"/>
            <a:ext cx="922168" cy="75776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4800" b="1" dirty="0">
                <a:solidFill>
                  <a:schemeClr val="bg1"/>
                </a:solidFill>
                <a:latin typeface="+mj-lt"/>
                <a:ea typeface="微软雅黑" panose="020B0503020204020204" pitchFamily="34" charset="-122"/>
              </a:rPr>
              <a:t>3</a:t>
            </a:r>
            <a:endParaRPr lang="zh-CN" altLang="en-US" sz="4800" b="1" dirty="0">
              <a:solidFill>
                <a:schemeClr val="bg1"/>
              </a:solidFill>
              <a:latin typeface="+mj-lt"/>
              <a:ea typeface="微软雅黑" panose="020B0503020204020204" pitchFamily="34" charset="-122"/>
            </a:endParaRPr>
          </a:p>
        </p:txBody>
      </p:sp>
      <p:sp>
        <p:nvSpPr>
          <p:cNvPr id="15" name="Rectangle 2"/>
          <p:cNvSpPr txBox="1">
            <a:spLocks noChangeArrowheads="1"/>
          </p:cNvSpPr>
          <p:nvPr/>
        </p:nvSpPr>
        <p:spPr>
          <a:xfrm>
            <a:off x="263352" y="126515"/>
            <a:ext cx="10873208" cy="500066"/>
          </a:xfrm>
          <a:prstGeom prst="rect">
            <a:avLst/>
          </a:prstGeom>
          <a:noFill/>
        </p:spPr>
        <p:txBody>
          <a:bodyPr anchor="ctr" anchorCtr="0"/>
          <a:lstStyle/>
          <a:p>
            <a:pPr eaLnBrk="0" hangingPunct="0">
              <a:defRPr/>
            </a:pPr>
            <a:r>
              <a:rPr lang="zh-CN" altLang="en-US" sz="2800" b="1" kern="0" dirty="0" smtClean="0">
                <a:solidFill>
                  <a:srgbClr val="006666"/>
                </a:solidFill>
                <a:latin typeface="黑体" panose="02010609060101010101" pitchFamily="49" charset="-122"/>
                <a:ea typeface="黑体" panose="02010609060101010101" pitchFamily="49" charset="-122"/>
                <a:cs typeface="Arial Unicode MS" pitchFamily="34" charset="-122"/>
              </a:rPr>
              <a:t>目录</a:t>
            </a:r>
            <a:r>
              <a:rPr lang="en-US" altLang="zh-CN" sz="2800" b="1" kern="0" dirty="0" smtClean="0">
                <a:solidFill>
                  <a:srgbClr val="006666"/>
                </a:solidFill>
                <a:latin typeface="黑体" panose="02010609060101010101" pitchFamily="49" charset="-122"/>
                <a:ea typeface="黑体" panose="02010609060101010101" pitchFamily="49" charset="-122"/>
                <a:cs typeface="Arial Unicode MS" pitchFamily="34" charset="-122"/>
              </a:rPr>
              <a:t>-Agenda</a:t>
            </a:r>
            <a:endParaRPr lang="zh-CN" altLang="en-US" sz="2800" b="1" kern="0" dirty="0">
              <a:solidFill>
                <a:srgbClr val="006666"/>
              </a:solidFill>
              <a:latin typeface="黑体" panose="02010609060101010101" pitchFamily="49" charset="-122"/>
              <a:ea typeface="黑体" panose="02010609060101010101" pitchFamily="49" charset="-122"/>
              <a:cs typeface="Arial Unicode MS" pitchFamily="34" charset="-122"/>
            </a:endParaRPr>
          </a:p>
        </p:txBody>
      </p:sp>
    </p:spTree>
    <p:extLst>
      <p:ext uri="{BB962C8B-B14F-4D97-AF65-F5344CB8AC3E}">
        <p14:creationId xmlns:p14="http://schemas.microsoft.com/office/powerpoint/2010/main" val="42393555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8"/>
                                        </p:tgtEl>
                                        <p:attrNameLst>
                                          <p:attrName>fillcolor</p:attrName>
                                        </p:attrNameLst>
                                      </p:cBhvr>
                                      <p:to>
                                        <a:schemeClr val="accent2"/>
                                      </p:to>
                                    </p:animClr>
                                    <p:set>
                                      <p:cBhvr>
                                        <p:cTn id="7" dur="2000" fill="hold"/>
                                        <p:tgtEl>
                                          <p:spTgt spid="8"/>
                                        </p:tgtEl>
                                        <p:attrNameLst>
                                          <p:attrName>fill.type</p:attrName>
                                        </p:attrNameLst>
                                      </p:cBhvr>
                                      <p:to>
                                        <p:strVal val="solid"/>
                                      </p:to>
                                    </p:set>
                                    <p:set>
                                      <p:cBhvr>
                                        <p:cTn id="8" dur="2000" fill="hold"/>
                                        <p:tgtEl>
                                          <p:spTgt spid="8"/>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176171" y="6520113"/>
            <a:ext cx="1625600" cy="323850"/>
          </a:xfrm>
        </p:spPr>
        <p:txBody>
          <a:bodyPr/>
          <a:lstStyle/>
          <a:p>
            <a:r>
              <a:rPr lang="en-US" altLang="zh-CN" smtClean="0"/>
              <a:t>Page </a:t>
            </a:r>
            <a:fld id="{99EF89E6-0A8F-45A7-A624-A99DD6C9867F}" type="slidenum">
              <a:rPr lang="en-US" altLang="zh-CN" smtClean="0"/>
              <a:pPr/>
              <a:t>41</a:t>
            </a:fld>
            <a:r>
              <a:rPr lang="en-US" altLang="zh-CN" smtClean="0"/>
              <a:t> </a:t>
            </a:r>
            <a:endParaRPr lang="en-US" altLang="zh-CN"/>
          </a:p>
        </p:txBody>
      </p:sp>
      <p:pic>
        <p:nvPicPr>
          <p:cNvPr id="5"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0"/>
            <a:ext cx="459105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Line 3"/>
          <p:cNvSpPr>
            <a:spLocks noChangeShapeType="1"/>
          </p:cNvSpPr>
          <p:nvPr/>
        </p:nvSpPr>
        <p:spPr bwMode="auto">
          <a:xfrm>
            <a:off x="4031679" y="2229101"/>
            <a:ext cx="1081088" cy="1587"/>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latin typeface="黑体" pitchFamily="49" charset="-122"/>
              <a:ea typeface="黑体" pitchFamily="49" charset="-122"/>
            </a:endParaRPr>
          </a:p>
        </p:txBody>
      </p:sp>
      <p:sp>
        <p:nvSpPr>
          <p:cNvPr id="7" name="Line 4"/>
          <p:cNvSpPr>
            <a:spLocks noChangeShapeType="1"/>
          </p:cNvSpPr>
          <p:nvPr/>
        </p:nvSpPr>
        <p:spPr bwMode="auto">
          <a:xfrm>
            <a:off x="3815779" y="2876801"/>
            <a:ext cx="1365250" cy="1587"/>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latin typeface="黑体" pitchFamily="49" charset="-122"/>
              <a:ea typeface="黑体" pitchFamily="49" charset="-122"/>
            </a:endParaRPr>
          </a:p>
        </p:txBody>
      </p:sp>
      <p:sp>
        <p:nvSpPr>
          <p:cNvPr id="8" name="Line 5"/>
          <p:cNvSpPr>
            <a:spLocks noChangeShapeType="1"/>
          </p:cNvSpPr>
          <p:nvPr/>
        </p:nvSpPr>
        <p:spPr bwMode="auto">
          <a:xfrm flipV="1">
            <a:off x="3888804" y="4096001"/>
            <a:ext cx="1223963" cy="4762"/>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latin typeface="黑体" pitchFamily="49" charset="-122"/>
              <a:ea typeface="黑体" pitchFamily="49" charset="-122"/>
            </a:endParaRPr>
          </a:p>
        </p:txBody>
      </p:sp>
      <p:sp>
        <p:nvSpPr>
          <p:cNvPr id="9" name="Line 6"/>
          <p:cNvSpPr>
            <a:spLocks noChangeShapeType="1"/>
          </p:cNvSpPr>
          <p:nvPr/>
        </p:nvSpPr>
        <p:spPr bwMode="auto">
          <a:xfrm>
            <a:off x="2340992" y="6548688"/>
            <a:ext cx="2771775" cy="0"/>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0" name="Line 7"/>
          <p:cNvSpPr>
            <a:spLocks noChangeShapeType="1"/>
          </p:cNvSpPr>
          <p:nvPr/>
        </p:nvSpPr>
        <p:spPr bwMode="auto">
          <a:xfrm>
            <a:off x="2591817" y="5829551"/>
            <a:ext cx="2520950" cy="1587"/>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1" name="Line 8"/>
          <p:cNvSpPr>
            <a:spLocks noChangeShapeType="1"/>
          </p:cNvSpPr>
          <p:nvPr/>
        </p:nvSpPr>
        <p:spPr bwMode="auto">
          <a:xfrm>
            <a:off x="2304479" y="500313"/>
            <a:ext cx="2808288" cy="0"/>
          </a:xfrm>
          <a:prstGeom prst="line">
            <a:avLst/>
          </a:prstGeom>
          <a:noFill/>
          <a:ln w="19050">
            <a:solidFill>
              <a:srgbClr val="FF0000"/>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2" name="Line 3"/>
          <p:cNvSpPr>
            <a:spLocks noChangeShapeType="1"/>
          </p:cNvSpPr>
          <p:nvPr/>
        </p:nvSpPr>
        <p:spPr bwMode="auto">
          <a:xfrm>
            <a:off x="2664842" y="1005138"/>
            <a:ext cx="2447925" cy="0"/>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3" name="Line 3"/>
          <p:cNvSpPr>
            <a:spLocks noChangeShapeType="1"/>
          </p:cNvSpPr>
          <p:nvPr/>
        </p:nvSpPr>
        <p:spPr bwMode="auto">
          <a:xfrm>
            <a:off x="3023617" y="1581401"/>
            <a:ext cx="2089150" cy="1587"/>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4" name="Line 5"/>
          <p:cNvSpPr>
            <a:spLocks noChangeShapeType="1"/>
          </p:cNvSpPr>
          <p:nvPr/>
        </p:nvSpPr>
        <p:spPr bwMode="auto">
          <a:xfrm>
            <a:off x="3023617" y="5397751"/>
            <a:ext cx="2089150" cy="1587"/>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5" name="Line 5"/>
          <p:cNvSpPr>
            <a:spLocks noChangeShapeType="1"/>
          </p:cNvSpPr>
          <p:nvPr/>
        </p:nvSpPr>
        <p:spPr bwMode="auto">
          <a:xfrm flipV="1">
            <a:off x="3457004" y="4600826"/>
            <a:ext cx="1655763" cy="4762"/>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p>
        </p:txBody>
      </p:sp>
      <p:sp>
        <p:nvSpPr>
          <p:cNvPr id="16" name="Rectangle 56"/>
          <p:cNvSpPr>
            <a:spLocks noChangeArrowheads="1"/>
          </p:cNvSpPr>
          <p:nvPr/>
        </p:nvSpPr>
        <p:spPr bwMode="auto">
          <a:xfrm>
            <a:off x="5041329" y="6332788"/>
            <a:ext cx="3743325" cy="504825"/>
          </a:xfrm>
          <a:prstGeom prst="rect">
            <a:avLst/>
          </a:prstGeom>
          <a:solidFill>
            <a:srgbClr val="33CC33"/>
          </a:solidFill>
          <a:ln w="9525">
            <a:solidFill>
              <a:schemeClr val="tx1"/>
            </a:solidFill>
            <a:miter lim="800000"/>
            <a:headEnd/>
            <a:tailEnd/>
          </a:ln>
        </p:spPr>
        <p:txBody>
          <a:bodyPr wrap="none" anchor="ctr"/>
          <a:lstStyle/>
          <a:p>
            <a:pPr>
              <a:buFont typeface="Arial" panose="020B0604020202020204" pitchFamily="34" charset="0"/>
              <a:buNone/>
            </a:pPr>
            <a:endParaRPr lang="zh-CN" altLang="en-US">
              <a:latin typeface="黑体" pitchFamily="49" charset="-122"/>
              <a:ea typeface="黑体" pitchFamily="49" charset="-122"/>
              <a:sym typeface="Arial" panose="020B0604020202020204" pitchFamily="34" charset="0"/>
            </a:endParaRPr>
          </a:p>
        </p:txBody>
      </p:sp>
      <p:sp>
        <p:nvSpPr>
          <p:cNvPr id="17" name="Text Box 33"/>
          <p:cNvSpPr>
            <a:spLocks noChangeArrowheads="1"/>
          </p:cNvSpPr>
          <p:nvPr/>
        </p:nvSpPr>
        <p:spPr bwMode="auto">
          <a:xfrm>
            <a:off x="5184203" y="6401844"/>
            <a:ext cx="3492000" cy="366712"/>
          </a:xfrm>
          <a:prstGeom prst="rect">
            <a:avLst/>
          </a:prstGeom>
          <a:solidFill>
            <a:srgbClr val="B5D6EB"/>
          </a:solidFill>
          <a:ln>
            <a:noFill/>
          </a:ln>
          <a:extLst/>
        </p:spPr>
        <p:txBody>
          <a:bodyPr>
            <a:spAutoFit/>
          </a:bodyPr>
          <a:lstStyle/>
          <a:p>
            <a:pPr>
              <a:buFont typeface="Arial" panose="020B0604020202020204" pitchFamily="34" charset="0"/>
              <a:buNone/>
            </a:pPr>
            <a:r>
              <a:rPr lang="en-US" altLang="zh-CN" b="1" dirty="0">
                <a:latin typeface="黑体" pitchFamily="49" charset="-122"/>
                <a:ea typeface="黑体" pitchFamily="49" charset="-122"/>
                <a:sym typeface="Arial" panose="020B0604020202020204" pitchFamily="34" charset="0"/>
              </a:rPr>
              <a:t></a:t>
            </a:r>
            <a:r>
              <a:rPr lang="zh-CN" altLang="en-US" b="1" dirty="0">
                <a:latin typeface="微软雅黑" panose="020B0503020204020204" pitchFamily="34" charset="-122"/>
                <a:ea typeface="微软雅黑" panose="020B0503020204020204" pitchFamily="34" charset="-122"/>
                <a:sym typeface="Arial" panose="020B0604020202020204" pitchFamily="34" charset="0"/>
              </a:rPr>
              <a:t>进驻联盟现场</a:t>
            </a:r>
            <a:endParaRPr lang="en-US" altLang="zh-CN"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8" name="Rectangle 56"/>
          <p:cNvSpPr>
            <a:spLocks noChangeArrowheads="1"/>
          </p:cNvSpPr>
          <p:nvPr/>
        </p:nvSpPr>
        <p:spPr bwMode="auto">
          <a:xfrm>
            <a:off x="5041329" y="5701996"/>
            <a:ext cx="3743325" cy="503237"/>
          </a:xfrm>
          <a:prstGeom prst="rect">
            <a:avLst/>
          </a:prstGeom>
          <a:solidFill>
            <a:srgbClr val="3333CC">
              <a:alpha val="60000"/>
            </a:srgbClr>
          </a:solidFill>
          <a:ln>
            <a:noFill/>
          </a:ln>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a:latin typeface="黑体" pitchFamily="49" charset="-122"/>
              <a:ea typeface="黑体" pitchFamily="49" charset="-122"/>
              <a:sym typeface="Arial" panose="020B0604020202020204" pitchFamily="34" charset="0"/>
            </a:endParaRPr>
          </a:p>
        </p:txBody>
      </p:sp>
      <p:sp>
        <p:nvSpPr>
          <p:cNvPr id="19" name="Text Box 33"/>
          <p:cNvSpPr>
            <a:spLocks noChangeArrowheads="1"/>
          </p:cNvSpPr>
          <p:nvPr/>
        </p:nvSpPr>
        <p:spPr bwMode="auto">
          <a:xfrm>
            <a:off x="5184203" y="5771052"/>
            <a:ext cx="3492000" cy="36933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r>
              <a:rPr lang="en-US" altLang="zh-CN" sz="1800" dirty="0" smtClean="0">
                <a:latin typeface="黑体" pitchFamily="49" charset="-122"/>
                <a:ea typeface="黑体" pitchFamily="49" charset="-122"/>
                <a:sym typeface="Arial" panose="020B0604020202020204" pitchFamily="34" charset="0"/>
              </a:rPr>
              <a:t></a:t>
            </a:r>
            <a:r>
              <a:rPr lang="zh-CN" altLang="en-US" sz="1800" dirty="0" smtClean="0">
                <a:latin typeface="微软雅黑" panose="020B0503020204020204" pitchFamily="34" charset="-122"/>
                <a:ea typeface="微软雅黑" panose="020B0503020204020204" pitchFamily="34" charset="-122"/>
                <a:sym typeface="Arial" panose="020B0604020202020204" pitchFamily="34" charset="0"/>
              </a:rPr>
              <a:t>掌握</a:t>
            </a:r>
            <a:r>
              <a:rPr lang="zh-CN" altLang="en-US" sz="1800" dirty="0">
                <a:latin typeface="微软雅黑" panose="020B0503020204020204" pitchFamily="34" charset="-122"/>
                <a:ea typeface="微软雅黑" panose="020B0503020204020204" pitchFamily="34" charset="-122"/>
                <a:sym typeface="Arial" panose="020B0604020202020204" pitchFamily="34" charset="0"/>
              </a:rPr>
              <a:t>操作、业务落地分析完成</a:t>
            </a:r>
            <a:endParaRPr lang="en-US" altLang="zh-CN" sz="1800" b="1" dirty="0">
              <a:solidFill>
                <a:schemeClr val="accent2"/>
              </a:solidFill>
              <a:latin typeface="微软雅黑" panose="020B0503020204020204" pitchFamily="34" charset="-122"/>
              <a:ea typeface="微软雅黑" panose="020B0503020204020204" pitchFamily="34" charset="-122"/>
              <a:sym typeface="Century Gothic" panose="020B0502020202020204" pitchFamily="34" charset="0"/>
            </a:endParaRPr>
          </a:p>
        </p:txBody>
      </p:sp>
      <p:sp>
        <p:nvSpPr>
          <p:cNvPr id="20" name="Rectangle 56"/>
          <p:cNvSpPr>
            <a:spLocks noChangeArrowheads="1"/>
          </p:cNvSpPr>
          <p:nvPr/>
        </p:nvSpPr>
        <p:spPr bwMode="auto">
          <a:xfrm>
            <a:off x="5041329" y="5108906"/>
            <a:ext cx="3743325" cy="503237"/>
          </a:xfrm>
          <a:prstGeom prst="rect">
            <a:avLst/>
          </a:prstGeom>
          <a:solidFill>
            <a:srgbClr val="3333CC">
              <a:alpha val="60000"/>
            </a:srgbClr>
          </a:solidFill>
          <a:ln>
            <a:noFill/>
          </a:ln>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a:latin typeface="黑体" pitchFamily="49" charset="-122"/>
              <a:ea typeface="黑体" pitchFamily="49" charset="-122"/>
              <a:sym typeface="Arial" panose="020B0604020202020204" pitchFamily="34" charset="0"/>
            </a:endParaRPr>
          </a:p>
        </p:txBody>
      </p:sp>
      <p:sp>
        <p:nvSpPr>
          <p:cNvPr id="21" name="Text Box 33"/>
          <p:cNvSpPr>
            <a:spLocks noChangeArrowheads="1"/>
          </p:cNvSpPr>
          <p:nvPr/>
        </p:nvSpPr>
        <p:spPr bwMode="auto">
          <a:xfrm>
            <a:off x="5184203" y="5177962"/>
            <a:ext cx="3492000" cy="36933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r>
              <a:rPr lang="en-US" altLang="zh-CN" sz="1800" dirty="0" smtClean="0">
                <a:latin typeface="黑体" pitchFamily="49" charset="-122"/>
                <a:ea typeface="黑体" pitchFamily="49" charset="-122"/>
                <a:sym typeface="Arial" panose="020B0604020202020204" pitchFamily="34" charset="0"/>
              </a:rPr>
              <a:t> </a:t>
            </a:r>
            <a:r>
              <a:rPr lang="zh-CN" altLang="en-US" sz="1800" dirty="0" smtClean="0">
                <a:latin typeface="微软雅黑" panose="020B0503020204020204" pitchFamily="34" charset="-122"/>
                <a:ea typeface="微软雅黑" panose="020B0503020204020204" pitchFamily="34" charset="-122"/>
                <a:sym typeface="Arial" panose="020B0604020202020204" pitchFamily="34" charset="0"/>
              </a:rPr>
              <a:t>环境</a:t>
            </a:r>
            <a:r>
              <a:rPr lang="zh-CN" altLang="en-US" sz="1800" dirty="0">
                <a:latin typeface="微软雅黑" panose="020B0503020204020204" pitchFamily="34" charset="-122"/>
                <a:ea typeface="微软雅黑" panose="020B0503020204020204" pitchFamily="34" charset="-122"/>
                <a:sym typeface="Arial" panose="020B0604020202020204" pitchFamily="34" charset="0"/>
              </a:rPr>
              <a:t>就绪</a:t>
            </a:r>
            <a:endParaRPr lang="zh-CN" altLang="en-US" sz="1800" dirty="0">
              <a:latin typeface="微软雅黑" panose="020B0503020204020204" pitchFamily="34" charset="-122"/>
              <a:ea typeface="微软雅黑" panose="020B0503020204020204" pitchFamily="34" charset="-122"/>
            </a:endParaRPr>
          </a:p>
        </p:txBody>
      </p:sp>
      <p:sp>
        <p:nvSpPr>
          <p:cNvPr id="22" name="Rectangle 56"/>
          <p:cNvSpPr>
            <a:spLocks noChangeArrowheads="1"/>
          </p:cNvSpPr>
          <p:nvPr/>
        </p:nvSpPr>
        <p:spPr bwMode="auto">
          <a:xfrm>
            <a:off x="5041329" y="3273677"/>
            <a:ext cx="3743325" cy="503237"/>
          </a:xfrm>
          <a:prstGeom prst="rect">
            <a:avLst/>
          </a:prstGeom>
          <a:solidFill>
            <a:srgbClr val="3333CC">
              <a:alpha val="60000"/>
            </a:srgbClr>
          </a:solidFill>
          <a:ln>
            <a:noFill/>
          </a:ln>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a:latin typeface="黑体" pitchFamily="49" charset="-122"/>
              <a:ea typeface="黑体" pitchFamily="49" charset="-122"/>
              <a:sym typeface="Arial" panose="020B0604020202020204" pitchFamily="34" charset="0"/>
            </a:endParaRPr>
          </a:p>
        </p:txBody>
      </p:sp>
      <p:sp>
        <p:nvSpPr>
          <p:cNvPr id="23" name="Text Box 33"/>
          <p:cNvSpPr>
            <a:spLocks noChangeArrowheads="1"/>
          </p:cNvSpPr>
          <p:nvPr/>
        </p:nvSpPr>
        <p:spPr bwMode="auto">
          <a:xfrm>
            <a:off x="5184203" y="3341939"/>
            <a:ext cx="3492000" cy="36671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r>
              <a:rPr lang="en-US" altLang="zh-CN" sz="1800" dirty="0">
                <a:latin typeface="微软雅黑" panose="020B0503020204020204" pitchFamily="34" charset="-122"/>
                <a:ea typeface="微软雅黑" panose="020B0503020204020204" pitchFamily="34" charset="-122"/>
                <a:sym typeface="Arial" panose="020B0604020202020204" pitchFamily="34" charset="0"/>
              </a:rPr>
              <a:t> </a:t>
            </a:r>
            <a:r>
              <a:rPr lang="zh-CN" altLang="en-US" sz="1800" dirty="0">
                <a:latin typeface="微软雅黑" panose="020B0503020204020204" pitchFamily="34" charset="-122"/>
                <a:ea typeface="微软雅黑" panose="020B0503020204020204" pitchFamily="34" charset="-122"/>
                <a:sym typeface="Arial" panose="020B0604020202020204" pitchFamily="34" charset="0"/>
              </a:rPr>
              <a:t>差异开发完成</a:t>
            </a:r>
            <a:endParaRPr lang="en-US" altLang="zh-CN" sz="1800"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Rectangle 56"/>
          <p:cNvSpPr>
            <a:spLocks noChangeArrowheads="1"/>
          </p:cNvSpPr>
          <p:nvPr/>
        </p:nvSpPr>
        <p:spPr bwMode="auto">
          <a:xfrm>
            <a:off x="5041329" y="3883832"/>
            <a:ext cx="3743325" cy="503237"/>
          </a:xfrm>
          <a:prstGeom prst="rect">
            <a:avLst/>
          </a:prstGeom>
          <a:solidFill>
            <a:srgbClr val="3333CC">
              <a:alpha val="60000"/>
            </a:srgbClr>
          </a:solidFill>
          <a:ln>
            <a:noFill/>
          </a:ln>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a:latin typeface="黑体" pitchFamily="49" charset="-122"/>
              <a:ea typeface="黑体" pitchFamily="49" charset="-122"/>
              <a:sym typeface="Arial" panose="020B0604020202020204" pitchFamily="34" charset="0"/>
            </a:endParaRPr>
          </a:p>
        </p:txBody>
      </p:sp>
      <p:sp>
        <p:nvSpPr>
          <p:cNvPr id="25" name="Text Box 33"/>
          <p:cNvSpPr>
            <a:spLocks noChangeArrowheads="1"/>
          </p:cNvSpPr>
          <p:nvPr/>
        </p:nvSpPr>
        <p:spPr bwMode="auto">
          <a:xfrm>
            <a:off x="5184203" y="3952888"/>
            <a:ext cx="3492000" cy="36933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r>
              <a:rPr lang="en-US" altLang="zh-CN" sz="1800" dirty="0">
                <a:latin typeface="黑体" pitchFamily="49" charset="-122"/>
                <a:ea typeface="黑体" pitchFamily="49" charset="-122"/>
                <a:sym typeface="Arial" panose="020B0604020202020204" pitchFamily="34" charset="0"/>
              </a:rPr>
              <a:t> </a:t>
            </a:r>
            <a:r>
              <a:rPr lang="zh-CN" altLang="en-US" sz="1800" dirty="0">
                <a:latin typeface="微软雅黑" panose="020B0503020204020204" pitchFamily="34" charset="-122"/>
                <a:ea typeface="微软雅黑" panose="020B0503020204020204" pitchFamily="34" charset="-122"/>
                <a:sym typeface="Arial" panose="020B0604020202020204" pitchFamily="34" charset="0"/>
              </a:rPr>
              <a:t>移植测试完成</a:t>
            </a:r>
            <a:endParaRPr lang="zh-CN" altLang="en-US" sz="1800" dirty="0">
              <a:latin typeface="微软雅黑" panose="020B0503020204020204" pitchFamily="34" charset="-122"/>
              <a:ea typeface="微软雅黑" panose="020B0503020204020204" pitchFamily="34" charset="-122"/>
            </a:endParaRPr>
          </a:p>
        </p:txBody>
      </p:sp>
      <p:sp>
        <p:nvSpPr>
          <p:cNvPr id="26" name="Rectangle 56"/>
          <p:cNvSpPr>
            <a:spLocks noChangeArrowheads="1"/>
          </p:cNvSpPr>
          <p:nvPr/>
        </p:nvSpPr>
        <p:spPr bwMode="auto">
          <a:xfrm>
            <a:off x="5041329" y="2050667"/>
            <a:ext cx="3743325" cy="503237"/>
          </a:xfrm>
          <a:prstGeom prst="rect">
            <a:avLst/>
          </a:prstGeom>
          <a:solidFill>
            <a:srgbClr val="3333CC">
              <a:alpha val="60000"/>
            </a:srgbClr>
          </a:solidFill>
          <a:ln>
            <a:noFill/>
          </a:ln>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a:latin typeface="黑体" pitchFamily="49" charset="-122"/>
              <a:ea typeface="黑体" pitchFamily="49" charset="-122"/>
              <a:sym typeface="Arial" panose="020B0604020202020204" pitchFamily="34" charset="0"/>
            </a:endParaRPr>
          </a:p>
        </p:txBody>
      </p:sp>
      <p:sp>
        <p:nvSpPr>
          <p:cNvPr id="27" name="Text Box 33"/>
          <p:cNvSpPr>
            <a:spLocks noChangeArrowheads="1"/>
          </p:cNvSpPr>
          <p:nvPr/>
        </p:nvSpPr>
        <p:spPr bwMode="auto">
          <a:xfrm>
            <a:off x="5184203" y="2118929"/>
            <a:ext cx="3492000" cy="36671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r>
              <a:rPr lang="en-US" altLang="zh-CN" sz="1800" dirty="0">
                <a:latin typeface="黑体" pitchFamily="49" charset="-122"/>
                <a:ea typeface="黑体" pitchFamily="49" charset="-122"/>
                <a:sym typeface="Arial" panose="020B0604020202020204" pitchFamily="34" charset="0"/>
              </a:rPr>
              <a:t> </a:t>
            </a:r>
            <a:r>
              <a:rPr lang="zh-CN" altLang="en-US" sz="1800" dirty="0">
                <a:latin typeface="微软雅黑" panose="020B0503020204020204" pitchFamily="34" charset="-122"/>
                <a:ea typeface="微软雅黑" panose="020B0503020204020204" pitchFamily="34" charset="-122"/>
                <a:sym typeface="Arial" panose="020B0604020202020204" pitchFamily="34" charset="0"/>
              </a:rPr>
              <a:t>外围验收完成</a:t>
            </a:r>
            <a:endParaRPr lang="en-US" altLang="zh-CN" sz="1800" b="1" dirty="0">
              <a:solidFill>
                <a:srgbClr val="FF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8" name="Rectangle 56"/>
          <p:cNvSpPr>
            <a:spLocks noChangeArrowheads="1"/>
          </p:cNvSpPr>
          <p:nvPr/>
        </p:nvSpPr>
        <p:spPr bwMode="auto">
          <a:xfrm>
            <a:off x="5041329" y="1437574"/>
            <a:ext cx="3743325" cy="504825"/>
          </a:xfrm>
          <a:prstGeom prst="rect">
            <a:avLst/>
          </a:prstGeom>
          <a:solidFill>
            <a:srgbClr val="3333CC">
              <a:alpha val="60000"/>
            </a:srgbClr>
          </a:solidFill>
          <a:ln>
            <a:noFill/>
          </a:ln>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a:latin typeface="黑体" pitchFamily="49" charset="-122"/>
              <a:ea typeface="黑体" pitchFamily="49" charset="-122"/>
              <a:sym typeface="Arial" panose="020B0604020202020204" pitchFamily="34" charset="0"/>
            </a:endParaRPr>
          </a:p>
        </p:txBody>
      </p:sp>
      <p:sp>
        <p:nvSpPr>
          <p:cNvPr id="29" name="Text Box 33"/>
          <p:cNvSpPr>
            <a:spLocks noChangeArrowheads="1"/>
          </p:cNvSpPr>
          <p:nvPr/>
        </p:nvSpPr>
        <p:spPr bwMode="auto">
          <a:xfrm>
            <a:off x="5184203" y="1507424"/>
            <a:ext cx="3492000" cy="36933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r>
              <a:rPr lang="en-US" altLang="zh-CN" sz="1800" dirty="0">
                <a:latin typeface="黑体" pitchFamily="49" charset="-122"/>
                <a:ea typeface="黑体" pitchFamily="49" charset="-122"/>
                <a:sym typeface="Arial" panose="020B0604020202020204" pitchFamily="34" charset="0"/>
              </a:rPr>
              <a:t> </a:t>
            </a:r>
            <a:r>
              <a:rPr lang="zh-CN" altLang="en-US" sz="1800" dirty="0">
                <a:latin typeface="微软雅黑" panose="020B0503020204020204" pitchFamily="34" charset="-122"/>
                <a:ea typeface="微软雅黑" panose="020B0503020204020204" pitchFamily="34" charset="-122"/>
                <a:sym typeface="Arial" panose="020B0604020202020204" pitchFamily="34" charset="0"/>
              </a:rPr>
              <a:t>柜员培训完成</a:t>
            </a:r>
            <a:endParaRPr lang="en-US" altLang="zh-CN" sz="1800" b="1" dirty="0">
              <a:solidFill>
                <a:srgbClr val="FF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0" name="Rectangle 56"/>
          <p:cNvSpPr>
            <a:spLocks noChangeArrowheads="1"/>
          </p:cNvSpPr>
          <p:nvPr/>
        </p:nvSpPr>
        <p:spPr bwMode="auto">
          <a:xfrm>
            <a:off x="5041329" y="824481"/>
            <a:ext cx="3743325" cy="504825"/>
          </a:xfrm>
          <a:prstGeom prst="rect">
            <a:avLst/>
          </a:prstGeom>
          <a:solidFill>
            <a:srgbClr val="3333CC">
              <a:alpha val="60000"/>
            </a:srgbClr>
          </a:solidFill>
          <a:ln>
            <a:noFill/>
          </a:ln>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a:latin typeface="黑体" pitchFamily="49" charset="-122"/>
              <a:ea typeface="黑体" pitchFamily="49" charset="-122"/>
              <a:sym typeface="Arial" panose="020B0604020202020204" pitchFamily="34" charset="0"/>
            </a:endParaRPr>
          </a:p>
        </p:txBody>
      </p:sp>
      <p:sp>
        <p:nvSpPr>
          <p:cNvPr id="31" name="Text Box 33"/>
          <p:cNvSpPr>
            <a:spLocks noChangeArrowheads="1"/>
          </p:cNvSpPr>
          <p:nvPr/>
        </p:nvSpPr>
        <p:spPr bwMode="auto">
          <a:xfrm>
            <a:off x="5196288" y="882126"/>
            <a:ext cx="3492000" cy="36671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r>
              <a:rPr lang="en-US" altLang="zh-CN" sz="1800" dirty="0">
                <a:latin typeface="黑体" pitchFamily="49" charset="-122"/>
                <a:ea typeface="黑体" pitchFamily="49" charset="-122"/>
                <a:sym typeface="Arial" panose="020B0604020202020204" pitchFamily="34" charset="0"/>
              </a:rPr>
              <a:t> </a:t>
            </a:r>
            <a:r>
              <a:rPr lang="zh-CN" altLang="en-US" sz="1800" dirty="0">
                <a:latin typeface="微软雅黑" panose="020B0503020204020204" pitchFamily="34" charset="-122"/>
                <a:ea typeface="微软雅黑" panose="020B0503020204020204" pitchFamily="34" charset="-122"/>
                <a:sym typeface="Arial" panose="020B0604020202020204" pitchFamily="34" charset="0"/>
              </a:rPr>
              <a:t>模拟演练完成</a:t>
            </a:r>
            <a:endParaRPr lang="en-US" altLang="zh-CN" sz="1800" b="1" dirty="0">
              <a:solidFill>
                <a:srgbClr val="FF0000"/>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2" name="Rectangle 56"/>
          <p:cNvSpPr>
            <a:spLocks noChangeArrowheads="1"/>
          </p:cNvSpPr>
          <p:nvPr/>
        </p:nvSpPr>
        <p:spPr bwMode="auto">
          <a:xfrm>
            <a:off x="5041329" y="212976"/>
            <a:ext cx="3743325" cy="503237"/>
          </a:xfrm>
          <a:prstGeom prst="rect">
            <a:avLst/>
          </a:prstGeom>
          <a:solidFill>
            <a:srgbClr val="33CC33"/>
          </a:solidFill>
          <a:ln w="9525">
            <a:solidFill>
              <a:schemeClr val="tx1"/>
            </a:solidFill>
            <a:miter lim="800000"/>
            <a:headEnd/>
            <a:tailEnd/>
          </a:ln>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a:latin typeface="黑体" pitchFamily="49" charset="-122"/>
              <a:ea typeface="黑体" pitchFamily="49" charset="-122"/>
              <a:sym typeface="Arial" panose="020B0604020202020204" pitchFamily="34" charset="0"/>
            </a:endParaRPr>
          </a:p>
        </p:txBody>
      </p:sp>
      <p:sp>
        <p:nvSpPr>
          <p:cNvPr id="33" name="Text Box 33"/>
          <p:cNvSpPr>
            <a:spLocks noChangeArrowheads="1"/>
          </p:cNvSpPr>
          <p:nvPr/>
        </p:nvSpPr>
        <p:spPr bwMode="auto">
          <a:xfrm>
            <a:off x="5184203" y="281238"/>
            <a:ext cx="3492000" cy="366712"/>
          </a:xfrm>
          <a:prstGeom prst="rect">
            <a:avLst/>
          </a:prstGeom>
          <a:solidFill>
            <a:srgbClr val="B5D6EB"/>
          </a:solidFill>
          <a:ln>
            <a:noFill/>
          </a:ln>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None/>
            </a:pPr>
            <a:r>
              <a:rPr lang="en-US" altLang="zh-CN" sz="1800" b="1" dirty="0">
                <a:latin typeface="黑体" pitchFamily="49" charset="-122"/>
                <a:ea typeface="黑体" pitchFamily="49" charset="-122"/>
                <a:sym typeface="Arial" panose="020B0604020202020204" pitchFamily="34" charset="0"/>
              </a:rPr>
              <a:t> </a:t>
            </a:r>
            <a:r>
              <a:rPr lang="en-US" altLang="zh-CN" sz="1800" b="1" dirty="0" smtClean="0">
                <a:latin typeface="微软雅黑" panose="020B0503020204020204" pitchFamily="34" charset="-122"/>
                <a:ea typeface="微软雅黑" panose="020B0503020204020204" pitchFamily="34" charset="-122"/>
                <a:sym typeface="Arial" panose="020B0604020202020204" pitchFamily="34" charset="0"/>
              </a:rPr>
              <a:t>@</a:t>
            </a:r>
            <a:r>
              <a:rPr lang="en-US" altLang="zh-CN" sz="1800" b="1" dirty="0">
                <a:latin typeface="微软雅黑" panose="020B0503020204020204" pitchFamily="34" charset="-122"/>
                <a:ea typeface="微软雅黑" panose="020B0503020204020204" pitchFamily="34" charset="-122"/>
                <a:sym typeface="Arial" panose="020B0604020202020204" pitchFamily="34" charset="0"/>
              </a:rPr>
              <a:t>BUS</a:t>
            </a:r>
            <a:r>
              <a:rPr lang="zh-CN" altLang="en-US" sz="1800" b="1" dirty="0">
                <a:latin typeface="微软雅黑" panose="020B0503020204020204" pitchFamily="34" charset="-122"/>
                <a:ea typeface="微软雅黑" panose="020B0503020204020204" pitchFamily="34" charset="-122"/>
                <a:sym typeface="Arial" panose="020B0604020202020204" pitchFamily="34" charset="0"/>
              </a:rPr>
              <a:t>切换上线</a:t>
            </a:r>
            <a:endParaRPr lang="en-US" altLang="zh-CN" sz="18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4" name="Line 4"/>
          <p:cNvSpPr>
            <a:spLocks noChangeShapeType="1"/>
          </p:cNvSpPr>
          <p:nvPr/>
        </p:nvSpPr>
        <p:spPr bwMode="auto">
          <a:xfrm>
            <a:off x="4465067" y="3524501"/>
            <a:ext cx="647700" cy="1587"/>
          </a:xfrm>
          <a:prstGeom prst="line">
            <a:avLst/>
          </a:prstGeom>
          <a:noFill/>
          <a:ln w="19050">
            <a:solidFill>
              <a:srgbClr val="31859C"/>
            </a:solidFill>
            <a:round/>
            <a:headEnd/>
            <a:tailEnd/>
          </a:ln>
          <a:extLst>
            <a:ext uri="{909E8E84-426E-40DD-AFC4-6F175D3DCCD1}">
              <a14:hiddenFill xmlns:a14="http://schemas.microsoft.com/office/drawing/2010/main">
                <a:noFill/>
              </a14:hiddenFill>
            </a:ext>
          </a:extLst>
        </p:spPr>
        <p:txBody>
          <a:bodyPr/>
          <a:lstStyle/>
          <a:p>
            <a:endParaRPr lang="zh-CN" altLang="en-US">
              <a:latin typeface="黑体" pitchFamily="49" charset="-122"/>
              <a:ea typeface="黑体" pitchFamily="49" charset="-122"/>
            </a:endParaRPr>
          </a:p>
        </p:txBody>
      </p:sp>
      <p:sp>
        <p:nvSpPr>
          <p:cNvPr id="35" name="Rectangle 56"/>
          <p:cNvSpPr>
            <a:spLocks noChangeArrowheads="1"/>
          </p:cNvSpPr>
          <p:nvPr/>
        </p:nvSpPr>
        <p:spPr bwMode="auto">
          <a:xfrm>
            <a:off x="5041329" y="4478113"/>
            <a:ext cx="3743325" cy="504825"/>
          </a:xfrm>
          <a:prstGeom prst="rect">
            <a:avLst/>
          </a:prstGeom>
          <a:solidFill>
            <a:srgbClr val="3333CC">
              <a:alpha val="60000"/>
            </a:srgbClr>
          </a:solidFill>
          <a:ln>
            <a:noFill/>
          </a:ln>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36" name="Text Box 33"/>
          <p:cNvSpPr>
            <a:spLocks noChangeArrowheads="1"/>
          </p:cNvSpPr>
          <p:nvPr/>
        </p:nvSpPr>
        <p:spPr bwMode="auto">
          <a:xfrm>
            <a:off x="5184203" y="4547963"/>
            <a:ext cx="3492000" cy="369332"/>
          </a:xfrm>
          <a:prstGeom prst="rect">
            <a:avLst/>
          </a:prstGeom>
          <a:solidFill>
            <a:schemeClr val="bg2"/>
          </a:solidFill>
          <a:ln>
            <a:noFill/>
          </a:ln>
          <a:extLs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r>
              <a:rPr lang="en-US" altLang="zh-CN" sz="1800" dirty="0" smtClean="0">
                <a:latin typeface="黑体" pitchFamily="49" charset="-122"/>
                <a:ea typeface="黑体" pitchFamily="49" charset="-122"/>
                <a:sym typeface="Arial" panose="020B0604020202020204" pitchFamily="34" charset="0"/>
              </a:rPr>
              <a:t> </a:t>
            </a:r>
            <a:r>
              <a:rPr lang="zh-CN" altLang="en-US" sz="1800" dirty="0" smtClean="0">
                <a:latin typeface="微软雅黑" panose="020B0503020204020204" pitchFamily="34" charset="-122"/>
                <a:ea typeface="微软雅黑" panose="020B0503020204020204" pitchFamily="34" charset="-122"/>
                <a:sym typeface="Arial" panose="020B0604020202020204" pitchFamily="34" charset="0"/>
              </a:rPr>
              <a:t>参数</a:t>
            </a:r>
            <a:r>
              <a:rPr lang="zh-CN" altLang="en-US" sz="1800" dirty="0">
                <a:latin typeface="微软雅黑" panose="020B0503020204020204" pitchFamily="34" charset="-122"/>
                <a:ea typeface="微软雅黑" panose="020B0503020204020204" pitchFamily="34" charset="-122"/>
                <a:sym typeface="Arial" panose="020B0604020202020204" pitchFamily="34" charset="0"/>
              </a:rPr>
              <a:t>设置、移植开发完成</a:t>
            </a:r>
            <a:endParaRPr lang="en-US" altLang="zh-CN" sz="1800" b="1"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7" name="Rectangle 56"/>
          <p:cNvSpPr>
            <a:spLocks noChangeArrowheads="1"/>
          </p:cNvSpPr>
          <p:nvPr/>
        </p:nvSpPr>
        <p:spPr bwMode="auto">
          <a:xfrm>
            <a:off x="5041329" y="2662172"/>
            <a:ext cx="3743325" cy="503237"/>
          </a:xfrm>
          <a:prstGeom prst="rect">
            <a:avLst/>
          </a:prstGeom>
          <a:solidFill>
            <a:srgbClr val="33CC33"/>
          </a:solidFill>
          <a:ln>
            <a:noFill/>
          </a:ln>
          <a:extLst/>
        </p:spPr>
        <p:txBody>
          <a:bodyPr wrap="none"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宋体" panose="02010600030101010101" pitchFamily="2"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sym typeface="Calibri" panose="020F0502020204030204" pitchFamily="34" charset="0"/>
              </a:defRPr>
            </a:lvl9pPr>
          </a:lstStyle>
          <a:p>
            <a:pPr>
              <a:spcBef>
                <a:spcPct val="0"/>
              </a:spcBef>
              <a:buFont typeface="Arial" panose="020B0604020202020204" pitchFamily="34" charset="0"/>
              <a:buNone/>
            </a:pPr>
            <a:endParaRPr lang="zh-CN" altLang="en-US" sz="1800">
              <a:latin typeface="黑体" pitchFamily="49" charset="-122"/>
              <a:ea typeface="黑体" pitchFamily="49" charset="-122"/>
              <a:sym typeface="Arial" panose="020B0604020202020204" pitchFamily="34" charset="0"/>
            </a:endParaRPr>
          </a:p>
        </p:txBody>
      </p:sp>
      <p:sp>
        <p:nvSpPr>
          <p:cNvPr id="38" name="Text Box 33"/>
          <p:cNvSpPr>
            <a:spLocks noChangeArrowheads="1"/>
          </p:cNvSpPr>
          <p:nvPr/>
        </p:nvSpPr>
        <p:spPr bwMode="auto">
          <a:xfrm>
            <a:off x="5184203" y="2728846"/>
            <a:ext cx="3492000" cy="369888"/>
          </a:xfrm>
          <a:prstGeom prst="rect">
            <a:avLst/>
          </a:prstGeom>
          <a:solidFill>
            <a:srgbClr val="B5D6EB"/>
          </a:solidFill>
          <a:ln>
            <a:noFill/>
          </a:ln>
          <a:extLst/>
        </p:spPr>
        <p:txBody>
          <a:bodyPr>
            <a:spAutoFit/>
          </a:bodyPr>
          <a:lstStyle/>
          <a:p>
            <a:pPr>
              <a:buFont typeface="Arial" panose="020B0604020202020204" pitchFamily="34" charset="0"/>
              <a:buNone/>
            </a:pPr>
            <a:r>
              <a:rPr lang="en-US" altLang="zh-CN" b="1" dirty="0">
                <a:latin typeface="黑体" pitchFamily="49" charset="-122"/>
                <a:ea typeface="黑体" pitchFamily="49" charset="-122"/>
                <a:sym typeface="Arial" panose="020B0604020202020204" pitchFamily="34" charset="0"/>
              </a:rPr>
              <a:t> </a:t>
            </a:r>
            <a:r>
              <a:rPr lang="zh-CN" altLang="en-US" b="1" dirty="0">
                <a:latin typeface="黑体" pitchFamily="49" charset="-122"/>
                <a:ea typeface="黑体" pitchFamily="49" charset="-122"/>
                <a:sym typeface="Arial" panose="020B0604020202020204" pitchFamily="34" charset="0"/>
              </a:rPr>
              <a:t>整测完成&amp;转场</a:t>
            </a:r>
            <a:endParaRPr lang="en-US" altLang="zh-CN" b="1" dirty="0">
              <a:latin typeface="黑体" pitchFamily="49" charset="-122"/>
              <a:ea typeface="黑体" pitchFamily="49" charset="-122"/>
              <a:sym typeface="Arial" panose="020B0604020202020204" pitchFamily="34" charset="0"/>
            </a:endParaRPr>
          </a:p>
        </p:txBody>
      </p:sp>
      <p:sp>
        <p:nvSpPr>
          <p:cNvPr id="39" name="任意多边形 38"/>
          <p:cNvSpPr/>
          <p:nvPr/>
        </p:nvSpPr>
        <p:spPr bwMode="hidden">
          <a:xfrm>
            <a:off x="2225104" y="5840663"/>
            <a:ext cx="270008" cy="603250"/>
          </a:xfrm>
          <a:custGeom>
            <a:avLst/>
            <a:gdLst>
              <a:gd name="connsiteX0" fmla="*/ 9525 w 270008"/>
              <a:gd name="connsiteY0" fmla="*/ 603250 h 603250"/>
              <a:gd name="connsiteX1" fmla="*/ 3175 w 270008"/>
              <a:gd name="connsiteY1" fmla="*/ 434975 h 603250"/>
              <a:gd name="connsiteX2" fmla="*/ 0 w 270008"/>
              <a:gd name="connsiteY2" fmla="*/ 425450 h 603250"/>
              <a:gd name="connsiteX3" fmla="*/ 3175 w 270008"/>
              <a:gd name="connsiteY3" fmla="*/ 381000 h 603250"/>
              <a:gd name="connsiteX4" fmla="*/ 6350 w 270008"/>
              <a:gd name="connsiteY4" fmla="*/ 371475 h 603250"/>
              <a:gd name="connsiteX5" fmla="*/ 15875 w 270008"/>
              <a:gd name="connsiteY5" fmla="*/ 339725 h 603250"/>
              <a:gd name="connsiteX6" fmla="*/ 19050 w 270008"/>
              <a:gd name="connsiteY6" fmla="*/ 330200 h 603250"/>
              <a:gd name="connsiteX7" fmla="*/ 25400 w 270008"/>
              <a:gd name="connsiteY7" fmla="*/ 320675 h 603250"/>
              <a:gd name="connsiteX8" fmla="*/ 31750 w 270008"/>
              <a:gd name="connsiteY8" fmla="*/ 301625 h 603250"/>
              <a:gd name="connsiteX9" fmla="*/ 41275 w 270008"/>
              <a:gd name="connsiteY9" fmla="*/ 282575 h 603250"/>
              <a:gd name="connsiteX10" fmla="*/ 47625 w 270008"/>
              <a:gd name="connsiteY10" fmla="*/ 273050 h 603250"/>
              <a:gd name="connsiteX11" fmla="*/ 50800 w 270008"/>
              <a:gd name="connsiteY11" fmla="*/ 263525 h 603250"/>
              <a:gd name="connsiteX12" fmla="*/ 66675 w 270008"/>
              <a:gd name="connsiteY12" fmla="*/ 234950 h 603250"/>
              <a:gd name="connsiteX13" fmla="*/ 69850 w 270008"/>
              <a:gd name="connsiteY13" fmla="*/ 225425 h 603250"/>
              <a:gd name="connsiteX14" fmla="*/ 79375 w 270008"/>
              <a:gd name="connsiteY14" fmla="*/ 215900 h 603250"/>
              <a:gd name="connsiteX15" fmla="*/ 88900 w 270008"/>
              <a:gd name="connsiteY15" fmla="*/ 196850 h 603250"/>
              <a:gd name="connsiteX16" fmla="*/ 98425 w 270008"/>
              <a:gd name="connsiteY16" fmla="*/ 187325 h 603250"/>
              <a:gd name="connsiteX17" fmla="*/ 117475 w 270008"/>
              <a:gd name="connsiteY17" fmla="*/ 180975 h 603250"/>
              <a:gd name="connsiteX18" fmla="*/ 146050 w 270008"/>
              <a:gd name="connsiteY18" fmla="*/ 158750 h 603250"/>
              <a:gd name="connsiteX19" fmla="*/ 155575 w 270008"/>
              <a:gd name="connsiteY19" fmla="*/ 155575 h 603250"/>
              <a:gd name="connsiteX20" fmla="*/ 165100 w 270008"/>
              <a:gd name="connsiteY20" fmla="*/ 146050 h 603250"/>
              <a:gd name="connsiteX21" fmla="*/ 174625 w 270008"/>
              <a:gd name="connsiteY21" fmla="*/ 139700 h 603250"/>
              <a:gd name="connsiteX22" fmla="*/ 187325 w 270008"/>
              <a:gd name="connsiteY22" fmla="*/ 130175 h 603250"/>
              <a:gd name="connsiteX23" fmla="*/ 209550 w 270008"/>
              <a:gd name="connsiteY23" fmla="*/ 101600 h 603250"/>
              <a:gd name="connsiteX24" fmla="*/ 231775 w 270008"/>
              <a:gd name="connsiteY24" fmla="*/ 73025 h 603250"/>
              <a:gd name="connsiteX25" fmla="*/ 234950 w 270008"/>
              <a:gd name="connsiteY25" fmla="*/ 60325 h 603250"/>
              <a:gd name="connsiteX26" fmla="*/ 250825 w 270008"/>
              <a:gd name="connsiteY26" fmla="*/ 38100 h 603250"/>
              <a:gd name="connsiteX27" fmla="*/ 257175 w 270008"/>
              <a:gd name="connsiteY27" fmla="*/ 19050 h 603250"/>
              <a:gd name="connsiteX28" fmla="*/ 260350 w 270008"/>
              <a:gd name="connsiteY28" fmla="*/ 9525 h 603250"/>
              <a:gd name="connsiteX29" fmla="*/ 269875 w 270008"/>
              <a:gd name="connsiteY29" fmla="*/ 0 h 60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70008" h="603250">
                <a:moveTo>
                  <a:pt x="9525" y="603250"/>
                </a:moveTo>
                <a:cubicBezTo>
                  <a:pt x="9049" y="580422"/>
                  <a:pt x="16016" y="486340"/>
                  <a:pt x="3175" y="434975"/>
                </a:cubicBezTo>
                <a:cubicBezTo>
                  <a:pt x="2363" y="431728"/>
                  <a:pt x="1058" y="428625"/>
                  <a:pt x="0" y="425450"/>
                </a:cubicBezTo>
                <a:cubicBezTo>
                  <a:pt x="1058" y="410633"/>
                  <a:pt x="1439" y="395753"/>
                  <a:pt x="3175" y="381000"/>
                </a:cubicBezTo>
                <a:cubicBezTo>
                  <a:pt x="3566" y="377676"/>
                  <a:pt x="5431" y="374693"/>
                  <a:pt x="6350" y="371475"/>
                </a:cubicBezTo>
                <a:cubicBezTo>
                  <a:pt x="15947" y="337886"/>
                  <a:pt x="785" y="384996"/>
                  <a:pt x="15875" y="339725"/>
                </a:cubicBezTo>
                <a:cubicBezTo>
                  <a:pt x="16933" y="336550"/>
                  <a:pt x="17194" y="332985"/>
                  <a:pt x="19050" y="330200"/>
                </a:cubicBezTo>
                <a:cubicBezTo>
                  <a:pt x="21167" y="327025"/>
                  <a:pt x="23850" y="324162"/>
                  <a:pt x="25400" y="320675"/>
                </a:cubicBezTo>
                <a:cubicBezTo>
                  <a:pt x="28118" y="314558"/>
                  <a:pt x="28037" y="307194"/>
                  <a:pt x="31750" y="301625"/>
                </a:cubicBezTo>
                <a:cubicBezTo>
                  <a:pt x="49948" y="274328"/>
                  <a:pt x="28130" y="308865"/>
                  <a:pt x="41275" y="282575"/>
                </a:cubicBezTo>
                <a:cubicBezTo>
                  <a:pt x="42982" y="279162"/>
                  <a:pt x="45918" y="276463"/>
                  <a:pt x="47625" y="273050"/>
                </a:cubicBezTo>
                <a:cubicBezTo>
                  <a:pt x="49122" y="270057"/>
                  <a:pt x="49303" y="266518"/>
                  <a:pt x="50800" y="263525"/>
                </a:cubicBezTo>
                <a:cubicBezTo>
                  <a:pt x="62843" y="239440"/>
                  <a:pt x="57502" y="256354"/>
                  <a:pt x="66675" y="234950"/>
                </a:cubicBezTo>
                <a:cubicBezTo>
                  <a:pt x="67993" y="231874"/>
                  <a:pt x="67994" y="228210"/>
                  <a:pt x="69850" y="225425"/>
                </a:cubicBezTo>
                <a:cubicBezTo>
                  <a:pt x="72341" y="221689"/>
                  <a:pt x="76200" y="219075"/>
                  <a:pt x="79375" y="215900"/>
                </a:cubicBezTo>
                <a:cubicBezTo>
                  <a:pt x="82557" y="206354"/>
                  <a:pt x="82061" y="205056"/>
                  <a:pt x="88900" y="196850"/>
                </a:cubicBezTo>
                <a:cubicBezTo>
                  <a:pt x="91775" y="193401"/>
                  <a:pt x="94500" y="189506"/>
                  <a:pt x="98425" y="187325"/>
                </a:cubicBezTo>
                <a:cubicBezTo>
                  <a:pt x="104276" y="184074"/>
                  <a:pt x="117475" y="180975"/>
                  <a:pt x="117475" y="180975"/>
                </a:cubicBezTo>
                <a:cubicBezTo>
                  <a:pt x="125693" y="172757"/>
                  <a:pt x="134657" y="162548"/>
                  <a:pt x="146050" y="158750"/>
                </a:cubicBezTo>
                <a:lnTo>
                  <a:pt x="155575" y="155575"/>
                </a:lnTo>
                <a:cubicBezTo>
                  <a:pt x="158750" y="152400"/>
                  <a:pt x="161651" y="148925"/>
                  <a:pt x="165100" y="146050"/>
                </a:cubicBezTo>
                <a:cubicBezTo>
                  <a:pt x="168031" y="143607"/>
                  <a:pt x="171520" y="141918"/>
                  <a:pt x="174625" y="139700"/>
                </a:cubicBezTo>
                <a:cubicBezTo>
                  <a:pt x="178931" y="136624"/>
                  <a:pt x="183092" y="133350"/>
                  <a:pt x="187325" y="130175"/>
                </a:cubicBezTo>
                <a:cubicBezTo>
                  <a:pt x="196000" y="104149"/>
                  <a:pt x="180995" y="144433"/>
                  <a:pt x="209550" y="101600"/>
                </a:cubicBezTo>
                <a:cubicBezTo>
                  <a:pt x="224741" y="78814"/>
                  <a:pt x="216854" y="87946"/>
                  <a:pt x="231775" y="73025"/>
                </a:cubicBezTo>
                <a:cubicBezTo>
                  <a:pt x="232833" y="68792"/>
                  <a:pt x="232999" y="64228"/>
                  <a:pt x="234950" y="60325"/>
                </a:cubicBezTo>
                <a:cubicBezTo>
                  <a:pt x="239641" y="50943"/>
                  <a:pt x="246677" y="47434"/>
                  <a:pt x="250825" y="38100"/>
                </a:cubicBezTo>
                <a:cubicBezTo>
                  <a:pt x="253543" y="31983"/>
                  <a:pt x="255058" y="25400"/>
                  <a:pt x="257175" y="19050"/>
                </a:cubicBezTo>
                <a:cubicBezTo>
                  <a:pt x="258233" y="15875"/>
                  <a:pt x="257175" y="10583"/>
                  <a:pt x="260350" y="9525"/>
                </a:cubicBezTo>
                <a:cubicBezTo>
                  <a:pt x="271883" y="5681"/>
                  <a:pt x="269875" y="9697"/>
                  <a:pt x="269875" y="0"/>
                </a:cubicBezTo>
              </a:path>
            </a:pathLst>
          </a:custGeom>
          <a:noFill/>
          <a:ln w="38100">
            <a:solidFill>
              <a:srgbClr val="FF0000"/>
            </a:solidFill>
            <a:miter lim="800000"/>
            <a:headEnd type="none" w="sm" len="lg"/>
            <a:tailEnd type="none" w="med" len="sm"/>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a typeface="宋体" pitchFamily="2" charset="-122"/>
            </a:endParaRPr>
          </a:p>
        </p:txBody>
      </p:sp>
      <p:sp>
        <p:nvSpPr>
          <p:cNvPr id="40" name="任意多边形 39"/>
          <p:cNvSpPr/>
          <p:nvPr/>
        </p:nvSpPr>
        <p:spPr bwMode="hidden">
          <a:xfrm>
            <a:off x="2498154" y="5383463"/>
            <a:ext cx="387350" cy="447675"/>
          </a:xfrm>
          <a:custGeom>
            <a:avLst/>
            <a:gdLst>
              <a:gd name="connsiteX0" fmla="*/ 0 w 387350"/>
              <a:gd name="connsiteY0" fmla="*/ 447675 h 447675"/>
              <a:gd name="connsiteX1" fmla="*/ 38100 w 387350"/>
              <a:gd name="connsiteY1" fmla="*/ 425450 h 447675"/>
              <a:gd name="connsiteX2" fmla="*/ 47625 w 387350"/>
              <a:gd name="connsiteY2" fmla="*/ 419100 h 447675"/>
              <a:gd name="connsiteX3" fmla="*/ 60325 w 387350"/>
              <a:gd name="connsiteY3" fmla="*/ 415925 h 447675"/>
              <a:gd name="connsiteX4" fmla="*/ 69850 w 387350"/>
              <a:gd name="connsiteY4" fmla="*/ 406400 h 447675"/>
              <a:gd name="connsiteX5" fmla="*/ 79375 w 387350"/>
              <a:gd name="connsiteY5" fmla="*/ 387350 h 447675"/>
              <a:gd name="connsiteX6" fmla="*/ 98425 w 387350"/>
              <a:gd name="connsiteY6" fmla="*/ 381000 h 447675"/>
              <a:gd name="connsiteX7" fmla="*/ 120650 w 387350"/>
              <a:gd name="connsiteY7" fmla="*/ 374650 h 447675"/>
              <a:gd name="connsiteX8" fmla="*/ 133350 w 387350"/>
              <a:gd name="connsiteY8" fmla="*/ 358775 h 447675"/>
              <a:gd name="connsiteX9" fmla="*/ 136525 w 387350"/>
              <a:gd name="connsiteY9" fmla="*/ 349250 h 447675"/>
              <a:gd name="connsiteX10" fmla="*/ 142875 w 387350"/>
              <a:gd name="connsiteY10" fmla="*/ 339725 h 447675"/>
              <a:gd name="connsiteX11" fmla="*/ 149225 w 387350"/>
              <a:gd name="connsiteY11" fmla="*/ 320675 h 447675"/>
              <a:gd name="connsiteX12" fmla="*/ 155575 w 387350"/>
              <a:gd name="connsiteY12" fmla="*/ 311150 h 447675"/>
              <a:gd name="connsiteX13" fmla="*/ 165100 w 387350"/>
              <a:gd name="connsiteY13" fmla="*/ 292100 h 447675"/>
              <a:gd name="connsiteX14" fmla="*/ 171450 w 387350"/>
              <a:gd name="connsiteY14" fmla="*/ 254000 h 447675"/>
              <a:gd name="connsiteX15" fmla="*/ 174625 w 387350"/>
              <a:gd name="connsiteY15" fmla="*/ 241300 h 447675"/>
              <a:gd name="connsiteX16" fmla="*/ 193675 w 387350"/>
              <a:gd name="connsiteY16" fmla="*/ 231775 h 447675"/>
              <a:gd name="connsiteX17" fmla="*/ 203200 w 387350"/>
              <a:gd name="connsiteY17" fmla="*/ 225425 h 447675"/>
              <a:gd name="connsiteX18" fmla="*/ 212725 w 387350"/>
              <a:gd name="connsiteY18" fmla="*/ 215900 h 447675"/>
              <a:gd name="connsiteX19" fmla="*/ 273050 w 387350"/>
              <a:gd name="connsiteY19" fmla="*/ 209550 h 447675"/>
              <a:gd name="connsiteX20" fmla="*/ 282575 w 387350"/>
              <a:gd name="connsiteY20" fmla="*/ 206375 h 447675"/>
              <a:gd name="connsiteX21" fmla="*/ 282575 w 387350"/>
              <a:gd name="connsiteY21" fmla="*/ 177800 h 447675"/>
              <a:gd name="connsiteX22" fmla="*/ 285750 w 387350"/>
              <a:gd name="connsiteY22" fmla="*/ 149225 h 447675"/>
              <a:gd name="connsiteX23" fmla="*/ 304800 w 387350"/>
              <a:gd name="connsiteY23" fmla="*/ 133350 h 447675"/>
              <a:gd name="connsiteX24" fmla="*/ 317500 w 387350"/>
              <a:gd name="connsiteY24" fmla="*/ 120650 h 447675"/>
              <a:gd name="connsiteX25" fmla="*/ 333375 w 387350"/>
              <a:gd name="connsiteY25" fmla="*/ 107950 h 447675"/>
              <a:gd name="connsiteX26" fmla="*/ 336550 w 387350"/>
              <a:gd name="connsiteY26" fmla="*/ 98425 h 447675"/>
              <a:gd name="connsiteX27" fmla="*/ 349250 w 387350"/>
              <a:gd name="connsiteY27" fmla="*/ 79375 h 447675"/>
              <a:gd name="connsiteX28" fmla="*/ 355600 w 387350"/>
              <a:gd name="connsiteY28" fmla="*/ 69850 h 447675"/>
              <a:gd name="connsiteX29" fmla="*/ 358775 w 387350"/>
              <a:gd name="connsiteY29" fmla="*/ 60325 h 447675"/>
              <a:gd name="connsiteX30" fmla="*/ 361950 w 387350"/>
              <a:gd name="connsiteY30" fmla="*/ 25400 h 447675"/>
              <a:gd name="connsiteX31" fmla="*/ 365125 w 387350"/>
              <a:gd name="connsiteY31" fmla="*/ 15875 h 447675"/>
              <a:gd name="connsiteX32" fmla="*/ 384175 w 387350"/>
              <a:gd name="connsiteY32" fmla="*/ 3175 h 447675"/>
              <a:gd name="connsiteX33" fmla="*/ 387350 w 387350"/>
              <a:gd name="connsiteY33" fmla="*/ 0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387350" h="447675">
                <a:moveTo>
                  <a:pt x="0" y="447675"/>
                </a:moveTo>
                <a:lnTo>
                  <a:pt x="38100" y="425450"/>
                </a:lnTo>
                <a:cubicBezTo>
                  <a:pt x="41372" y="423487"/>
                  <a:pt x="44118" y="420603"/>
                  <a:pt x="47625" y="419100"/>
                </a:cubicBezTo>
                <a:cubicBezTo>
                  <a:pt x="51636" y="417381"/>
                  <a:pt x="56092" y="416983"/>
                  <a:pt x="60325" y="415925"/>
                </a:cubicBezTo>
                <a:cubicBezTo>
                  <a:pt x="63500" y="412750"/>
                  <a:pt x="67359" y="410136"/>
                  <a:pt x="69850" y="406400"/>
                </a:cubicBezTo>
                <a:cubicBezTo>
                  <a:pt x="74546" y="399357"/>
                  <a:pt x="70811" y="392703"/>
                  <a:pt x="79375" y="387350"/>
                </a:cubicBezTo>
                <a:cubicBezTo>
                  <a:pt x="85051" y="383802"/>
                  <a:pt x="91931" y="382623"/>
                  <a:pt x="98425" y="381000"/>
                </a:cubicBezTo>
                <a:cubicBezTo>
                  <a:pt x="114372" y="377013"/>
                  <a:pt x="106985" y="379205"/>
                  <a:pt x="120650" y="374650"/>
                </a:cubicBezTo>
                <a:cubicBezTo>
                  <a:pt x="128630" y="350709"/>
                  <a:pt x="116937" y="379291"/>
                  <a:pt x="133350" y="358775"/>
                </a:cubicBezTo>
                <a:cubicBezTo>
                  <a:pt x="135441" y="356162"/>
                  <a:pt x="135028" y="352243"/>
                  <a:pt x="136525" y="349250"/>
                </a:cubicBezTo>
                <a:cubicBezTo>
                  <a:pt x="138232" y="345837"/>
                  <a:pt x="141325" y="343212"/>
                  <a:pt x="142875" y="339725"/>
                </a:cubicBezTo>
                <a:cubicBezTo>
                  <a:pt x="145593" y="333608"/>
                  <a:pt x="145512" y="326244"/>
                  <a:pt x="149225" y="320675"/>
                </a:cubicBezTo>
                <a:cubicBezTo>
                  <a:pt x="151342" y="317500"/>
                  <a:pt x="153868" y="314563"/>
                  <a:pt x="155575" y="311150"/>
                </a:cubicBezTo>
                <a:cubicBezTo>
                  <a:pt x="168720" y="284860"/>
                  <a:pt x="146902" y="319397"/>
                  <a:pt x="165100" y="292100"/>
                </a:cubicBezTo>
                <a:cubicBezTo>
                  <a:pt x="172245" y="263520"/>
                  <a:pt x="164018" y="298595"/>
                  <a:pt x="171450" y="254000"/>
                </a:cubicBezTo>
                <a:cubicBezTo>
                  <a:pt x="172167" y="249696"/>
                  <a:pt x="172204" y="244931"/>
                  <a:pt x="174625" y="241300"/>
                </a:cubicBezTo>
                <a:cubicBezTo>
                  <a:pt x="179175" y="234476"/>
                  <a:pt x="187336" y="234944"/>
                  <a:pt x="193675" y="231775"/>
                </a:cubicBezTo>
                <a:cubicBezTo>
                  <a:pt x="197088" y="230068"/>
                  <a:pt x="200269" y="227868"/>
                  <a:pt x="203200" y="225425"/>
                </a:cubicBezTo>
                <a:cubicBezTo>
                  <a:pt x="206649" y="222550"/>
                  <a:pt x="208347" y="216895"/>
                  <a:pt x="212725" y="215900"/>
                </a:cubicBezTo>
                <a:cubicBezTo>
                  <a:pt x="232442" y="211419"/>
                  <a:pt x="273050" y="209550"/>
                  <a:pt x="273050" y="209550"/>
                </a:cubicBezTo>
                <a:cubicBezTo>
                  <a:pt x="276225" y="208492"/>
                  <a:pt x="280208" y="208742"/>
                  <a:pt x="282575" y="206375"/>
                </a:cubicBezTo>
                <a:cubicBezTo>
                  <a:pt x="289275" y="199675"/>
                  <a:pt x="283436" y="182969"/>
                  <a:pt x="282575" y="177800"/>
                </a:cubicBezTo>
                <a:cubicBezTo>
                  <a:pt x="283633" y="168275"/>
                  <a:pt x="282719" y="158317"/>
                  <a:pt x="285750" y="149225"/>
                </a:cubicBezTo>
                <a:cubicBezTo>
                  <a:pt x="287496" y="143986"/>
                  <a:pt x="300443" y="136255"/>
                  <a:pt x="304800" y="133350"/>
                </a:cubicBezTo>
                <a:cubicBezTo>
                  <a:pt x="311727" y="112568"/>
                  <a:pt x="302106" y="132965"/>
                  <a:pt x="317500" y="120650"/>
                </a:cubicBezTo>
                <a:cubicBezTo>
                  <a:pt x="338016" y="104237"/>
                  <a:pt x="309434" y="115930"/>
                  <a:pt x="333375" y="107950"/>
                </a:cubicBezTo>
                <a:cubicBezTo>
                  <a:pt x="334433" y="104775"/>
                  <a:pt x="334925" y="101351"/>
                  <a:pt x="336550" y="98425"/>
                </a:cubicBezTo>
                <a:cubicBezTo>
                  <a:pt x="340256" y="91754"/>
                  <a:pt x="345017" y="85725"/>
                  <a:pt x="349250" y="79375"/>
                </a:cubicBezTo>
                <a:cubicBezTo>
                  <a:pt x="351367" y="76200"/>
                  <a:pt x="354393" y="73470"/>
                  <a:pt x="355600" y="69850"/>
                </a:cubicBezTo>
                <a:lnTo>
                  <a:pt x="358775" y="60325"/>
                </a:lnTo>
                <a:cubicBezTo>
                  <a:pt x="359833" y="48683"/>
                  <a:pt x="360297" y="36972"/>
                  <a:pt x="361950" y="25400"/>
                </a:cubicBezTo>
                <a:cubicBezTo>
                  <a:pt x="362423" y="22087"/>
                  <a:pt x="362758" y="18242"/>
                  <a:pt x="365125" y="15875"/>
                </a:cubicBezTo>
                <a:cubicBezTo>
                  <a:pt x="370521" y="10479"/>
                  <a:pt x="378779" y="8571"/>
                  <a:pt x="384175" y="3175"/>
                </a:cubicBezTo>
                <a:lnTo>
                  <a:pt x="387350" y="0"/>
                </a:lnTo>
              </a:path>
            </a:pathLst>
          </a:custGeom>
          <a:noFill/>
          <a:ln w="38100">
            <a:solidFill>
              <a:srgbClr val="FF0000"/>
            </a:solidFill>
            <a:miter lim="800000"/>
            <a:headEnd/>
            <a:tailEn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a typeface="宋体" pitchFamily="2" charset="-122"/>
            </a:endParaRPr>
          </a:p>
        </p:txBody>
      </p:sp>
      <p:sp>
        <p:nvSpPr>
          <p:cNvPr id="41" name="任意多边形 40"/>
          <p:cNvSpPr/>
          <p:nvPr/>
        </p:nvSpPr>
        <p:spPr bwMode="hidden">
          <a:xfrm>
            <a:off x="2895029" y="4624638"/>
            <a:ext cx="527050" cy="752475"/>
          </a:xfrm>
          <a:custGeom>
            <a:avLst/>
            <a:gdLst>
              <a:gd name="connsiteX0" fmla="*/ 0 w 527050"/>
              <a:gd name="connsiteY0" fmla="*/ 752475 h 752475"/>
              <a:gd name="connsiteX1" fmla="*/ 69850 w 527050"/>
              <a:gd name="connsiteY1" fmla="*/ 708025 h 752475"/>
              <a:gd name="connsiteX2" fmla="*/ 76200 w 527050"/>
              <a:gd name="connsiteY2" fmla="*/ 688975 h 752475"/>
              <a:gd name="connsiteX3" fmla="*/ 79375 w 527050"/>
              <a:gd name="connsiteY3" fmla="*/ 673100 h 752475"/>
              <a:gd name="connsiteX4" fmla="*/ 85725 w 527050"/>
              <a:gd name="connsiteY4" fmla="*/ 663575 h 752475"/>
              <a:gd name="connsiteX5" fmla="*/ 88900 w 527050"/>
              <a:gd name="connsiteY5" fmla="*/ 654050 h 752475"/>
              <a:gd name="connsiteX6" fmla="*/ 98425 w 527050"/>
              <a:gd name="connsiteY6" fmla="*/ 647700 h 752475"/>
              <a:gd name="connsiteX7" fmla="*/ 101600 w 527050"/>
              <a:gd name="connsiteY7" fmla="*/ 638175 h 752475"/>
              <a:gd name="connsiteX8" fmla="*/ 114300 w 527050"/>
              <a:gd name="connsiteY8" fmla="*/ 619125 h 752475"/>
              <a:gd name="connsiteX9" fmla="*/ 114300 w 527050"/>
              <a:gd name="connsiteY9" fmla="*/ 568325 h 752475"/>
              <a:gd name="connsiteX10" fmla="*/ 111125 w 527050"/>
              <a:gd name="connsiteY10" fmla="*/ 539750 h 752475"/>
              <a:gd name="connsiteX11" fmla="*/ 104775 w 527050"/>
              <a:gd name="connsiteY11" fmla="*/ 520700 h 752475"/>
              <a:gd name="connsiteX12" fmla="*/ 101600 w 527050"/>
              <a:gd name="connsiteY12" fmla="*/ 508000 h 752475"/>
              <a:gd name="connsiteX13" fmla="*/ 114300 w 527050"/>
              <a:gd name="connsiteY13" fmla="*/ 438150 h 752475"/>
              <a:gd name="connsiteX14" fmla="*/ 133350 w 527050"/>
              <a:gd name="connsiteY14" fmla="*/ 425450 h 752475"/>
              <a:gd name="connsiteX15" fmla="*/ 142875 w 527050"/>
              <a:gd name="connsiteY15" fmla="*/ 422275 h 752475"/>
              <a:gd name="connsiteX16" fmla="*/ 161925 w 527050"/>
              <a:gd name="connsiteY16" fmla="*/ 425450 h 752475"/>
              <a:gd name="connsiteX17" fmla="*/ 203200 w 527050"/>
              <a:gd name="connsiteY17" fmla="*/ 431800 h 752475"/>
              <a:gd name="connsiteX18" fmla="*/ 247650 w 527050"/>
              <a:gd name="connsiteY18" fmla="*/ 428625 h 752475"/>
              <a:gd name="connsiteX19" fmla="*/ 250825 w 527050"/>
              <a:gd name="connsiteY19" fmla="*/ 419100 h 752475"/>
              <a:gd name="connsiteX20" fmla="*/ 254000 w 527050"/>
              <a:gd name="connsiteY20" fmla="*/ 393700 h 752475"/>
              <a:gd name="connsiteX21" fmla="*/ 257175 w 527050"/>
              <a:gd name="connsiteY21" fmla="*/ 384175 h 752475"/>
              <a:gd name="connsiteX22" fmla="*/ 250825 w 527050"/>
              <a:gd name="connsiteY22" fmla="*/ 358775 h 752475"/>
              <a:gd name="connsiteX23" fmla="*/ 241300 w 527050"/>
              <a:gd name="connsiteY23" fmla="*/ 346075 h 752475"/>
              <a:gd name="connsiteX24" fmla="*/ 234950 w 527050"/>
              <a:gd name="connsiteY24" fmla="*/ 323850 h 752475"/>
              <a:gd name="connsiteX25" fmla="*/ 215900 w 527050"/>
              <a:gd name="connsiteY25" fmla="*/ 311150 h 752475"/>
              <a:gd name="connsiteX26" fmla="*/ 219075 w 527050"/>
              <a:gd name="connsiteY26" fmla="*/ 298450 h 752475"/>
              <a:gd name="connsiteX27" fmla="*/ 231775 w 527050"/>
              <a:gd name="connsiteY27" fmla="*/ 295275 h 752475"/>
              <a:gd name="connsiteX28" fmla="*/ 276225 w 527050"/>
              <a:gd name="connsiteY28" fmla="*/ 288925 h 752475"/>
              <a:gd name="connsiteX29" fmla="*/ 292100 w 527050"/>
              <a:gd name="connsiteY29" fmla="*/ 285750 h 752475"/>
              <a:gd name="connsiteX30" fmla="*/ 311150 w 527050"/>
              <a:gd name="connsiteY30" fmla="*/ 279400 h 752475"/>
              <a:gd name="connsiteX31" fmla="*/ 320675 w 527050"/>
              <a:gd name="connsiteY31" fmla="*/ 269875 h 752475"/>
              <a:gd name="connsiteX32" fmla="*/ 339725 w 527050"/>
              <a:gd name="connsiteY32" fmla="*/ 263525 h 752475"/>
              <a:gd name="connsiteX33" fmla="*/ 361950 w 527050"/>
              <a:gd name="connsiteY33" fmla="*/ 257175 h 752475"/>
              <a:gd name="connsiteX34" fmla="*/ 368300 w 527050"/>
              <a:gd name="connsiteY34" fmla="*/ 234950 h 752475"/>
              <a:gd name="connsiteX35" fmla="*/ 371475 w 527050"/>
              <a:gd name="connsiteY35" fmla="*/ 136525 h 752475"/>
              <a:gd name="connsiteX36" fmla="*/ 390525 w 527050"/>
              <a:gd name="connsiteY36" fmla="*/ 130175 h 752475"/>
              <a:gd name="connsiteX37" fmla="*/ 400050 w 527050"/>
              <a:gd name="connsiteY37" fmla="*/ 123825 h 752475"/>
              <a:gd name="connsiteX38" fmla="*/ 457200 w 527050"/>
              <a:gd name="connsiteY38" fmla="*/ 117475 h 752475"/>
              <a:gd name="connsiteX39" fmla="*/ 473075 w 527050"/>
              <a:gd name="connsiteY39" fmla="*/ 114300 h 752475"/>
              <a:gd name="connsiteX40" fmla="*/ 482600 w 527050"/>
              <a:gd name="connsiteY40" fmla="*/ 111125 h 752475"/>
              <a:gd name="connsiteX41" fmla="*/ 485775 w 527050"/>
              <a:gd name="connsiteY41" fmla="*/ 92075 h 752475"/>
              <a:gd name="connsiteX42" fmla="*/ 488950 w 527050"/>
              <a:gd name="connsiteY42" fmla="*/ 82550 h 752475"/>
              <a:gd name="connsiteX43" fmla="*/ 504825 w 527050"/>
              <a:gd name="connsiteY43" fmla="*/ 53975 h 752475"/>
              <a:gd name="connsiteX44" fmla="*/ 508000 w 527050"/>
              <a:gd name="connsiteY44" fmla="*/ 38100 h 752475"/>
              <a:gd name="connsiteX45" fmla="*/ 517525 w 527050"/>
              <a:gd name="connsiteY45" fmla="*/ 19050 h 752475"/>
              <a:gd name="connsiteX46" fmla="*/ 520700 w 527050"/>
              <a:gd name="connsiteY46" fmla="*/ 9525 h 752475"/>
              <a:gd name="connsiteX47" fmla="*/ 527050 w 527050"/>
              <a:gd name="connsiteY47" fmla="*/ 0 h 75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27050" h="752475">
                <a:moveTo>
                  <a:pt x="0" y="752475"/>
                </a:moveTo>
                <a:cubicBezTo>
                  <a:pt x="23283" y="737658"/>
                  <a:pt x="61123" y="734207"/>
                  <a:pt x="69850" y="708025"/>
                </a:cubicBezTo>
                <a:cubicBezTo>
                  <a:pt x="71967" y="701675"/>
                  <a:pt x="74887" y="695539"/>
                  <a:pt x="76200" y="688975"/>
                </a:cubicBezTo>
                <a:cubicBezTo>
                  <a:pt x="77258" y="683683"/>
                  <a:pt x="77480" y="678153"/>
                  <a:pt x="79375" y="673100"/>
                </a:cubicBezTo>
                <a:cubicBezTo>
                  <a:pt x="80715" y="669527"/>
                  <a:pt x="84018" y="666988"/>
                  <a:pt x="85725" y="663575"/>
                </a:cubicBezTo>
                <a:cubicBezTo>
                  <a:pt x="87222" y="660582"/>
                  <a:pt x="86809" y="656663"/>
                  <a:pt x="88900" y="654050"/>
                </a:cubicBezTo>
                <a:cubicBezTo>
                  <a:pt x="91284" y="651070"/>
                  <a:pt x="95250" y="649817"/>
                  <a:pt x="98425" y="647700"/>
                </a:cubicBezTo>
                <a:cubicBezTo>
                  <a:pt x="99483" y="644525"/>
                  <a:pt x="99975" y="641101"/>
                  <a:pt x="101600" y="638175"/>
                </a:cubicBezTo>
                <a:cubicBezTo>
                  <a:pt x="105306" y="631504"/>
                  <a:pt x="114300" y="619125"/>
                  <a:pt x="114300" y="619125"/>
                </a:cubicBezTo>
                <a:cubicBezTo>
                  <a:pt x="120441" y="594563"/>
                  <a:pt x="118203" y="609310"/>
                  <a:pt x="114300" y="568325"/>
                </a:cubicBezTo>
                <a:cubicBezTo>
                  <a:pt x="113391" y="558785"/>
                  <a:pt x="113005" y="549148"/>
                  <a:pt x="111125" y="539750"/>
                </a:cubicBezTo>
                <a:cubicBezTo>
                  <a:pt x="109812" y="533186"/>
                  <a:pt x="106398" y="527194"/>
                  <a:pt x="104775" y="520700"/>
                </a:cubicBezTo>
                <a:lnTo>
                  <a:pt x="101600" y="508000"/>
                </a:lnTo>
                <a:cubicBezTo>
                  <a:pt x="101605" y="507955"/>
                  <a:pt x="98007" y="452406"/>
                  <a:pt x="114300" y="438150"/>
                </a:cubicBezTo>
                <a:cubicBezTo>
                  <a:pt x="120043" y="433124"/>
                  <a:pt x="126110" y="427863"/>
                  <a:pt x="133350" y="425450"/>
                </a:cubicBezTo>
                <a:lnTo>
                  <a:pt x="142875" y="422275"/>
                </a:lnTo>
                <a:cubicBezTo>
                  <a:pt x="149225" y="423333"/>
                  <a:pt x="155537" y="424652"/>
                  <a:pt x="161925" y="425450"/>
                </a:cubicBezTo>
                <a:cubicBezTo>
                  <a:pt x="201215" y="430361"/>
                  <a:pt x="182260" y="424820"/>
                  <a:pt x="203200" y="431800"/>
                </a:cubicBezTo>
                <a:cubicBezTo>
                  <a:pt x="218017" y="430742"/>
                  <a:pt x="233297" y="432452"/>
                  <a:pt x="247650" y="428625"/>
                </a:cubicBezTo>
                <a:cubicBezTo>
                  <a:pt x="250884" y="427763"/>
                  <a:pt x="250226" y="422393"/>
                  <a:pt x="250825" y="419100"/>
                </a:cubicBezTo>
                <a:cubicBezTo>
                  <a:pt x="252351" y="410705"/>
                  <a:pt x="252474" y="402095"/>
                  <a:pt x="254000" y="393700"/>
                </a:cubicBezTo>
                <a:cubicBezTo>
                  <a:pt x="254599" y="390407"/>
                  <a:pt x="256117" y="387350"/>
                  <a:pt x="257175" y="384175"/>
                </a:cubicBezTo>
                <a:cubicBezTo>
                  <a:pt x="256371" y="380155"/>
                  <a:pt x="253829" y="364032"/>
                  <a:pt x="250825" y="358775"/>
                </a:cubicBezTo>
                <a:cubicBezTo>
                  <a:pt x="248200" y="354181"/>
                  <a:pt x="244475" y="350308"/>
                  <a:pt x="241300" y="346075"/>
                </a:cubicBezTo>
                <a:cubicBezTo>
                  <a:pt x="241273" y="345965"/>
                  <a:pt x="236468" y="325368"/>
                  <a:pt x="234950" y="323850"/>
                </a:cubicBezTo>
                <a:cubicBezTo>
                  <a:pt x="229554" y="318454"/>
                  <a:pt x="215900" y="311150"/>
                  <a:pt x="215900" y="311150"/>
                </a:cubicBezTo>
                <a:cubicBezTo>
                  <a:pt x="216958" y="306917"/>
                  <a:pt x="215989" y="301536"/>
                  <a:pt x="219075" y="298450"/>
                </a:cubicBezTo>
                <a:cubicBezTo>
                  <a:pt x="222161" y="295364"/>
                  <a:pt x="227579" y="296474"/>
                  <a:pt x="231775" y="295275"/>
                </a:cubicBezTo>
                <a:cubicBezTo>
                  <a:pt x="257429" y="287945"/>
                  <a:pt x="220366" y="294003"/>
                  <a:pt x="276225" y="288925"/>
                </a:cubicBezTo>
                <a:cubicBezTo>
                  <a:pt x="281517" y="287867"/>
                  <a:pt x="286894" y="287170"/>
                  <a:pt x="292100" y="285750"/>
                </a:cubicBezTo>
                <a:cubicBezTo>
                  <a:pt x="298558" y="283989"/>
                  <a:pt x="311150" y="279400"/>
                  <a:pt x="311150" y="279400"/>
                </a:cubicBezTo>
                <a:cubicBezTo>
                  <a:pt x="314325" y="276225"/>
                  <a:pt x="316750" y="272056"/>
                  <a:pt x="320675" y="269875"/>
                </a:cubicBezTo>
                <a:cubicBezTo>
                  <a:pt x="326526" y="266624"/>
                  <a:pt x="333231" y="265148"/>
                  <a:pt x="339725" y="263525"/>
                </a:cubicBezTo>
                <a:cubicBezTo>
                  <a:pt x="355672" y="259538"/>
                  <a:pt x="348285" y="261730"/>
                  <a:pt x="361950" y="257175"/>
                </a:cubicBezTo>
                <a:cubicBezTo>
                  <a:pt x="363658" y="252051"/>
                  <a:pt x="368025" y="239762"/>
                  <a:pt x="368300" y="234950"/>
                </a:cubicBezTo>
                <a:cubicBezTo>
                  <a:pt x="370173" y="202178"/>
                  <a:pt x="364664" y="168636"/>
                  <a:pt x="371475" y="136525"/>
                </a:cubicBezTo>
                <a:cubicBezTo>
                  <a:pt x="372864" y="129977"/>
                  <a:pt x="384956" y="133888"/>
                  <a:pt x="390525" y="130175"/>
                </a:cubicBezTo>
                <a:cubicBezTo>
                  <a:pt x="393700" y="128058"/>
                  <a:pt x="396637" y="125532"/>
                  <a:pt x="400050" y="123825"/>
                </a:cubicBezTo>
                <a:cubicBezTo>
                  <a:pt x="415200" y="116250"/>
                  <a:pt x="451250" y="117872"/>
                  <a:pt x="457200" y="117475"/>
                </a:cubicBezTo>
                <a:cubicBezTo>
                  <a:pt x="462492" y="116417"/>
                  <a:pt x="467840" y="115609"/>
                  <a:pt x="473075" y="114300"/>
                </a:cubicBezTo>
                <a:cubicBezTo>
                  <a:pt x="476322" y="113488"/>
                  <a:pt x="480940" y="114031"/>
                  <a:pt x="482600" y="111125"/>
                </a:cubicBezTo>
                <a:cubicBezTo>
                  <a:pt x="485794" y="105536"/>
                  <a:pt x="484378" y="98359"/>
                  <a:pt x="485775" y="92075"/>
                </a:cubicBezTo>
                <a:cubicBezTo>
                  <a:pt x="486501" y="88808"/>
                  <a:pt x="487325" y="85476"/>
                  <a:pt x="488950" y="82550"/>
                </a:cubicBezTo>
                <a:cubicBezTo>
                  <a:pt x="499699" y="63202"/>
                  <a:pt x="500906" y="69650"/>
                  <a:pt x="504825" y="53975"/>
                </a:cubicBezTo>
                <a:cubicBezTo>
                  <a:pt x="506134" y="48740"/>
                  <a:pt x="506691" y="43335"/>
                  <a:pt x="508000" y="38100"/>
                </a:cubicBezTo>
                <a:cubicBezTo>
                  <a:pt x="511990" y="22139"/>
                  <a:pt x="509765" y="34570"/>
                  <a:pt x="517525" y="19050"/>
                </a:cubicBezTo>
                <a:cubicBezTo>
                  <a:pt x="519022" y="16057"/>
                  <a:pt x="519203" y="12518"/>
                  <a:pt x="520700" y="9525"/>
                </a:cubicBezTo>
                <a:cubicBezTo>
                  <a:pt x="522407" y="6112"/>
                  <a:pt x="527050" y="0"/>
                  <a:pt x="527050" y="0"/>
                </a:cubicBezTo>
              </a:path>
            </a:pathLst>
          </a:custGeom>
          <a:noFill/>
          <a:ln w="38100">
            <a:solidFill>
              <a:srgbClr val="FF0000"/>
            </a:solidFill>
            <a:miter lim="800000"/>
            <a:headEnd/>
            <a:tailEn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a typeface="宋体" pitchFamily="2" charset="-122"/>
            </a:endParaRPr>
          </a:p>
        </p:txBody>
      </p:sp>
      <p:sp>
        <p:nvSpPr>
          <p:cNvPr id="42" name="任意多边形 41"/>
          <p:cNvSpPr/>
          <p:nvPr/>
        </p:nvSpPr>
        <p:spPr bwMode="hidden">
          <a:xfrm>
            <a:off x="3428429" y="4122988"/>
            <a:ext cx="431800" cy="498475"/>
          </a:xfrm>
          <a:custGeom>
            <a:avLst/>
            <a:gdLst>
              <a:gd name="connsiteX0" fmla="*/ 0 w 431800"/>
              <a:gd name="connsiteY0" fmla="*/ 498475 h 498475"/>
              <a:gd name="connsiteX1" fmla="*/ 22225 w 431800"/>
              <a:gd name="connsiteY1" fmla="*/ 409575 h 498475"/>
              <a:gd name="connsiteX2" fmla="*/ 34925 w 431800"/>
              <a:gd name="connsiteY2" fmla="*/ 390525 h 498475"/>
              <a:gd name="connsiteX3" fmla="*/ 41275 w 431800"/>
              <a:gd name="connsiteY3" fmla="*/ 381000 h 498475"/>
              <a:gd name="connsiteX4" fmla="*/ 50800 w 431800"/>
              <a:gd name="connsiteY4" fmla="*/ 374650 h 498475"/>
              <a:gd name="connsiteX5" fmla="*/ 60325 w 431800"/>
              <a:gd name="connsiteY5" fmla="*/ 365125 h 498475"/>
              <a:gd name="connsiteX6" fmla="*/ 69850 w 431800"/>
              <a:gd name="connsiteY6" fmla="*/ 361950 h 498475"/>
              <a:gd name="connsiteX7" fmla="*/ 111125 w 431800"/>
              <a:gd name="connsiteY7" fmla="*/ 358775 h 498475"/>
              <a:gd name="connsiteX8" fmla="*/ 133350 w 431800"/>
              <a:gd name="connsiteY8" fmla="*/ 352425 h 498475"/>
              <a:gd name="connsiteX9" fmla="*/ 142875 w 431800"/>
              <a:gd name="connsiteY9" fmla="*/ 349250 h 498475"/>
              <a:gd name="connsiteX10" fmla="*/ 165100 w 431800"/>
              <a:gd name="connsiteY10" fmla="*/ 327025 h 498475"/>
              <a:gd name="connsiteX11" fmla="*/ 187325 w 431800"/>
              <a:gd name="connsiteY11" fmla="*/ 298450 h 498475"/>
              <a:gd name="connsiteX12" fmla="*/ 193675 w 431800"/>
              <a:gd name="connsiteY12" fmla="*/ 288925 h 498475"/>
              <a:gd name="connsiteX13" fmla="*/ 203200 w 431800"/>
              <a:gd name="connsiteY13" fmla="*/ 282575 h 498475"/>
              <a:gd name="connsiteX14" fmla="*/ 212725 w 431800"/>
              <a:gd name="connsiteY14" fmla="*/ 279400 h 498475"/>
              <a:gd name="connsiteX15" fmla="*/ 234950 w 431800"/>
              <a:gd name="connsiteY15" fmla="*/ 273050 h 498475"/>
              <a:gd name="connsiteX16" fmla="*/ 244475 w 431800"/>
              <a:gd name="connsiteY16" fmla="*/ 266700 h 498475"/>
              <a:gd name="connsiteX17" fmla="*/ 257175 w 431800"/>
              <a:gd name="connsiteY17" fmla="*/ 263525 h 498475"/>
              <a:gd name="connsiteX18" fmla="*/ 285750 w 431800"/>
              <a:gd name="connsiteY18" fmla="*/ 257175 h 498475"/>
              <a:gd name="connsiteX19" fmla="*/ 295275 w 431800"/>
              <a:gd name="connsiteY19" fmla="*/ 250825 h 498475"/>
              <a:gd name="connsiteX20" fmla="*/ 304800 w 431800"/>
              <a:gd name="connsiteY20" fmla="*/ 247650 h 498475"/>
              <a:gd name="connsiteX21" fmla="*/ 314325 w 431800"/>
              <a:gd name="connsiteY21" fmla="*/ 238125 h 498475"/>
              <a:gd name="connsiteX22" fmla="*/ 333375 w 431800"/>
              <a:gd name="connsiteY22" fmla="*/ 228600 h 498475"/>
              <a:gd name="connsiteX23" fmla="*/ 342900 w 431800"/>
              <a:gd name="connsiteY23" fmla="*/ 215900 h 498475"/>
              <a:gd name="connsiteX24" fmla="*/ 355600 w 431800"/>
              <a:gd name="connsiteY24" fmla="*/ 203200 h 498475"/>
              <a:gd name="connsiteX25" fmla="*/ 365125 w 431800"/>
              <a:gd name="connsiteY25" fmla="*/ 190500 h 498475"/>
              <a:gd name="connsiteX26" fmla="*/ 377825 w 431800"/>
              <a:gd name="connsiteY26" fmla="*/ 171450 h 498475"/>
              <a:gd name="connsiteX27" fmla="*/ 381000 w 431800"/>
              <a:gd name="connsiteY27" fmla="*/ 139700 h 498475"/>
              <a:gd name="connsiteX28" fmla="*/ 390525 w 431800"/>
              <a:gd name="connsiteY28" fmla="*/ 92075 h 498475"/>
              <a:gd name="connsiteX29" fmla="*/ 400050 w 431800"/>
              <a:gd name="connsiteY29" fmla="*/ 57150 h 498475"/>
              <a:gd name="connsiteX30" fmla="*/ 406400 w 431800"/>
              <a:gd name="connsiteY30" fmla="*/ 47625 h 498475"/>
              <a:gd name="connsiteX31" fmla="*/ 409575 w 431800"/>
              <a:gd name="connsiteY31" fmla="*/ 38100 h 498475"/>
              <a:gd name="connsiteX32" fmla="*/ 419100 w 431800"/>
              <a:gd name="connsiteY32" fmla="*/ 31750 h 498475"/>
              <a:gd name="connsiteX33" fmla="*/ 428625 w 431800"/>
              <a:gd name="connsiteY33" fmla="*/ 9525 h 498475"/>
              <a:gd name="connsiteX34" fmla="*/ 431800 w 431800"/>
              <a:gd name="connsiteY34" fmla="*/ 0 h 498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31800" h="498475">
                <a:moveTo>
                  <a:pt x="0" y="498475"/>
                </a:moveTo>
                <a:cubicBezTo>
                  <a:pt x="7408" y="468842"/>
                  <a:pt x="12823" y="438637"/>
                  <a:pt x="22225" y="409575"/>
                </a:cubicBezTo>
                <a:cubicBezTo>
                  <a:pt x="24574" y="402314"/>
                  <a:pt x="30692" y="396875"/>
                  <a:pt x="34925" y="390525"/>
                </a:cubicBezTo>
                <a:cubicBezTo>
                  <a:pt x="37042" y="387350"/>
                  <a:pt x="38100" y="383117"/>
                  <a:pt x="41275" y="381000"/>
                </a:cubicBezTo>
                <a:cubicBezTo>
                  <a:pt x="44450" y="378883"/>
                  <a:pt x="47869" y="377093"/>
                  <a:pt x="50800" y="374650"/>
                </a:cubicBezTo>
                <a:cubicBezTo>
                  <a:pt x="54249" y="371775"/>
                  <a:pt x="56589" y="367616"/>
                  <a:pt x="60325" y="365125"/>
                </a:cubicBezTo>
                <a:cubicBezTo>
                  <a:pt x="63110" y="363269"/>
                  <a:pt x="66529" y="362365"/>
                  <a:pt x="69850" y="361950"/>
                </a:cubicBezTo>
                <a:cubicBezTo>
                  <a:pt x="83542" y="360238"/>
                  <a:pt x="97367" y="359833"/>
                  <a:pt x="111125" y="358775"/>
                </a:cubicBezTo>
                <a:cubicBezTo>
                  <a:pt x="133963" y="351162"/>
                  <a:pt x="105443" y="360398"/>
                  <a:pt x="133350" y="352425"/>
                </a:cubicBezTo>
                <a:cubicBezTo>
                  <a:pt x="136568" y="351506"/>
                  <a:pt x="139700" y="350308"/>
                  <a:pt x="142875" y="349250"/>
                </a:cubicBezTo>
                <a:cubicBezTo>
                  <a:pt x="157431" y="327415"/>
                  <a:pt x="148335" y="332613"/>
                  <a:pt x="165100" y="327025"/>
                </a:cubicBezTo>
                <a:cubicBezTo>
                  <a:pt x="180021" y="312104"/>
                  <a:pt x="172134" y="321236"/>
                  <a:pt x="187325" y="298450"/>
                </a:cubicBezTo>
                <a:cubicBezTo>
                  <a:pt x="189442" y="295275"/>
                  <a:pt x="190500" y="291042"/>
                  <a:pt x="193675" y="288925"/>
                </a:cubicBezTo>
                <a:cubicBezTo>
                  <a:pt x="196850" y="286808"/>
                  <a:pt x="199787" y="284282"/>
                  <a:pt x="203200" y="282575"/>
                </a:cubicBezTo>
                <a:cubicBezTo>
                  <a:pt x="206193" y="281078"/>
                  <a:pt x="209507" y="280319"/>
                  <a:pt x="212725" y="279400"/>
                </a:cubicBezTo>
                <a:cubicBezTo>
                  <a:pt x="217472" y="278044"/>
                  <a:pt x="229875" y="275588"/>
                  <a:pt x="234950" y="273050"/>
                </a:cubicBezTo>
                <a:cubicBezTo>
                  <a:pt x="238363" y="271343"/>
                  <a:pt x="240968" y="268203"/>
                  <a:pt x="244475" y="266700"/>
                </a:cubicBezTo>
                <a:cubicBezTo>
                  <a:pt x="248486" y="264981"/>
                  <a:pt x="252979" y="264724"/>
                  <a:pt x="257175" y="263525"/>
                </a:cubicBezTo>
                <a:cubicBezTo>
                  <a:pt x="279060" y="257272"/>
                  <a:pt x="251371" y="262905"/>
                  <a:pt x="285750" y="257175"/>
                </a:cubicBezTo>
                <a:cubicBezTo>
                  <a:pt x="288925" y="255058"/>
                  <a:pt x="291862" y="252532"/>
                  <a:pt x="295275" y="250825"/>
                </a:cubicBezTo>
                <a:cubicBezTo>
                  <a:pt x="298268" y="249328"/>
                  <a:pt x="302015" y="249506"/>
                  <a:pt x="304800" y="247650"/>
                </a:cubicBezTo>
                <a:cubicBezTo>
                  <a:pt x="308536" y="245159"/>
                  <a:pt x="310589" y="240616"/>
                  <a:pt x="314325" y="238125"/>
                </a:cubicBezTo>
                <a:cubicBezTo>
                  <a:pt x="329819" y="227796"/>
                  <a:pt x="318387" y="243588"/>
                  <a:pt x="333375" y="228600"/>
                </a:cubicBezTo>
                <a:cubicBezTo>
                  <a:pt x="337117" y="224858"/>
                  <a:pt x="339415" y="219882"/>
                  <a:pt x="342900" y="215900"/>
                </a:cubicBezTo>
                <a:cubicBezTo>
                  <a:pt x="346842" y="211394"/>
                  <a:pt x="351658" y="207706"/>
                  <a:pt x="355600" y="203200"/>
                </a:cubicBezTo>
                <a:cubicBezTo>
                  <a:pt x="359085" y="199218"/>
                  <a:pt x="362090" y="194835"/>
                  <a:pt x="365125" y="190500"/>
                </a:cubicBezTo>
                <a:cubicBezTo>
                  <a:pt x="369502" y="184248"/>
                  <a:pt x="377825" y="171450"/>
                  <a:pt x="377825" y="171450"/>
                </a:cubicBezTo>
                <a:cubicBezTo>
                  <a:pt x="378883" y="160867"/>
                  <a:pt x="379320" y="150203"/>
                  <a:pt x="381000" y="139700"/>
                </a:cubicBezTo>
                <a:cubicBezTo>
                  <a:pt x="383558" y="123714"/>
                  <a:pt x="387350" y="107950"/>
                  <a:pt x="390525" y="92075"/>
                </a:cubicBezTo>
                <a:cubicBezTo>
                  <a:pt x="392229" y="83555"/>
                  <a:pt x="395446" y="64056"/>
                  <a:pt x="400050" y="57150"/>
                </a:cubicBezTo>
                <a:cubicBezTo>
                  <a:pt x="402167" y="53975"/>
                  <a:pt x="404693" y="51038"/>
                  <a:pt x="406400" y="47625"/>
                </a:cubicBezTo>
                <a:cubicBezTo>
                  <a:pt x="407897" y="44632"/>
                  <a:pt x="407484" y="40713"/>
                  <a:pt x="409575" y="38100"/>
                </a:cubicBezTo>
                <a:cubicBezTo>
                  <a:pt x="411959" y="35120"/>
                  <a:pt x="415925" y="33867"/>
                  <a:pt x="419100" y="31750"/>
                </a:cubicBezTo>
                <a:cubicBezTo>
                  <a:pt x="425708" y="5319"/>
                  <a:pt x="417662" y="31451"/>
                  <a:pt x="428625" y="9525"/>
                </a:cubicBezTo>
                <a:cubicBezTo>
                  <a:pt x="430122" y="6532"/>
                  <a:pt x="431800" y="0"/>
                  <a:pt x="431800" y="0"/>
                </a:cubicBezTo>
              </a:path>
            </a:pathLst>
          </a:custGeom>
          <a:noFill/>
          <a:ln w="38100">
            <a:solidFill>
              <a:srgbClr val="FF0000"/>
            </a:solidFill>
            <a:miter lim="800000"/>
            <a:headEnd/>
            <a:tailEn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a typeface="宋体" pitchFamily="2" charset="-122"/>
            </a:endParaRPr>
          </a:p>
        </p:txBody>
      </p:sp>
      <p:sp>
        <p:nvSpPr>
          <p:cNvPr id="43" name="任意多边形 42"/>
          <p:cNvSpPr/>
          <p:nvPr/>
        </p:nvSpPr>
        <p:spPr bwMode="hidden">
          <a:xfrm>
            <a:off x="3876104" y="3468938"/>
            <a:ext cx="596900" cy="638175"/>
          </a:xfrm>
          <a:custGeom>
            <a:avLst/>
            <a:gdLst>
              <a:gd name="connsiteX0" fmla="*/ 0 w 596900"/>
              <a:gd name="connsiteY0" fmla="*/ 638175 h 638175"/>
              <a:gd name="connsiteX1" fmla="*/ 53975 w 596900"/>
              <a:gd name="connsiteY1" fmla="*/ 568325 h 638175"/>
              <a:gd name="connsiteX2" fmla="*/ 79375 w 596900"/>
              <a:gd name="connsiteY2" fmla="*/ 542925 h 638175"/>
              <a:gd name="connsiteX3" fmla="*/ 101600 w 596900"/>
              <a:gd name="connsiteY3" fmla="*/ 536575 h 638175"/>
              <a:gd name="connsiteX4" fmla="*/ 107950 w 596900"/>
              <a:gd name="connsiteY4" fmla="*/ 527050 h 638175"/>
              <a:gd name="connsiteX5" fmla="*/ 127000 w 596900"/>
              <a:gd name="connsiteY5" fmla="*/ 520700 h 638175"/>
              <a:gd name="connsiteX6" fmla="*/ 136525 w 596900"/>
              <a:gd name="connsiteY6" fmla="*/ 514350 h 638175"/>
              <a:gd name="connsiteX7" fmla="*/ 142875 w 596900"/>
              <a:gd name="connsiteY7" fmla="*/ 504825 h 638175"/>
              <a:gd name="connsiteX8" fmla="*/ 152400 w 596900"/>
              <a:gd name="connsiteY8" fmla="*/ 501650 h 638175"/>
              <a:gd name="connsiteX9" fmla="*/ 161925 w 596900"/>
              <a:gd name="connsiteY9" fmla="*/ 495300 h 638175"/>
              <a:gd name="connsiteX10" fmla="*/ 184150 w 596900"/>
              <a:gd name="connsiteY10" fmla="*/ 488950 h 638175"/>
              <a:gd name="connsiteX11" fmla="*/ 203200 w 596900"/>
              <a:gd name="connsiteY11" fmla="*/ 479425 h 638175"/>
              <a:gd name="connsiteX12" fmla="*/ 241300 w 596900"/>
              <a:gd name="connsiteY12" fmla="*/ 469900 h 638175"/>
              <a:gd name="connsiteX13" fmla="*/ 250825 w 596900"/>
              <a:gd name="connsiteY13" fmla="*/ 466725 h 638175"/>
              <a:gd name="connsiteX14" fmla="*/ 273050 w 596900"/>
              <a:gd name="connsiteY14" fmla="*/ 463550 h 638175"/>
              <a:gd name="connsiteX15" fmla="*/ 295275 w 596900"/>
              <a:gd name="connsiteY15" fmla="*/ 441325 h 638175"/>
              <a:gd name="connsiteX16" fmla="*/ 311150 w 596900"/>
              <a:gd name="connsiteY16" fmla="*/ 412750 h 638175"/>
              <a:gd name="connsiteX17" fmla="*/ 317500 w 596900"/>
              <a:gd name="connsiteY17" fmla="*/ 403225 h 638175"/>
              <a:gd name="connsiteX18" fmla="*/ 320675 w 596900"/>
              <a:gd name="connsiteY18" fmla="*/ 393700 h 638175"/>
              <a:gd name="connsiteX19" fmla="*/ 323850 w 596900"/>
              <a:gd name="connsiteY19" fmla="*/ 374650 h 638175"/>
              <a:gd name="connsiteX20" fmla="*/ 342900 w 596900"/>
              <a:gd name="connsiteY20" fmla="*/ 365125 h 638175"/>
              <a:gd name="connsiteX21" fmla="*/ 438150 w 596900"/>
              <a:gd name="connsiteY21" fmla="*/ 368300 h 638175"/>
              <a:gd name="connsiteX22" fmla="*/ 454025 w 596900"/>
              <a:gd name="connsiteY22" fmla="*/ 384175 h 638175"/>
              <a:gd name="connsiteX23" fmla="*/ 463550 w 596900"/>
              <a:gd name="connsiteY23" fmla="*/ 390525 h 638175"/>
              <a:gd name="connsiteX24" fmla="*/ 479425 w 596900"/>
              <a:gd name="connsiteY24" fmla="*/ 409575 h 638175"/>
              <a:gd name="connsiteX25" fmla="*/ 488950 w 596900"/>
              <a:gd name="connsiteY25" fmla="*/ 415925 h 638175"/>
              <a:gd name="connsiteX26" fmla="*/ 495300 w 596900"/>
              <a:gd name="connsiteY26" fmla="*/ 425450 h 638175"/>
              <a:gd name="connsiteX27" fmla="*/ 533400 w 596900"/>
              <a:gd name="connsiteY27" fmla="*/ 428625 h 638175"/>
              <a:gd name="connsiteX28" fmla="*/ 542925 w 596900"/>
              <a:gd name="connsiteY28" fmla="*/ 422275 h 638175"/>
              <a:gd name="connsiteX29" fmla="*/ 549275 w 596900"/>
              <a:gd name="connsiteY29" fmla="*/ 393700 h 638175"/>
              <a:gd name="connsiteX30" fmla="*/ 558800 w 596900"/>
              <a:gd name="connsiteY30" fmla="*/ 361950 h 638175"/>
              <a:gd name="connsiteX31" fmla="*/ 565150 w 596900"/>
              <a:gd name="connsiteY31" fmla="*/ 352425 h 638175"/>
              <a:gd name="connsiteX32" fmla="*/ 577850 w 596900"/>
              <a:gd name="connsiteY32" fmla="*/ 333375 h 638175"/>
              <a:gd name="connsiteX33" fmla="*/ 584200 w 596900"/>
              <a:gd name="connsiteY33" fmla="*/ 311150 h 638175"/>
              <a:gd name="connsiteX34" fmla="*/ 587375 w 596900"/>
              <a:gd name="connsiteY34" fmla="*/ 301625 h 638175"/>
              <a:gd name="connsiteX35" fmla="*/ 590550 w 596900"/>
              <a:gd name="connsiteY35" fmla="*/ 269875 h 638175"/>
              <a:gd name="connsiteX36" fmla="*/ 593725 w 596900"/>
              <a:gd name="connsiteY36" fmla="*/ 250825 h 638175"/>
              <a:gd name="connsiteX37" fmla="*/ 596900 w 596900"/>
              <a:gd name="connsiteY37" fmla="*/ 228600 h 638175"/>
              <a:gd name="connsiteX38" fmla="*/ 590550 w 596900"/>
              <a:gd name="connsiteY38" fmla="*/ 123825 h 638175"/>
              <a:gd name="connsiteX39" fmla="*/ 577850 w 596900"/>
              <a:gd name="connsiteY39" fmla="*/ 114300 h 638175"/>
              <a:gd name="connsiteX40" fmla="*/ 558800 w 596900"/>
              <a:gd name="connsiteY40" fmla="*/ 101600 h 638175"/>
              <a:gd name="connsiteX41" fmla="*/ 549275 w 596900"/>
              <a:gd name="connsiteY41" fmla="*/ 95250 h 638175"/>
              <a:gd name="connsiteX42" fmla="*/ 536575 w 596900"/>
              <a:gd name="connsiteY42" fmla="*/ 79375 h 638175"/>
              <a:gd name="connsiteX43" fmla="*/ 533400 w 596900"/>
              <a:gd name="connsiteY43" fmla="*/ 69850 h 638175"/>
              <a:gd name="connsiteX44" fmla="*/ 514350 w 596900"/>
              <a:gd name="connsiteY44" fmla="*/ 53975 h 638175"/>
              <a:gd name="connsiteX45" fmla="*/ 504825 w 596900"/>
              <a:gd name="connsiteY45" fmla="*/ 44450 h 638175"/>
              <a:gd name="connsiteX46" fmla="*/ 485775 w 596900"/>
              <a:gd name="connsiteY46" fmla="*/ 34925 h 638175"/>
              <a:gd name="connsiteX47" fmla="*/ 466725 w 596900"/>
              <a:gd name="connsiteY47" fmla="*/ 22225 h 638175"/>
              <a:gd name="connsiteX48" fmla="*/ 447675 w 596900"/>
              <a:gd name="connsiteY48" fmla="*/ 12700 h 638175"/>
              <a:gd name="connsiteX49" fmla="*/ 438150 w 596900"/>
              <a:gd name="connsiteY49" fmla="*/ 0 h 63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596900" h="638175">
                <a:moveTo>
                  <a:pt x="0" y="638175"/>
                </a:moveTo>
                <a:cubicBezTo>
                  <a:pt x="17992" y="614892"/>
                  <a:pt x="36614" y="592082"/>
                  <a:pt x="53975" y="568325"/>
                </a:cubicBezTo>
                <a:cubicBezTo>
                  <a:pt x="63940" y="554689"/>
                  <a:pt x="56061" y="548753"/>
                  <a:pt x="79375" y="542925"/>
                </a:cubicBezTo>
                <a:cubicBezTo>
                  <a:pt x="95322" y="538938"/>
                  <a:pt x="87935" y="541130"/>
                  <a:pt x="101600" y="536575"/>
                </a:cubicBezTo>
                <a:cubicBezTo>
                  <a:pt x="103717" y="533400"/>
                  <a:pt x="104714" y="529072"/>
                  <a:pt x="107950" y="527050"/>
                </a:cubicBezTo>
                <a:cubicBezTo>
                  <a:pt x="113626" y="523502"/>
                  <a:pt x="121431" y="524413"/>
                  <a:pt x="127000" y="520700"/>
                </a:cubicBezTo>
                <a:lnTo>
                  <a:pt x="136525" y="514350"/>
                </a:lnTo>
                <a:cubicBezTo>
                  <a:pt x="138642" y="511175"/>
                  <a:pt x="139895" y="507209"/>
                  <a:pt x="142875" y="504825"/>
                </a:cubicBezTo>
                <a:cubicBezTo>
                  <a:pt x="145488" y="502734"/>
                  <a:pt x="149407" y="503147"/>
                  <a:pt x="152400" y="501650"/>
                </a:cubicBezTo>
                <a:cubicBezTo>
                  <a:pt x="155813" y="499943"/>
                  <a:pt x="158512" y="497007"/>
                  <a:pt x="161925" y="495300"/>
                </a:cubicBezTo>
                <a:cubicBezTo>
                  <a:pt x="167000" y="492762"/>
                  <a:pt x="179403" y="490306"/>
                  <a:pt x="184150" y="488950"/>
                </a:cubicBezTo>
                <a:cubicBezTo>
                  <a:pt x="208466" y="482002"/>
                  <a:pt x="178153" y="490557"/>
                  <a:pt x="203200" y="479425"/>
                </a:cubicBezTo>
                <a:cubicBezTo>
                  <a:pt x="222447" y="470871"/>
                  <a:pt x="221332" y="474337"/>
                  <a:pt x="241300" y="469900"/>
                </a:cubicBezTo>
                <a:cubicBezTo>
                  <a:pt x="244567" y="469174"/>
                  <a:pt x="247543" y="467381"/>
                  <a:pt x="250825" y="466725"/>
                </a:cubicBezTo>
                <a:cubicBezTo>
                  <a:pt x="258163" y="465257"/>
                  <a:pt x="265642" y="464608"/>
                  <a:pt x="273050" y="463550"/>
                </a:cubicBezTo>
                <a:cubicBezTo>
                  <a:pt x="287606" y="441715"/>
                  <a:pt x="278510" y="446913"/>
                  <a:pt x="295275" y="441325"/>
                </a:cubicBezTo>
                <a:cubicBezTo>
                  <a:pt x="300863" y="424560"/>
                  <a:pt x="296594" y="434585"/>
                  <a:pt x="311150" y="412750"/>
                </a:cubicBezTo>
                <a:cubicBezTo>
                  <a:pt x="313267" y="409575"/>
                  <a:pt x="316293" y="406845"/>
                  <a:pt x="317500" y="403225"/>
                </a:cubicBezTo>
                <a:cubicBezTo>
                  <a:pt x="318558" y="400050"/>
                  <a:pt x="319949" y="396967"/>
                  <a:pt x="320675" y="393700"/>
                </a:cubicBezTo>
                <a:cubicBezTo>
                  <a:pt x="322072" y="387416"/>
                  <a:pt x="320971" y="380408"/>
                  <a:pt x="323850" y="374650"/>
                </a:cubicBezTo>
                <a:cubicBezTo>
                  <a:pt x="326312" y="369726"/>
                  <a:pt x="338392" y="366628"/>
                  <a:pt x="342900" y="365125"/>
                </a:cubicBezTo>
                <a:cubicBezTo>
                  <a:pt x="374650" y="366183"/>
                  <a:pt x="406513" y="365424"/>
                  <a:pt x="438150" y="368300"/>
                </a:cubicBezTo>
                <a:cubicBezTo>
                  <a:pt x="447463" y="369147"/>
                  <a:pt x="448945" y="379095"/>
                  <a:pt x="454025" y="384175"/>
                </a:cubicBezTo>
                <a:cubicBezTo>
                  <a:pt x="456723" y="386873"/>
                  <a:pt x="460619" y="388082"/>
                  <a:pt x="463550" y="390525"/>
                </a:cubicBezTo>
                <a:cubicBezTo>
                  <a:pt x="494758" y="416532"/>
                  <a:pt x="454450" y="384600"/>
                  <a:pt x="479425" y="409575"/>
                </a:cubicBezTo>
                <a:cubicBezTo>
                  <a:pt x="482123" y="412273"/>
                  <a:pt x="485775" y="413808"/>
                  <a:pt x="488950" y="415925"/>
                </a:cubicBezTo>
                <a:cubicBezTo>
                  <a:pt x="491067" y="419100"/>
                  <a:pt x="492602" y="422752"/>
                  <a:pt x="495300" y="425450"/>
                </a:cubicBezTo>
                <a:cubicBezTo>
                  <a:pt x="507549" y="437699"/>
                  <a:pt x="514217" y="430756"/>
                  <a:pt x="533400" y="428625"/>
                </a:cubicBezTo>
                <a:cubicBezTo>
                  <a:pt x="536575" y="426508"/>
                  <a:pt x="540808" y="425450"/>
                  <a:pt x="542925" y="422275"/>
                </a:cubicBezTo>
                <a:cubicBezTo>
                  <a:pt x="544216" y="420339"/>
                  <a:pt x="549193" y="394067"/>
                  <a:pt x="549275" y="393700"/>
                </a:cubicBezTo>
                <a:cubicBezTo>
                  <a:pt x="550754" y="387044"/>
                  <a:pt x="556162" y="365907"/>
                  <a:pt x="558800" y="361950"/>
                </a:cubicBezTo>
                <a:cubicBezTo>
                  <a:pt x="560917" y="358775"/>
                  <a:pt x="563443" y="355838"/>
                  <a:pt x="565150" y="352425"/>
                </a:cubicBezTo>
                <a:cubicBezTo>
                  <a:pt x="574340" y="334045"/>
                  <a:pt x="559794" y="351431"/>
                  <a:pt x="577850" y="333375"/>
                </a:cubicBezTo>
                <a:cubicBezTo>
                  <a:pt x="585463" y="310537"/>
                  <a:pt x="576227" y="339057"/>
                  <a:pt x="584200" y="311150"/>
                </a:cubicBezTo>
                <a:cubicBezTo>
                  <a:pt x="585119" y="307932"/>
                  <a:pt x="586317" y="304800"/>
                  <a:pt x="587375" y="301625"/>
                </a:cubicBezTo>
                <a:cubicBezTo>
                  <a:pt x="588433" y="291042"/>
                  <a:pt x="589231" y="280429"/>
                  <a:pt x="590550" y="269875"/>
                </a:cubicBezTo>
                <a:cubicBezTo>
                  <a:pt x="591348" y="263487"/>
                  <a:pt x="592746" y="257188"/>
                  <a:pt x="593725" y="250825"/>
                </a:cubicBezTo>
                <a:cubicBezTo>
                  <a:pt x="594863" y="243428"/>
                  <a:pt x="595842" y="236008"/>
                  <a:pt x="596900" y="228600"/>
                </a:cubicBezTo>
                <a:cubicBezTo>
                  <a:pt x="594783" y="193675"/>
                  <a:pt x="596302" y="158338"/>
                  <a:pt x="590550" y="123825"/>
                </a:cubicBezTo>
                <a:cubicBezTo>
                  <a:pt x="589680" y="118605"/>
                  <a:pt x="582185" y="117335"/>
                  <a:pt x="577850" y="114300"/>
                </a:cubicBezTo>
                <a:cubicBezTo>
                  <a:pt x="571598" y="109923"/>
                  <a:pt x="565150" y="105833"/>
                  <a:pt x="558800" y="101600"/>
                </a:cubicBezTo>
                <a:lnTo>
                  <a:pt x="549275" y="95250"/>
                </a:lnTo>
                <a:cubicBezTo>
                  <a:pt x="541295" y="71309"/>
                  <a:pt x="552988" y="99891"/>
                  <a:pt x="536575" y="79375"/>
                </a:cubicBezTo>
                <a:cubicBezTo>
                  <a:pt x="534484" y="76762"/>
                  <a:pt x="535256" y="72635"/>
                  <a:pt x="533400" y="69850"/>
                </a:cubicBezTo>
                <a:cubicBezTo>
                  <a:pt x="526443" y="59415"/>
                  <a:pt x="523135" y="61296"/>
                  <a:pt x="514350" y="53975"/>
                </a:cubicBezTo>
                <a:cubicBezTo>
                  <a:pt x="510901" y="51100"/>
                  <a:pt x="508274" y="47325"/>
                  <a:pt x="504825" y="44450"/>
                </a:cubicBezTo>
                <a:cubicBezTo>
                  <a:pt x="496619" y="37611"/>
                  <a:pt x="495321" y="38107"/>
                  <a:pt x="485775" y="34925"/>
                </a:cubicBezTo>
                <a:cubicBezTo>
                  <a:pt x="467719" y="16869"/>
                  <a:pt x="485105" y="31415"/>
                  <a:pt x="466725" y="22225"/>
                </a:cubicBezTo>
                <a:cubicBezTo>
                  <a:pt x="442106" y="9915"/>
                  <a:pt x="471616" y="20680"/>
                  <a:pt x="447675" y="12700"/>
                </a:cubicBezTo>
                <a:cubicBezTo>
                  <a:pt x="440495" y="1930"/>
                  <a:pt x="444023" y="5873"/>
                  <a:pt x="438150" y="0"/>
                </a:cubicBezTo>
              </a:path>
            </a:pathLst>
          </a:custGeom>
          <a:noFill/>
          <a:ln w="38100">
            <a:solidFill>
              <a:srgbClr val="FF0000"/>
            </a:solidFill>
            <a:miter lim="800000"/>
            <a:headEnd/>
            <a:tailEn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黑体" pitchFamily="49" charset="-122"/>
              <a:ea typeface="黑体" pitchFamily="49" charset="-122"/>
            </a:endParaRPr>
          </a:p>
        </p:txBody>
      </p:sp>
      <p:sp>
        <p:nvSpPr>
          <p:cNvPr id="44" name="任意多边形 43"/>
          <p:cNvSpPr/>
          <p:nvPr/>
        </p:nvSpPr>
        <p:spPr bwMode="hidden">
          <a:xfrm>
            <a:off x="3714179" y="2948238"/>
            <a:ext cx="565150" cy="533400"/>
          </a:xfrm>
          <a:custGeom>
            <a:avLst/>
            <a:gdLst>
              <a:gd name="connsiteX0" fmla="*/ 565150 w 565150"/>
              <a:gd name="connsiteY0" fmla="*/ 533400 h 533400"/>
              <a:gd name="connsiteX1" fmla="*/ 374650 w 565150"/>
              <a:gd name="connsiteY1" fmla="*/ 396875 h 533400"/>
              <a:gd name="connsiteX2" fmla="*/ 365125 w 565150"/>
              <a:gd name="connsiteY2" fmla="*/ 390525 h 533400"/>
              <a:gd name="connsiteX3" fmla="*/ 336550 w 565150"/>
              <a:gd name="connsiteY3" fmla="*/ 368300 h 533400"/>
              <a:gd name="connsiteX4" fmla="*/ 317500 w 565150"/>
              <a:gd name="connsiteY4" fmla="*/ 361950 h 533400"/>
              <a:gd name="connsiteX5" fmla="*/ 307975 w 565150"/>
              <a:gd name="connsiteY5" fmla="*/ 358775 h 533400"/>
              <a:gd name="connsiteX6" fmla="*/ 288925 w 565150"/>
              <a:gd name="connsiteY6" fmla="*/ 355600 h 533400"/>
              <a:gd name="connsiteX7" fmla="*/ 276225 w 565150"/>
              <a:gd name="connsiteY7" fmla="*/ 336550 h 533400"/>
              <a:gd name="connsiteX8" fmla="*/ 269875 w 565150"/>
              <a:gd name="connsiteY8" fmla="*/ 327025 h 533400"/>
              <a:gd name="connsiteX9" fmla="*/ 263525 w 565150"/>
              <a:gd name="connsiteY9" fmla="*/ 307975 h 533400"/>
              <a:gd name="connsiteX10" fmla="*/ 260350 w 565150"/>
              <a:gd name="connsiteY10" fmla="*/ 298450 h 533400"/>
              <a:gd name="connsiteX11" fmla="*/ 254000 w 565150"/>
              <a:gd name="connsiteY11" fmla="*/ 288925 h 533400"/>
              <a:gd name="connsiteX12" fmla="*/ 250825 w 565150"/>
              <a:gd name="connsiteY12" fmla="*/ 279400 h 533400"/>
              <a:gd name="connsiteX13" fmla="*/ 244475 w 565150"/>
              <a:gd name="connsiteY13" fmla="*/ 269875 h 533400"/>
              <a:gd name="connsiteX14" fmla="*/ 225425 w 565150"/>
              <a:gd name="connsiteY14" fmla="*/ 257175 h 533400"/>
              <a:gd name="connsiteX15" fmla="*/ 219075 w 565150"/>
              <a:gd name="connsiteY15" fmla="*/ 247650 h 533400"/>
              <a:gd name="connsiteX16" fmla="*/ 200025 w 565150"/>
              <a:gd name="connsiteY16" fmla="*/ 238125 h 533400"/>
              <a:gd name="connsiteX17" fmla="*/ 174625 w 565150"/>
              <a:gd name="connsiteY17" fmla="*/ 222250 h 533400"/>
              <a:gd name="connsiteX18" fmla="*/ 165100 w 565150"/>
              <a:gd name="connsiteY18" fmla="*/ 215900 h 533400"/>
              <a:gd name="connsiteX19" fmla="*/ 146050 w 565150"/>
              <a:gd name="connsiteY19" fmla="*/ 209550 h 533400"/>
              <a:gd name="connsiteX20" fmla="*/ 136525 w 565150"/>
              <a:gd name="connsiteY20" fmla="*/ 200025 h 533400"/>
              <a:gd name="connsiteX21" fmla="*/ 133350 w 565150"/>
              <a:gd name="connsiteY21" fmla="*/ 190500 h 533400"/>
              <a:gd name="connsiteX22" fmla="*/ 123825 w 565150"/>
              <a:gd name="connsiteY22" fmla="*/ 184150 h 533400"/>
              <a:gd name="connsiteX23" fmla="*/ 111125 w 565150"/>
              <a:gd name="connsiteY23" fmla="*/ 165100 h 533400"/>
              <a:gd name="connsiteX24" fmla="*/ 107950 w 565150"/>
              <a:gd name="connsiteY24" fmla="*/ 155575 h 533400"/>
              <a:gd name="connsiteX25" fmla="*/ 92075 w 565150"/>
              <a:gd name="connsiteY25" fmla="*/ 136525 h 533400"/>
              <a:gd name="connsiteX26" fmla="*/ 76200 w 565150"/>
              <a:gd name="connsiteY26" fmla="*/ 107950 h 533400"/>
              <a:gd name="connsiteX27" fmla="*/ 60325 w 565150"/>
              <a:gd name="connsiteY27" fmla="*/ 88900 h 533400"/>
              <a:gd name="connsiteX28" fmla="*/ 57150 w 565150"/>
              <a:gd name="connsiteY28" fmla="*/ 79375 h 533400"/>
              <a:gd name="connsiteX29" fmla="*/ 41275 w 565150"/>
              <a:gd name="connsiteY29" fmla="*/ 57150 h 533400"/>
              <a:gd name="connsiteX30" fmla="*/ 25400 w 565150"/>
              <a:gd name="connsiteY30" fmla="*/ 41275 h 533400"/>
              <a:gd name="connsiteX31" fmla="*/ 12700 w 565150"/>
              <a:gd name="connsiteY31" fmla="*/ 19050 h 533400"/>
              <a:gd name="connsiteX32" fmla="*/ 9525 w 565150"/>
              <a:gd name="connsiteY32" fmla="*/ 9525 h 533400"/>
              <a:gd name="connsiteX33" fmla="*/ 0 w 565150"/>
              <a:gd name="connsiteY33" fmla="*/ 0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65150" h="533400">
                <a:moveTo>
                  <a:pt x="565150" y="533400"/>
                </a:moveTo>
                <a:lnTo>
                  <a:pt x="374650" y="396875"/>
                </a:lnTo>
                <a:cubicBezTo>
                  <a:pt x="371545" y="394657"/>
                  <a:pt x="367823" y="393223"/>
                  <a:pt x="365125" y="390525"/>
                </a:cubicBezTo>
                <a:cubicBezTo>
                  <a:pt x="356907" y="382307"/>
                  <a:pt x="347943" y="372098"/>
                  <a:pt x="336550" y="368300"/>
                </a:cubicBezTo>
                <a:lnTo>
                  <a:pt x="317500" y="361950"/>
                </a:lnTo>
                <a:cubicBezTo>
                  <a:pt x="314325" y="360892"/>
                  <a:pt x="311276" y="359325"/>
                  <a:pt x="307975" y="358775"/>
                </a:cubicBezTo>
                <a:lnTo>
                  <a:pt x="288925" y="355600"/>
                </a:lnTo>
                <a:lnTo>
                  <a:pt x="276225" y="336550"/>
                </a:lnTo>
                <a:cubicBezTo>
                  <a:pt x="274108" y="333375"/>
                  <a:pt x="271082" y="330645"/>
                  <a:pt x="269875" y="327025"/>
                </a:cubicBezTo>
                <a:lnTo>
                  <a:pt x="263525" y="307975"/>
                </a:lnTo>
                <a:cubicBezTo>
                  <a:pt x="262467" y="304800"/>
                  <a:pt x="262206" y="301235"/>
                  <a:pt x="260350" y="298450"/>
                </a:cubicBezTo>
                <a:cubicBezTo>
                  <a:pt x="258233" y="295275"/>
                  <a:pt x="255707" y="292338"/>
                  <a:pt x="254000" y="288925"/>
                </a:cubicBezTo>
                <a:cubicBezTo>
                  <a:pt x="252503" y="285932"/>
                  <a:pt x="252322" y="282393"/>
                  <a:pt x="250825" y="279400"/>
                </a:cubicBezTo>
                <a:cubicBezTo>
                  <a:pt x="249118" y="275987"/>
                  <a:pt x="247347" y="272388"/>
                  <a:pt x="244475" y="269875"/>
                </a:cubicBezTo>
                <a:cubicBezTo>
                  <a:pt x="238732" y="264849"/>
                  <a:pt x="225425" y="257175"/>
                  <a:pt x="225425" y="257175"/>
                </a:cubicBezTo>
                <a:cubicBezTo>
                  <a:pt x="223308" y="254000"/>
                  <a:pt x="221773" y="250348"/>
                  <a:pt x="219075" y="247650"/>
                </a:cubicBezTo>
                <a:cubicBezTo>
                  <a:pt x="212920" y="241495"/>
                  <a:pt x="207772" y="240707"/>
                  <a:pt x="200025" y="238125"/>
                </a:cubicBezTo>
                <a:cubicBezTo>
                  <a:pt x="184793" y="215276"/>
                  <a:pt x="206363" y="243409"/>
                  <a:pt x="174625" y="222250"/>
                </a:cubicBezTo>
                <a:cubicBezTo>
                  <a:pt x="171450" y="220133"/>
                  <a:pt x="168587" y="217450"/>
                  <a:pt x="165100" y="215900"/>
                </a:cubicBezTo>
                <a:cubicBezTo>
                  <a:pt x="158983" y="213182"/>
                  <a:pt x="146050" y="209550"/>
                  <a:pt x="146050" y="209550"/>
                </a:cubicBezTo>
                <a:cubicBezTo>
                  <a:pt x="142875" y="206375"/>
                  <a:pt x="139016" y="203761"/>
                  <a:pt x="136525" y="200025"/>
                </a:cubicBezTo>
                <a:cubicBezTo>
                  <a:pt x="134669" y="197240"/>
                  <a:pt x="135441" y="193113"/>
                  <a:pt x="133350" y="190500"/>
                </a:cubicBezTo>
                <a:cubicBezTo>
                  <a:pt x="130966" y="187520"/>
                  <a:pt x="127000" y="186267"/>
                  <a:pt x="123825" y="184150"/>
                </a:cubicBezTo>
                <a:cubicBezTo>
                  <a:pt x="116276" y="161502"/>
                  <a:pt x="126980" y="188883"/>
                  <a:pt x="111125" y="165100"/>
                </a:cubicBezTo>
                <a:cubicBezTo>
                  <a:pt x="109269" y="162315"/>
                  <a:pt x="109447" y="158568"/>
                  <a:pt x="107950" y="155575"/>
                </a:cubicBezTo>
                <a:cubicBezTo>
                  <a:pt x="101143" y="141960"/>
                  <a:pt x="101906" y="149164"/>
                  <a:pt x="92075" y="136525"/>
                </a:cubicBezTo>
                <a:cubicBezTo>
                  <a:pt x="64045" y="100486"/>
                  <a:pt x="87697" y="130944"/>
                  <a:pt x="76200" y="107950"/>
                </a:cubicBezTo>
                <a:cubicBezTo>
                  <a:pt x="71780" y="99109"/>
                  <a:pt x="67347" y="95922"/>
                  <a:pt x="60325" y="88900"/>
                </a:cubicBezTo>
                <a:cubicBezTo>
                  <a:pt x="59267" y="85725"/>
                  <a:pt x="58647" y="82368"/>
                  <a:pt x="57150" y="79375"/>
                </a:cubicBezTo>
                <a:cubicBezTo>
                  <a:pt x="54656" y="74387"/>
                  <a:pt x="43672" y="60506"/>
                  <a:pt x="41275" y="57150"/>
                </a:cubicBezTo>
                <a:cubicBezTo>
                  <a:pt x="31654" y="43680"/>
                  <a:pt x="39255" y="50511"/>
                  <a:pt x="25400" y="41275"/>
                </a:cubicBezTo>
                <a:cubicBezTo>
                  <a:pt x="18685" y="14415"/>
                  <a:pt x="27833" y="41749"/>
                  <a:pt x="12700" y="19050"/>
                </a:cubicBezTo>
                <a:cubicBezTo>
                  <a:pt x="10844" y="16265"/>
                  <a:pt x="11381" y="12310"/>
                  <a:pt x="9525" y="9525"/>
                </a:cubicBezTo>
                <a:cubicBezTo>
                  <a:pt x="7034" y="5789"/>
                  <a:pt x="0" y="0"/>
                  <a:pt x="0" y="0"/>
                </a:cubicBezTo>
              </a:path>
            </a:pathLst>
          </a:custGeom>
          <a:noFill/>
          <a:ln w="38100">
            <a:solidFill>
              <a:srgbClr val="FF0000"/>
            </a:solidFill>
            <a:miter lim="800000"/>
            <a:headEnd/>
            <a:tailEn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黑体" pitchFamily="49" charset="-122"/>
              <a:ea typeface="黑体" pitchFamily="49" charset="-122"/>
            </a:endParaRPr>
          </a:p>
        </p:txBody>
      </p:sp>
      <p:sp>
        <p:nvSpPr>
          <p:cNvPr id="45" name="任意多边形 44"/>
          <p:cNvSpPr/>
          <p:nvPr/>
        </p:nvSpPr>
        <p:spPr bwMode="hidden">
          <a:xfrm>
            <a:off x="3697173" y="2125913"/>
            <a:ext cx="323206" cy="825500"/>
          </a:xfrm>
          <a:custGeom>
            <a:avLst/>
            <a:gdLst>
              <a:gd name="connsiteX0" fmla="*/ 20181 w 323206"/>
              <a:gd name="connsiteY0" fmla="*/ 825500 h 825500"/>
              <a:gd name="connsiteX1" fmla="*/ 1131 w 323206"/>
              <a:gd name="connsiteY1" fmla="*/ 768350 h 825500"/>
              <a:gd name="connsiteX2" fmla="*/ 10656 w 323206"/>
              <a:gd name="connsiteY2" fmla="*/ 682625 h 825500"/>
              <a:gd name="connsiteX3" fmla="*/ 17006 w 323206"/>
              <a:gd name="connsiteY3" fmla="*/ 669925 h 825500"/>
              <a:gd name="connsiteX4" fmla="*/ 36056 w 323206"/>
              <a:gd name="connsiteY4" fmla="*/ 650875 h 825500"/>
              <a:gd name="connsiteX5" fmla="*/ 58281 w 323206"/>
              <a:gd name="connsiteY5" fmla="*/ 622300 h 825500"/>
              <a:gd name="connsiteX6" fmla="*/ 74156 w 323206"/>
              <a:gd name="connsiteY6" fmla="*/ 606425 h 825500"/>
              <a:gd name="connsiteX7" fmla="*/ 150356 w 323206"/>
              <a:gd name="connsiteY7" fmla="*/ 603250 h 825500"/>
              <a:gd name="connsiteX8" fmla="*/ 182106 w 323206"/>
              <a:gd name="connsiteY8" fmla="*/ 596900 h 825500"/>
              <a:gd name="connsiteX9" fmla="*/ 201156 w 323206"/>
              <a:gd name="connsiteY9" fmla="*/ 584200 h 825500"/>
              <a:gd name="connsiteX10" fmla="*/ 220206 w 323206"/>
              <a:gd name="connsiteY10" fmla="*/ 574675 h 825500"/>
              <a:gd name="connsiteX11" fmla="*/ 229731 w 323206"/>
              <a:gd name="connsiteY11" fmla="*/ 571500 h 825500"/>
              <a:gd name="connsiteX12" fmla="*/ 239256 w 323206"/>
              <a:gd name="connsiteY12" fmla="*/ 561975 h 825500"/>
              <a:gd name="connsiteX13" fmla="*/ 248781 w 323206"/>
              <a:gd name="connsiteY13" fmla="*/ 555625 h 825500"/>
              <a:gd name="connsiteX14" fmla="*/ 274181 w 323206"/>
              <a:gd name="connsiteY14" fmla="*/ 527050 h 825500"/>
              <a:gd name="connsiteX15" fmla="*/ 293231 w 323206"/>
              <a:gd name="connsiteY15" fmla="*/ 488950 h 825500"/>
              <a:gd name="connsiteX16" fmla="*/ 299581 w 323206"/>
              <a:gd name="connsiteY16" fmla="*/ 479425 h 825500"/>
              <a:gd name="connsiteX17" fmla="*/ 305931 w 323206"/>
              <a:gd name="connsiteY17" fmla="*/ 469900 h 825500"/>
              <a:gd name="connsiteX18" fmla="*/ 315456 w 323206"/>
              <a:gd name="connsiteY18" fmla="*/ 466725 h 825500"/>
              <a:gd name="connsiteX19" fmla="*/ 318631 w 323206"/>
              <a:gd name="connsiteY19" fmla="*/ 412750 h 825500"/>
              <a:gd name="connsiteX20" fmla="*/ 299581 w 323206"/>
              <a:gd name="connsiteY20" fmla="*/ 396875 h 825500"/>
              <a:gd name="connsiteX21" fmla="*/ 283706 w 323206"/>
              <a:gd name="connsiteY21" fmla="*/ 377825 h 825500"/>
              <a:gd name="connsiteX22" fmla="*/ 277356 w 323206"/>
              <a:gd name="connsiteY22" fmla="*/ 368300 h 825500"/>
              <a:gd name="connsiteX23" fmla="*/ 264656 w 323206"/>
              <a:gd name="connsiteY23" fmla="*/ 358775 h 825500"/>
              <a:gd name="connsiteX24" fmla="*/ 251956 w 323206"/>
              <a:gd name="connsiteY24" fmla="*/ 339725 h 825500"/>
              <a:gd name="connsiteX25" fmla="*/ 245606 w 323206"/>
              <a:gd name="connsiteY25" fmla="*/ 330200 h 825500"/>
              <a:gd name="connsiteX26" fmla="*/ 236081 w 323206"/>
              <a:gd name="connsiteY26" fmla="*/ 323850 h 825500"/>
              <a:gd name="connsiteX27" fmla="*/ 229731 w 323206"/>
              <a:gd name="connsiteY27" fmla="*/ 314325 h 825500"/>
              <a:gd name="connsiteX28" fmla="*/ 220206 w 323206"/>
              <a:gd name="connsiteY28" fmla="*/ 307975 h 825500"/>
              <a:gd name="connsiteX29" fmla="*/ 217031 w 323206"/>
              <a:gd name="connsiteY29" fmla="*/ 298450 h 825500"/>
              <a:gd name="connsiteX30" fmla="*/ 207506 w 323206"/>
              <a:gd name="connsiteY30" fmla="*/ 288925 h 825500"/>
              <a:gd name="connsiteX31" fmla="*/ 201156 w 323206"/>
              <a:gd name="connsiteY31" fmla="*/ 279400 h 825500"/>
              <a:gd name="connsiteX32" fmla="*/ 197981 w 323206"/>
              <a:gd name="connsiteY32" fmla="*/ 269875 h 825500"/>
              <a:gd name="connsiteX33" fmla="*/ 188456 w 323206"/>
              <a:gd name="connsiteY33" fmla="*/ 263525 h 825500"/>
              <a:gd name="connsiteX34" fmla="*/ 178931 w 323206"/>
              <a:gd name="connsiteY34" fmla="*/ 196850 h 825500"/>
              <a:gd name="connsiteX35" fmla="*/ 182106 w 323206"/>
              <a:gd name="connsiteY35" fmla="*/ 127000 h 825500"/>
              <a:gd name="connsiteX36" fmla="*/ 185281 w 323206"/>
              <a:gd name="connsiteY36" fmla="*/ 104775 h 825500"/>
              <a:gd name="connsiteX37" fmla="*/ 191631 w 323206"/>
              <a:gd name="connsiteY37" fmla="*/ 85725 h 825500"/>
              <a:gd name="connsiteX38" fmla="*/ 188456 w 323206"/>
              <a:gd name="connsiteY38" fmla="*/ 63500 h 825500"/>
              <a:gd name="connsiteX39" fmla="*/ 175756 w 323206"/>
              <a:gd name="connsiteY39" fmla="*/ 41275 h 825500"/>
              <a:gd name="connsiteX40" fmla="*/ 169406 w 323206"/>
              <a:gd name="connsiteY40" fmla="*/ 22225 h 825500"/>
              <a:gd name="connsiteX41" fmla="*/ 159881 w 323206"/>
              <a:gd name="connsiteY41" fmla="*/ 3175 h 825500"/>
              <a:gd name="connsiteX42" fmla="*/ 159881 w 323206"/>
              <a:gd name="connsiteY42" fmla="*/ 0 h 825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3206" h="825500">
                <a:moveTo>
                  <a:pt x="20181" y="825500"/>
                </a:moveTo>
                <a:cubicBezTo>
                  <a:pt x="13831" y="806450"/>
                  <a:pt x="3685" y="788267"/>
                  <a:pt x="1131" y="768350"/>
                </a:cubicBezTo>
                <a:cubicBezTo>
                  <a:pt x="-1101" y="750938"/>
                  <a:pt x="-1008" y="705952"/>
                  <a:pt x="10656" y="682625"/>
                </a:cubicBezTo>
                <a:cubicBezTo>
                  <a:pt x="12773" y="678392"/>
                  <a:pt x="14049" y="673621"/>
                  <a:pt x="17006" y="669925"/>
                </a:cubicBezTo>
                <a:cubicBezTo>
                  <a:pt x="22616" y="662913"/>
                  <a:pt x="31075" y="658347"/>
                  <a:pt x="36056" y="650875"/>
                </a:cubicBezTo>
                <a:cubicBezTo>
                  <a:pt x="68154" y="602727"/>
                  <a:pt x="33412" y="652143"/>
                  <a:pt x="58281" y="622300"/>
                </a:cubicBezTo>
                <a:cubicBezTo>
                  <a:pt x="62601" y="617116"/>
                  <a:pt x="65603" y="607375"/>
                  <a:pt x="74156" y="606425"/>
                </a:cubicBezTo>
                <a:cubicBezTo>
                  <a:pt x="99423" y="603618"/>
                  <a:pt x="124956" y="604308"/>
                  <a:pt x="150356" y="603250"/>
                </a:cubicBezTo>
                <a:cubicBezTo>
                  <a:pt x="155878" y="602461"/>
                  <a:pt x="174433" y="601163"/>
                  <a:pt x="182106" y="596900"/>
                </a:cubicBezTo>
                <a:cubicBezTo>
                  <a:pt x="188777" y="593194"/>
                  <a:pt x="193916" y="586613"/>
                  <a:pt x="201156" y="584200"/>
                </a:cubicBezTo>
                <a:cubicBezTo>
                  <a:pt x="225097" y="576220"/>
                  <a:pt x="195587" y="586985"/>
                  <a:pt x="220206" y="574675"/>
                </a:cubicBezTo>
                <a:cubicBezTo>
                  <a:pt x="223199" y="573178"/>
                  <a:pt x="226556" y="572558"/>
                  <a:pt x="229731" y="571500"/>
                </a:cubicBezTo>
                <a:cubicBezTo>
                  <a:pt x="232906" y="568325"/>
                  <a:pt x="235807" y="564850"/>
                  <a:pt x="239256" y="561975"/>
                </a:cubicBezTo>
                <a:cubicBezTo>
                  <a:pt x="242187" y="559532"/>
                  <a:pt x="246268" y="558497"/>
                  <a:pt x="248781" y="555625"/>
                </a:cubicBezTo>
                <a:cubicBezTo>
                  <a:pt x="278630" y="521512"/>
                  <a:pt x="245520" y="548546"/>
                  <a:pt x="274181" y="527050"/>
                </a:cubicBezTo>
                <a:cubicBezTo>
                  <a:pt x="282944" y="500760"/>
                  <a:pt x="276818" y="513569"/>
                  <a:pt x="293231" y="488950"/>
                </a:cubicBezTo>
                <a:lnTo>
                  <a:pt x="299581" y="479425"/>
                </a:lnTo>
                <a:cubicBezTo>
                  <a:pt x="301698" y="476250"/>
                  <a:pt x="302311" y="471107"/>
                  <a:pt x="305931" y="469900"/>
                </a:cubicBezTo>
                <a:lnTo>
                  <a:pt x="315456" y="466725"/>
                </a:lnTo>
                <a:cubicBezTo>
                  <a:pt x="323005" y="444079"/>
                  <a:pt x="326775" y="441253"/>
                  <a:pt x="318631" y="412750"/>
                </a:cubicBezTo>
                <a:cubicBezTo>
                  <a:pt x="317193" y="407717"/>
                  <a:pt x="303676" y="399605"/>
                  <a:pt x="299581" y="396875"/>
                </a:cubicBezTo>
                <a:cubicBezTo>
                  <a:pt x="283815" y="373226"/>
                  <a:pt x="304078" y="402271"/>
                  <a:pt x="283706" y="377825"/>
                </a:cubicBezTo>
                <a:cubicBezTo>
                  <a:pt x="281263" y="374894"/>
                  <a:pt x="280054" y="370998"/>
                  <a:pt x="277356" y="368300"/>
                </a:cubicBezTo>
                <a:cubicBezTo>
                  <a:pt x="273614" y="364558"/>
                  <a:pt x="268172" y="362730"/>
                  <a:pt x="264656" y="358775"/>
                </a:cubicBezTo>
                <a:cubicBezTo>
                  <a:pt x="259586" y="353071"/>
                  <a:pt x="256189" y="346075"/>
                  <a:pt x="251956" y="339725"/>
                </a:cubicBezTo>
                <a:cubicBezTo>
                  <a:pt x="249839" y="336550"/>
                  <a:pt x="248781" y="332317"/>
                  <a:pt x="245606" y="330200"/>
                </a:cubicBezTo>
                <a:lnTo>
                  <a:pt x="236081" y="323850"/>
                </a:lnTo>
                <a:cubicBezTo>
                  <a:pt x="233964" y="320675"/>
                  <a:pt x="232429" y="317023"/>
                  <a:pt x="229731" y="314325"/>
                </a:cubicBezTo>
                <a:cubicBezTo>
                  <a:pt x="227033" y="311627"/>
                  <a:pt x="222590" y="310955"/>
                  <a:pt x="220206" y="307975"/>
                </a:cubicBezTo>
                <a:cubicBezTo>
                  <a:pt x="218115" y="305362"/>
                  <a:pt x="218887" y="301235"/>
                  <a:pt x="217031" y="298450"/>
                </a:cubicBezTo>
                <a:cubicBezTo>
                  <a:pt x="214540" y="294714"/>
                  <a:pt x="210381" y="292374"/>
                  <a:pt x="207506" y="288925"/>
                </a:cubicBezTo>
                <a:cubicBezTo>
                  <a:pt x="205063" y="285994"/>
                  <a:pt x="202863" y="282813"/>
                  <a:pt x="201156" y="279400"/>
                </a:cubicBezTo>
                <a:cubicBezTo>
                  <a:pt x="199659" y="276407"/>
                  <a:pt x="200072" y="272488"/>
                  <a:pt x="197981" y="269875"/>
                </a:cubicBezTo>
                <a:cubicBezTo>
                  <a:pt x="195597" y="266895"/>
                  <a:pt x="191631" y="265642"/>
                  <a:pt x="188456" y="263525"/>
                </a:cubicBezTo>
                <a:cubicBezTo>
                  <a:pt x="177075" y="229381"/>
                  <a:pt x="182551" y="251154"/>
                  <a:pt x="178931" y="196850"/>
                </a:cubicBezTo>
                <a:cubicBezTo>
                  <a:pt x="179989" y="173567"/>
                  <a:pt x="180502" y="150252"/>
                  <a:pt x="182106" y="127000"/>
                </a:cubicBezTo>
                <a:cubicBezTo>
                  <a:pt x="182621" y="119534"/>
                  <a:pt x="183598" y="112067"/>
                  <a:pt x="185281" y="104775"/>
                </a:cubicBezTo>
                <a:cubicBezTo>
                  <a:pt x="186786" y="98253"/>
                  <a:pt x="191631" y="85725"/>
                  <a:pt x="191631" y="85725"/>
                </a:cubicBezTo>
                <a:cubicBezTo>
                  <a:pt x="190573" y="78317"/>
                  <a:pt x="190425" y="70720"/>
                  <a:pt x="188456" y="63500"/>
                </a:cubicBezTo>
                <a:cubicBezTo>
                  <a:pt x="183984" y="47103"/>
                  <a:pt x="181841" y="54967"/>
                  <a:pt x="175756" y="41275"/>
                </a:cubicBezTo>
                <a:cubicBezTo>
                  <a:pt x="173038" y="35158"/>
                  <a:pt x="173119" y="27794"/>
                  <a:pt x="169406" y="22225"/>
                </a:cubicBezTo>
                <a:cubicBezTo>
                  <a:pt x="163198" y="12913"/>
                  <a:pt x="162510" y="13691"/>
                  <a:pt x="159881" y="3175"/>
                </a:cubicBezTo>
                <a:cubicBezTo>
                  <a:pt x="159624" y="2148"/>
                  <a:pt x="159881" y="1058"/>
                  <a:pt x="159881" y="0"/>
                </a:cubicBezTo>
              </a:path>
            </a:pathLst>
          </a:custGeom>
          <a:noFill/>
          <a:ln w="38100">
            <a:solidFill>
              <a:srgbClr val="FF0000"/>
            </a:solidFill>
            <a:miter lim="800000"/>
            <a:headEnd/>
            <a:tailEn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黑体" pitchFamily="49" charset="-122"/>
              <a:ea typeface="黑体" pitchFamily="49" charset="-122"/>
            </a:endParaRPr>
          </a:p>
        </p:txBody>
      </p:sp>
      <p:sp>
        <p:nvSpPr>
          <p:cNvPr id="46" name="任意多边形 45"/>
          <p:cNvSpPr/>
          <p:nvPr/>
        </p:nvSpPr>
        <p:spPr bwMode="hidden">
          <a:xfrm>
            <a:off x="3012504" y="1569956"/>
            <a:ext cx="847725" cy="559132"/>
          </a:xfrm>
          <a:custGeom>
            <a:avLst/>
            <a:gdLst>
              <a:gd name="connsiteX0" fmla="*/ 847725 w 847725"/>
              <a:gd name="connsiteY0" fmla="*/ 559132 h 559132"/>
              <a:gd name="connsiteX1" fmla="*/ 771525 w 847725"/>
              <a:gd name="connsiteY1" fmla="*/ 476582 h 559132"/>
              <a:gd name="connsiteX2" fmla="*/ 762000 w 847725"/>
              <a:gd name="connsiteY2" fmla="*/ 470232 h 559132"/>
              <a:gd name="connsiteX3" fmla="*/ 739775 w 847725"/>
              <a:gd name="connsiteY3" fmla="*/ 463882 h 559132"/>
              <a:gd name="connsiteX4" fmla="*/ 730250 w 847725"/>
              <a:gd name="connsiteY4" fmla="*/ 454357 h 559132"/>
              <a:gd name="connsiteX5" fmla="*/ 723900 w 847725"/>
              <a:gd name="connsiteY5" fmla="*/ 435307 h 559132"/>
              <a:gd name="connsiteX6" fmla="*/ 714375 w 847725"/>
              <a:gd name="connsiteY6" fmla="*/ 406732 h 559132"/>
              <a:gd name="connsiteX7" fmla="*/ 711200 w 847725"/>
              <a:gd name="connsiteY7" fmla="*/ 397207 h 559132"/>
              <a:gd name="connsiteX8" fmla="*/ 704850 w 847725"/>
              <a:gd name="connsiteY8" fmla="*/ 387682 h 559132"/>
              <a:gd name="connsiteX9" fmla="*/ 695325 w 847725"/>
              <a:gd name="connsiteY9" fmla="*/ 365457 h 559132"/>
              <a:gd name="connsiteX10" fmla="*/ 685800 w 847725"/>
              <a:gd name="connsiteY10" fmla="*/ 346407 h 559132"/>
              <a:gd name="connsiteX11" fmla="*/ 673100 w 847725"/>
              <a:gd name="connsiteY11" fmla="*/ 336882 h 559132"/>
              <a:gd name="connsiteX12" fmla="*/ 666750 w 847725"/>
              <a:gd name="connsiteY12" fmla="*/ 327357 h 559132"/>
              <a:gd name="connsiteX13" fmla="*/ 644525 w 847725"/>
              <a:gd name="connsiteY13" fmla="*/ 311482 h 559132"/>
              <a:gd name="connsiteX14" fmla="*/ 631825 w 847725"/>
              <a:gd name="connsiteY14" fmla="*/ 301957 h 559132"/>
              <a:gd name="connsiteX15" fmla="*/ 622300 w 847725"/>
              <a:gd name="connsiteY15" fmla="*/ 295607 h 559132"/>
              <a:gd name="connsiteX16" fmla="*/ 584200 w 847725"/>
              <a:gd name="connsiteY16" fmla="*/ 263857 h 559132"/>
              <a:gd name="connsiteX17" fmla="*/ 574675 w 847725"/>
              <a:gd name="connsiteY17" fmla="*/ 260682 h 559132"/>
              <a:gd name="connsiteX18" fmla="*/ 552450 w 847725"/>
              <a:gd name="connsiteY18" fmla="*/ 254332 h 559132"/>
              <a:gd name="connsiteX19" fmla="*/ 539750 w 847725"/>
              <a:gd name="connsiteY19" fmla="*/ 247982 h 559132"/>
              <a:gd name="connsiteX20" fmla="*/ 533400 w 847725"/>
              <a:gd name="connsiteY20" fmla="*/ 238457 h 559132"/>
              <a:gd name="connsiteX21" fmla="*/ 523875 w 847725"/>
              <a:gd name="connsiteY21" fmla="*/ 222582 h 559132"/>
              <a:gd name="connsiteX22" fmla="*/ 514350 w 847725"/>
              <a:gd name="connsiteY22" fmla="*/ 209882 h 559132"/>
              <a:gd name="connsiteX23" fmla="*/ 504825 w 847725"/>
              <a:gd name="connsiteY23" fmla="*/ 203532 h 559132"/>
              <a:gd name="connsiteX24" fmla="*/ 479425 w 847725"/>
              <a:gd name="connsiteY24" fmla="*/ 171782 h 559132"/>
              <a:gd name="connsiteX25" fmla="*/ 460375 w 847725"/>
              <a:gd name="connsiteY25" fmla="*/ 159082 h 559132"/>
              <a:gd name="connsiteX26" fmla="*/ 450850 w 847725"/>
              <a:gd name="connsiteY26" fmla="*/ 152732 h 559132"/>
              <a:gd name="connsiteX27" fmla="*/ 441325 w 847725"/>
              <a:gd name="connsiteY27" fmla="*/ 143207 h 559132"/>
              <a:gd name="connsiteX28" fmla="*/ 422275 w 847725"/>
              <a:gd name="connsiteY28" fmla="*/ 130507 h 559132"/>
              <a:gd name="connsiteX29" fmla="*/ 415925 w 847725"/>
              <a:gd name="connsiteY29" fmla="*/ 120982 h 559132"/>
              <a:gd name="connsiteX30" fmla="*/ 384175 w 847725"/>
              <a:gd name="connsiteY30" fmla="*/ 111457 h 559132"/>
              <a:gd name="connsiteX31" fmla="*/ 95250 w 847725"/>
              <a:gd name="connsiteY31" fmla="*/ 108282 h 559132"/>
              <a:gd name="connsiteX32" fmla="*/ 66675 w 847725"/>
              <a:gd name="connsiteY32" fmla="*/ 92407 h 559132"/>
              <a:gd name="connsiteX33" fmla="*/ 57150 w 847725"/>
              <a:gd name="connsiteY33" fmla="*/ 86057 h 559132"/>
              <a:gd name="connsiteX34" fmla="*/ 50800 w 847725"/>
              <a:gd name="connsiteY34" fmla="*/ 76532 h 559132"/>
              <a:gd name="connsiteX35" fmla="*/ 47625 w 847725"/>
              <a:gd name="connsiteY35" fmla="*/ 67007 h 559132"/>
              <a:gd name="connsiteX36" fmla="*/ 38100 w 847725"/>
              <a:gd name="connsiteY36" fmla="*/ 60657 h 559132"/>
              <a:gd name="connsiteX37" fmla="*/ 22225 w 847725"/>
              <a:gd name="connsiteY37" fmla="*/ 32082 h 559132"/>
              <a:gd name="connsiteX38" fmla="*/ 12700 w 847725"/>
              <a:gd name="connsiteY38" fmla="*/ 25732 h 559132"/>
              <a:gd name="connsiteX39" fmla="*/ 3175 w 847725"/>
              <a:gd name="connsiteY39" fmla="*/ 332 h 559132"/>
              <a:gd name="connsiteX40" fmla="*/ 0 w 847725"/>
              <a:gd name="connsiteY40" fmla="*/ 332 h 559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847725" h="559132">
                <a:moveTo>
                  <a:pt x="847725" y="559132"/>
                </a:moveTo>
                <a:cubicBezTo>
                  <a:pt x="822325" y="531615"/>
                  <a:pt x="797519" y="503538"/>
                  <a:pt x="771525" y="476582"/>
                </a:cubicBezTo>
                <a:cubicBezTo>
                  <a:pt x="768876" y="473835"/>
                  <a:pt x="765413" y="471939"/>
                  <a:pt x="762000" y="470232"/>
                </a:cubicBezTo>
                <a:cubicBezTo>
                  <a:pt x="757445" y="467955"/>
                  <a:pt x="743844" y="464899"/>
                  <a:pt x="739775" y="463882"/>
                </a:cubicBezTo>
                <a:cubicBezTo>
                  <a:pt x="736600" y="460707"/>
                  <a:pt x="732431" y="458282"/>
                  <a:pt x="730250" y="454357"/>
                </a:cubicBezTo>
                <a:cubicBezTo>
                  <a:pt x="726999" y="448506"/>
                  <a:pt x="726017" y="441657"/>
                  <a:pt x="723900" y="435307"/>
                </a:cubicBezTo>
                <a:lnTo>
                  <a:pt x="714375" y="406732"/>
                </a:lnTo>
                <a:cubicBezTo>
                  <a:pt x="713317" y="403557"/>
                  <a:pt x="713056" y="399992"/>
                  <a:pt x="711200" y="397207"/>
                </a:cubicBezTo>
                <a:lnTo>
                  <a:pt x="704850" y="387682"/>
                </a:lnTo>
                <a:cubicBezTo>
                  <a:pt x="698242" y="361251"/>
                  <a:pt x="706288" y="387383"/>
                  <a:pt x="695325" y="365457"/>
                </a:cubicBezTo>
                <a:cubicBezTo>
                  <a:pt x="690160" y="355128"/>
                  <a:pt x="694899" y="355506"/>
                  <a:pt x="685800" y="346407"/>
                </a:cubicBezTo>
                <a:cubicBezTo>
                  <a:pt x="682058" y="342665"/>
                  <a:pt x="676842" y="340624"/>
                  <a:pt x="673100" y="336882"/>
                </a:cubicBezTo>
                <a:cubicBezTo>
                  <a:pt x="670402" y="334184"/>
                  <a:pt x="669448" y="330055"/>
                  <a:pt x="666750" y="327357"/>
                </a:cubicBezTo>
                <a:cubicBezTo>
                  <a:pt x="661562" y="322169"/>
                  <a:pt x="650835" y="315989"/>
                  <a:pt x="644525" y="311482"/>
                </a:cubicBezTo>
                <a:cubicBezTo>
                  <a:pt x="640219" y="308406"/>
                  <a:pt x="636131" y="305033"/>
                  <a:pt x="631825" y="301957"/>
                </a:cubicBezTo>
                <a:cubicBezTo>
                  <a:pt x="628720" y="299739"/>
                  <a:pt x="625152" y="298142"/>
                  <a:pt x="622300" y="295607"/>
                </a:cubicBezTo>
                <a:cubicBezTo>
                  <a:pt x="611689" y="286175"/>
                  <a:pt x="598964" y="268778"/>
                  <a:pt x="584200" y="263857"/>
                </a:cubicBezTo>
                <a:cubicBezTo>
                  <a:pt x="581025" y="262799"/>
                  <a:pt x="577893" y="261601"/>
                  <a:pt x="574675" y="260682"/>
                </a:cubicBezTo>
                <a:cubicBezTo>
                  <a:pt x="566619" y="258380"/>
                  <a:pt x="560063" y="257595"/>
                  <a:pt x="552450" y="254332"/>
                </a:cubicBezTo>
                <a:cubicBezTo>
                  <a:pt x="548100" y="252468"/>
                  <a:pt x="543983" y="250099"/>
                  <a:pt x="539750" y="247982"/>
                </a:cubicBezTo>
                <a:cubicBezTo>
                  <a:pt x="537633" y="244807"/>
                  <a:pt x="535422" y="241693"/>
                  <a:pt x="533400" y="238457"/>
                </a:cubicBezTo>
                <a:cubicBezTo>
                  <a:pt x="530129" y="233224"/>
                  <a:pt x="527298" y="227717"/>
                  <a:pt x="523875" y="222582"/>
                </a:cubicBezTo>
                <a:cubicBezTo>
                  <a:pt x="520940" y="218179"/>
                  <a:pt x="518092" y="213624"/>
                  <a:pt x="514350" y="209882"/>
                </a:cubicBezTo>
                <a:cubicBezTo>
                  <a:pt x="511652" y="207184"/>
                  <a:pt x="508000" y="205649"/>
                  <a:pt x="504825" y="203532"/>
                </a:cubicBezTo>
                <a:cubicBezTo>
                  <a:pt x="495395" y="189387"/>
                  <a:pt x="492351" y="182123"/>
                  <a:pt x="479425" y="171782"/>
                </a:cubicBezTo>
                <a:cubicBezTo>
                  <a:pt x="473466" y="167014"/>
                  <a:pt x="466725" y="163315"/>
                  <a:pt x="460375" y="159082"/>
                </a:cubicBezTo>
                <a:cubicBezTo>
                  <a:pt x="457200" y="156965"/>
                  <a:pt x="453548" y="155430"/>
                  <a:pt x="450850" y="152732"/>
                </a:cubicBezTo>
                <a:cubicBezTo>
                  <a:pt x="447675" y="149557"/>
                  <a:pt x="444869" y="145964"/>
                  <a:pt x="441325" y="143207"/>
                </a:cubicBezTo>
                <a:cubicBezTo>
                  <a:pt x="435301" y="138522"/>
                  <a:pt x="422275" y="130507"/>
                  <a:pt x="422275" y="130507"/>
                </a:cubicBezTo>
                <a:cubicBezTo>
                  <a:pt x="420158" y="127332"/>
                  <a:pt x="419161" y="123004"/>
                  <a:pt x="415925" y="120982"/>
                </a:cubicBezTo>
                <a:cubicBezTo>
                  <a:pt x="415095" y="120463"/>
                  <a:pt x="388792" y="111554"/>
                  <a:pt x="384175" y="111457"/>
                </a:cubicBezTo>
                <a:cubicBezTo>
                  <a:pt x="287882" y="109430"/>
                  <a:pt x="191558" y="109340"/>
                  <a:pt x="95250" y="108282"/>
                </a:cubicBezTo>
                <a:cubicBezTo>
                  <a:pt x="78485" y="102694"/>
                  <a:pt x="88510" y="106963"/>
                  <a:pt x="66675" y="92407"/>
                </a:cubicBezTo>
                <a:lnTo>
                  <a:pt x="57150" y="86057"/>
                </a:lnTo>
                <a:cubicBezTo>
                  <a:pt x="55033" y="82882"/>
                  <a:pt x="52507" y="79945"/>
                  <a:pt x="50800" y="76532"/>
                </a:cubicBezTo>
                <a:cubicBezTo>
                  <a:pt x="49303" y="73539"/>
                  <a:pt x="49716" y="69620"/>
                  <a:pt x="47625" y="67007"/>
                </a:cubicBezTo>
                <a:cubicBezTo>
                  <a:pt x="45241" y="64027"/>
                  <a:pt x="41275" y="62774"/>
                  <a:pt x="38100" y="60657"/>
                </a:cubicBezTo>
                <a:cubicBezTo>
                  <a:pt x="31965" y="42252"/>
                  <a:pt x="35386" y="43050"/>
                  <a:pt x="22225" y="32082"/>
                </a:cubicBezTo>
                <a:cubicBezTo>
                  <a:pt x="19294" y="29639"/>
                  <a:pt x="15875" y="27849"/>
                  <a:pt x="12700" y="25732"/>
                </a:cubicBezTo>
                <a:cubicBezTo>
                  <a:pt x="10428" y="14374"/>
                  <a:pt x="11350" y="8507"/>
                  <a:pt x="3175" y="332"/>
                </a:cubicBezTo>
                <a:cubicBezTo>
                  <a:pt x="2427" y="-416"/>
                  <a:pt x="1058" y="332"/>
                  <a:pt x="0" y="332"/>
                </a:cubicBezTo>
              </a:path>
            </a:pathLst>
          </a:custGeom>
          <a:noFill/>
          <a:ln w="38100">
            <a:solidFill>
              <a:srgbClr val="FF0000"/>
            </a:solidFill>
            <a:miter lim="800000"/>
            <a:headEnd/>
            <a:tailEn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a typeface="宋体" pitchFamily="2" charset="-122"/>
            </a:endParaRPr>
          </a:p>
        </p:txBody>
      </p:sp>
      <p:sp>
        <p:nvSpPr>
          <p:cNvPr id="47" name="任意多边形 46"/>
          <p:cNvSpPr/>
          <p:nvPr/>
        </p:nvSpPr>
        <p:spPr bwMode="hidden">
          <a:xfrm>
            <a:off x="2631504" y="1011470"/>
            <a:ext cx="384175" cy="555643"/>
          </a:xfrm>
          <a:custGeom>
            <a:avLst/>
            <a:gdLst>
              <a:gd name="connsiteX0" fmla="*/ 384175 w 384175"/>
              <a:gd name="connsiteY0" fmla="*/ 555643 h 555643"/>
              <a:gd name="connsiteX1" fmla="*/ 228600 w 384175"/>
              <a:gd name="connsiteY1" fmla="*/ 377843 h 555643"/>
              <a:gd name="connsiteX2" fmla="*/ 222250 w 384175"/>
              <a:gd name="connsiteY2" fmla="*/ 368318 h 555643"/>
              <a:gd name="connsiteX3" fmla="*/ 203200 w 384175"/>
              <a:gd name="connsiteY3" fmla="*/ 352443 h 555643"/>
              <a:gd name="connsiteX4" fmla="*/ 196850 w 384175"/>
              <a:gd name="connsiteY4" fmla="*/ 342918 h 555643"/>
              <a:gd name="connsiteX5" fmla="*/ 187325 w 384175"/>
              <a:gd name="connsiteY5" fmla="*/ 336568 h 555643"/>
              <a:gd name="connsiteX6" fmla="*/ 184150 w 384175"/>
              <a:gd name="connsiteY6" fmla="*/ 323868 h 555643"/>
              <a:gd name="connsiteX7" fmla="*/ 171450 w 384175"/>
              <a:gd name="connsiteY7" fmla="*/ 304818 h 555643"/>
              <a:gd name="connsiteX8" fmla="*/ 168275 w 384175"/>
              <a:gd name="connsiteY8" fmla="*/ 285768 h 555643"/>
              <a:gd name="connsiteX9" fmla="*/ 161925 w 384175"/>
              <a:gd name="connsiteY9" fmla="*/ 266718 h 555643"/>
              <a:gd name="connsiteX10" fmla="*/ 158750 w 384175"/>
              <a:gd name="connsiteY10" fmla="*/ 250843 h 555643"/>
              <a:gd name="connsiteX11" fmla="*/ 152400 w 384175"/>
              <a:gd name="connsiteY11" fmla="*/ 241318 h 555643"/>
              <a:gd name="connsiteX12" fmla="*/ 142875 w 384175"/>
              <a:gd name="connsiteY12" fmla="*/ 222268 h 555643"/>
              <a:gd name="connsiteX13" fmla="*/ 139700 w 384175"/>
              <a:gd name="connsiteY13" fmla="*/ 209568 h 555643"/>
              <a:gd name="connsiteX14" fmla="*/ 136525 w 384175"/>
              <a:gd name="connsiteY14" fmla="*/ 200043 h 555643"/>
              <a:gd name="connsiteX15" fmla="*/ 133350 w 384175"/>
              <a:gd name="connsiteY15" fmla="*/ 184168 h 555643"/>
              <a:gd name="connsiteX16" fmla="*/ 130175 w 384175"/>
              <a:gd name="connsiteY16" fmla="*/ 146068 h 555643"/>
              <a:gd name="connsiteX17" fmla="*/ 127000 w 384175"/>
              <a:gd name="connsiteY17" fmla="*/ 123843 h 555643"/>
              <a:gd name="connsiteX18" fmla="*/ 117475 w 384175"/>
              <a:gd name="connsiteY18" fmla="*/ 114318 h 555643"/>
              <a:gd name="connsiteX19" fmla="*/ 111125 w 384175"/>
              <a:gd name="connsiteY19" fmla="*/ 104793 h 555643"/>
              <a:gd name="connsiteX20" fmla="*/ 107950 w 384175"/>
              <a:gd name="connsiteY20" fmla="*/ 95268 h 555643"/>
              <a:gd name="connsiteX21" fmla="*/ 98425 w 384175"/>
              <a:gd name="connsiteY21" fmla="*/ 88918 h 555643"/>
              <a:gd name="connsiteX22" fmla="*/ 82550 w 384175"/>
              <a:gd name="connsiteY22" fmla="*/ 76218 h 555643"/>
              <a:gd name="connsiteX23" fmla="*/ 73025 w 384175"/>
              <a:gd name="connsiteY23" fmla="*/ 69868 h 555643"/>
              <a:gd name="connsiteX24" fmla="*/ 63500 w 384175"/>
              <a:gd name="connsiteY24" fmla="*/ 60343 h 555643"/>
              <a:gd name="connsiteX25" fmla="*/ 57150 w 384175"/>
              <a:gd name="connsiteY25" fmla="*/ 50818 h 555643"/>
              <a:gd name="connsiteX26" fmla="*/ 47625 w 384175"/>
              <a:gd name="connsiteY26" fmla="*/ 47643 h 555643"/>
              <a:gd name="connsiteX27" fmla="*/ 34925 w 384175"/>
              <a:gd name="connsiteY27" fmla="*/ 34943 h 555643"/>
              <a:gd name="connsiteX28" fmla="*/ 28575 w 384175"/>
              <a:gd name="connsiteY28" fmla="*/ 25418 h 555643"/>
              <a:gd name="connsiteX29" fmla="*/ 9525 w 384175"/>
              <a:gd name="connsiteY29" fmla="*/ 9543 h 555643"/>
              <a:gd name="connsiteX30" fmla="*/ 0 w 384175"/>
              <a:gd name="connsiteY30" fmla="*/ 18 h 55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84175" h="555643">
                <a:moveTo>
                  <a:pt x="384175" y="555643"/>
                </a:moveTo>
                <a:lnTo>
                  <a:pt x="228600" y="377843"/>
                </a:lnTo>
                <a:cubicBezTo>
                  <a:pt x="226105" y="374956"/>
                  <a:pt x="224693" y="371249"/>
                  <a:pt x="222250" y="368318"/>
                </a:cubicBezTo>
                <a:cubicBezTo>
                  <a:pt x="214610" y="359151"/>
                  <a:pt x="212566" y="358687"/>
                  <a:pt x="203200" y="352443"/>
                </a:cubicBezTo>
                <a:cubicBezTo>
                  <a:pt x="201083" y="349268"/>
                  <a:pt x="199548" y="345616"/>
                  <a:pt x="196850" y="342918"/>
                </a:cubicBezTo>
                <a:cubicBezTo>
                  <a:pt x="194152" y="340220"/>
                  <a:pt x="189442" y="339743"/>
                  <a:pt x="187325" y="336568"/>
                </a:cubicBezTo>
                <a:cubicBezTo>
                  <a:pt x="184904" y="332937"/>
                  <a:pt x="186101" y="327771"/>
                  <a:pt x="184150" y="323868"/>
                </a:cubicBezTo>
                <a:cubicBezTo>
                  <a:pt x="180737" y="317042"/>
                  <a:pt x="171450" y="304818"/>
                  <a:pt x="171450" y="304818"/>
                </a:cubicBezTo>
                <a:cubicBezTo>
                  <a:pt x="170392" y="298468"/>
                  <a:pt x="169836" y="292013"/>
                  <a:pt x="168275" y="285768"/>
                </a:cubicBezTo>
                <a:cubicBezTo>
                  <a:pt x="166652" y="279274"/>
                  <a:pt x="163238" y="273282"/>
                  <a:pt x="161925" y="266718"/>
                </a:cubicBezTo>
                <a:cubicBezTo>
                  <a:pt x="160867" y="261426"/>
                  <a:pt x="160645" y="255896"/>
                  <a:pt x="158750" y="250843"/>
                </a:cubicBezTo>
                <a:cubicBezTo>
                  <a:pt x="157410" y="247270"/>
                  <a:pt x="154107" y="244731"/>
                  <a:pt x="152400" y="241318"/>
                </a:cubicBezTo>
                <a:cubicBezTo>
                  <a:pt x="139255" y="215028"/>
                  <a:pt x="161073" y="249565"/>
                  <a:pt x="142875" y="222268"/>
                </a:cubicBezTo>
                <a:cubicBezTo>
                  <a:pt x="141817" y="218035"/>
                  <a:pt x="140899" y="213764"/>
                  <a:pt x="139700" y="209568"/>
                </a:cubicBezTo>
                <a:cubicBezTo>
                  <a:pt x="138781" y="206350"/>
                  <a:pt x="137337" y="203290"/>
                  <a:pt x="136525" y="200043"/>
                </a:cubicBezTo>
                <a:cubicBezTo>
                  <a:pt x="135216" y="194808"/>
                  <a:pt x="134408" y="189460"/>
                  <a:pt x="133350" y="184168"/>
                </a:cubicBezTo>
                <a:cubicBezTo>
                  <a:pt x="132292" y="171468"/>
                  <a:pt x="131509" y="158742"/>
                  <a:pt x="130175" y="146068"/>
                </a:cubicBezTo>
                <a:cubicBezTo>
                  <a:pt x="129392" y="138626"/>
                  <a:pt x="129779" y="130791"/>
                  <a:pt x="127000" y="123843"/>
                </a:cubicBezTo>
                <a:cubicBezTo>
                  <a:pt x="125332" y="119674"/>
                  <a:pt x="120350" y="117767"/>
                  <a:pt x="117475" y="114318"/>
                </a:cubicBezTo>
                <a:cubicBezTo>
                  <a:pt x="115032" y="111387"/>
                  <a:pt x="112832" y="108206"/>
                  <a:pt x="111125" y="104793"/>
                </a:cubicBezTo>
                <a:cubicBezTo>
                  <a:pt x="109628" y="101800"/>
                  <a:pt x="110041" y="97881"/>
                  <a:pt x="107950" y="95268"/>
                </a:cubicBezTo>
                <a:cubicBezTo>
                  <a:pt x="105566" y="92288"/>
                  <a:pt x="101478" y="91208"/>
                  <a:pt x="98425" y="88918"/>
                </a:cubicBezTo>
                <a:cubicBezTo>
                  <a:pt x="93004" y="84852"/>
                  <a:pt x="87971" y="80284"/>
                  <a:pt x="82550" y="76218"/>
                </a:cubicBezTo>
                <a:cubicBezTo>
                  <a:pt x="79497" y="73928"/>
                  <a:pt x="75956" y="72311"/>
                  <a:pt x="73025" y="69868"/>
                </a:cubicBezTo>
                <a:cubicBezTo>
                  <a:pt x="69576" y="66993"/>
                  <a:pt x="66375" y="63792"/>
                  <a:pt x="63500" y="60343"/>
                </a:cubicBezTo>
                <a:cubicBezTo>
                  <a:pt x="61057" y="57412"/>
                  <a:pt x="60130" y="53202"/>
                  <a:pt x="57150" y="50818"/>
                </a:cubicBezTo>
                <a:cubicBezTo>
                  <a:pt x="54537" y="48727"/>
                  <a:pt x="50800" y="48701"/>
                  <a:pt x="47625" y="47643"/>
                </a:cubicBezTo>
                <a:cubicBezTo>
                  <a:pt x="40698" y="26861"/>
                  <a:pt x="50319" y="47258"/>
                  <a:pt x="34925" y="34943"/>
                </a:cubicBezTo>
                <a:cubicBezTo>
                  <a:pt x="31945" y="32559"/>
                  <a:pt x="31273" y="28116"/>
                  <a:pt x="28575" y="25418"/>
                </a:cubicBezTo>
                <a:cubicBezTo>
                  <a:pt x="3600" y="443"/>
                  <a:pt x="35532" y="40751"/>
                  <a:pt x="9525" y="9543"/>
                </a:cubicBezTo>
                <a:cubicBezTo>
                  <a:pt x="854" y="-863"/>
                  <a:pt x="7472" y="18"/>
                  <a:pt x="0" y="18"/>
                </a:cubicBezTo>
              </a:path>
            </a:pathLst>
          </a:custGeom>
          <a:noFill/>
          <a:ln w="38100">
            <a:solidFill>
              <a:srgbClr val="FF0000"/>
            </a:solidFill>
            <a:miter lim="800000"/>
            <a:headEnd/>
            <a:tailEn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a typeface="宋体" pitchFamily="2" charset="-122"/>
            </a:endParaRPr>
          </a:p>
        </p:txBody>
      </p:sp>
      <p:sp>
        <p:nvSpPr>
          <p:cNvPr id="48" name="任意多边形 47"/>
          <p:cNvSpPr/>
          <p:nvPr/>
        </p:nvSpPr>
        <p:spPr bwMode="hidden">
          <a:xfrm>
            <a:off x="2167954" y="503488"/>
            <a:ext cx="460375" cy="501650"/>
          </a:xfrm>
          <a:custGeom>
            <a:avLst/>
            <a:gdLst>
              <a:gd name="connsiteX0" fmla="*/ 460375 w 460375"/>
              <a:gd name="connsiteY0" fmla="*/ 501650 h 501650"/>
              <a:gd name="connsiteX1" fmla="*/ 361950 w 460375"/>
              <a:gd name="connsiteY1" fmla="*/ 400050 h 501650"/>
              <a:gd name="connsiteX2" fmla="*/ 358775 w 460375"/>
              <a:gd name="connsiteY2" fmla="*/ 390525 h 501650"/>
              <a:gd name="connsiteX3" fmla="*/ 346075 w 460375"/>
              <a:gd name="connsiteY3" fmla="*/ 371475 h 501650"/>
              <a:gd name="connsiteX4" fmla="*/ 330200 w 460375"/>
              <a:gd name="connsiteY4" fmla="*/ 352425 h 501650"/>
              <a:gd name="connsiteX5" fmla="*/ 320675 w 460375"/>
              <a:gd name="connsiteY5" fmla="*/ 342900 h 501650"/>
              <a:gd name="connsiteX6" fmla="*/ 314325 w 460375"/>
              <a:gd name="connsiteY6" fmla="*/ 333375 h 501650"/>
              <a:gd name="connsiteX7" fmla="*/ 292100 w 460375"/>
              <a:gd name="connsiteY7" fmla="*/ 311150 h 501650"/>
              <a:gd name="connsiteX8" fmla="*/ 282575 w 460375"/>
              <a:gd name="connsiteY8" fmla="*/ 298450 h 501650"/>
              <a:gd name="connsiteX9" fmla="*/ 276225 w 460375"/>
              <a:gd name="connsiteY9" fmla="*/ 288925 h 501650"/>
              <a:gd name="connsiteX10" fmla="*/ 266700 w 460375"/>
              <a:gd name="connsiteY10" fmla="*/ 279400 h 501650"/>
              <a:gd name="connsiteX11" fmla="*/ 260350 w 460375"/>
              <a:gd name="connsiteY11" fmla="*/ 269875 h 501650"/>
              <a:gd name="connsiteX12" fmla="*/ 250825 w 460375"/>
              <a:gd name="connsiteY12" fmla="*/ 266700 h 501650"/>
              <a:gd name="connsiteX13" fmla="*/ 231775 w 460375"/>
              <a:gd name="connsiteY13" fmla="*/ 254000 h 501650"/>
              <a:gd name="connsiteX14" fmla="*/ 222250 w 460375"/>
              <a:gd name="connsiteY14" fmla="*/ 247650 h 501650"/>
              <a:gd name="connsiteX15" fmla="*/ 209550 w 460375"/>
              <a:gd name="connsiteY15" fmla="*/ 238125 h 501650"/>
              <a:gd name="connsiteX16" fmla="*/ 196850 w 460375"/>
              <a:gd name="connsiteY16" fmla="*/ 231775 h 501650"/>
              <a:gd name="connsiteX17" fmla="*/ 180975 w 460375"/>
              <a:gd name="connsiteY17" fmla="*/ 222250 h 501650"/>
              <a:gd name="connsiteX18" fmla="*/ 171450 w 460375"/>
              <a:gd name="connsiteY18" fmla="*/ 219075 h 501650"/>
              <a:gd name="connsiteX19" fmla="*/ 158750 w 460375"/>
              <a:gd name="connsiteY19" fmla="*/ 212725 h 501650"/>
              <a:gd name="connsiteX20" fmla="*/ 123825 w 460375"/>
              <a:gd name="connsiteY20" fmla="*/ 203200 h 501650"/>
              <a:gd name="connsiteX21" fmla="*/ 114300 w 460375"/>
              <a:gd name="connsiteY21" fmla="*/ 196850 h 501650"/>
              <a:gd name="connsiteX22" fmla="*/ 69850 w 460375"/>
              <a:gd name="connsiteY22" fmla="*/ 187325 h 501650"/>
              <a:gd name="connsiteX23" fmla="*/ 50800 w 460375"/>
              <a:gd name="connsiteY23" fmla="*/ 177800 h 501650"/>
              <a:gd name="connsiteX24" fmla="*/ 44450 w 460375"/>
              <a:gd name="connsiteY24" fmla="*/ 168275 h 501650"/>
              <a:gd name="connsiteX25" fmla="*/ 25400 w 460375"/>
              <a:gd name="connsiteY25" fmla="*/ 149225 h 501650"/>
              <a:gd name="connsiteX26" fmla="*/ 19050 w 460375"/>
              <a:gd name="connsiteY26" fmla="*/ 130175 h 501650"/>
              <a:gd name="connsiteX27" fmla="*/ 12700 w 460375"/>
              <a:gd name="connsiteY27" fmla="*/ 120650 h 501650"/>
              <a:gd name="connsiteX28" fmla="*/ 0 w 460375"/>
              <a:gd name="connsiteY28" fmla="*/ 92075 h 501650"/>
              <a:gd name="connsiteX29" fmla="*/ 3175 w 460375"/>
              <a:gd name="connsiteY29" fmla="*/ 76200 h 501650"/>
              <a:gd name="connsiteX30" fmla="*/ 6350 w 460375"/>
              <a:gd name="connsiteY30" fmla="*/ 66675 h 501650"/>
              <a:gd name="connsiteX31" fmla="*/ 9525 w 460375"/>
              <a:gd name="connsiteY31" fmla="*/ 50800 h 501650"/>
              <a:gd name="connsiteX32" fmla="*/ 25400 w 460375"/>
              <a:gd name="connsiteY32" fmla="*/ 31750 h 501650"/>
              <a:gd name="connsiteX33" fmla="*/ 38100 w 460375"/>
              <a:gd name="connsiteY33" fmla="*/ 12700 h 501650"/>
              <a:gd name="connsiteX34" fmla="*/ 44450 w 460375"/>
              <a:gd name="connsiteY34" fmla="*/ 0 h 50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460375" h="501650">
                <a:moveTo>
                  <a:pt x="460375" y="501650"/>
                </a:moveTo>
                <a:cubicBezTo>
                  <a:pt x="427567" y="467783"/>
                  <a:pt x="393767" y="434850"/>
                  <a:pt x="361950" y="400050"/>
                </a:cubicBezTo>
                <a:cubicBezTo>
                  <a:pt x="359692" y="397580"/>
                  <a:pt x="360400" y="393451"/>
                  <a:pt x="358775" y="390525"/>
                </a:cubicBezTo>
                <a:cubicBezTo>
                  <a:pt x="355069" y="383854"/>
                  <a:pt x="351471" y="376871"/>
                  <a:pt x="346075" y="371475"/>
                </a:cubicBezTo>
                <a:cubicBezTo>
                  <a:pt x="318248" y="343648"/>
                  <a:pt x="352302" y="378947"/>
                  <a:pt x="330200" y="352425"/>
                </a:cubicBezTo>
                <a:cubicBezTo>
                  <a:pt x="327325" y="348976"/>
                  <a:pt x="323550" y="346349"/>
                  <a:pt x="320675" y="342900"/>
                </a:cubicBezTo>
                <a:cubicBezTo>
                  <a:pt x="318232" y="339969"/>
                  <a:pt x="316878" y="336211"/>
                  <a:pt x="314325" y="333375"/>
                </a:cubicBezTo>
                <a:cubicBezTo>
                  <a:pt x="307316" y="325588"/>
                  <a:pt x="298386" y="319532"/>
                  <a:pt x="292100" y="311150"/>
                </a:cubicBezTo>
                <a:cubicBezTo>
                  <a:pt x="288925" y="306917"/>
                  <a:pt x="285651" y="302756"/>
                  <a:pt x="282575" y="298450"/>
                </a:cubicBezTo>
                <a:cubicBezTo>
                  <a:pt x="280357" y="295345"/>
                  <a:pt x="278668" y="291856"/>
                  <a:pt x="276225" y="288925"/>
                </a:cubicBezTo>
                <a:cubicBezTo>
                  <a:pt x="273350" y="285476"/>
                  <a:pt x="269575" y="282849"/>
                  <a:pt x="266700" y="279400"/>
                </a:cubicBezTo>
                <a:cubicBezTo>
                  <a:pt x="264257" y="276469"/>
                  <a:pt x="263330" y="272259"/>
                  <a:pt x="260350" y="269875"/>
                </a:cubicBezTo>
                <a:cubicBezTo>
                  <a:pt x="257737" y="267784"/>
                  <a:pt x="253751" y="268325"/>
                  <a:pt x="250825" y="266700"/>
                </a:cubicBezTo>
                <a:cubicBezTo>
                  <a:pt x="244154" y="262994"/>
                  <a:pt x="238125" y="258233"/>
                  <a:pt x="231775" y="254000"/>
                </a:cubicBezTo>
                <a:cubicBezTo>
                  <a:pt x="228600" y="251883"/>
                  <a:pt x="225303" y="249940"/>
                  <a:pt x="222250" y="247650"/>
                </a:cubicBezTo>
                <a:cubicBezTo>
                  <a:pt x="218017" y="244475"/>
                  <a:pt x="214037" y="240930"/>
                  <a:pt x="209550" y="238125"/>
                </a:cubicBezTo>
                <a:cubicBezTo>
                  <a:pt x="205536" y="235617"/>
                  <a:pt x="200987" y="234074"/>
                  <a:pt x="196850" y="231775"/>
                </a:cubicBezTo>
                <a:cubicBezTo>
                  <a:pt x="191455" y="228778"/>
                  <a:pt x="186495" y="225010"/>
                  <a:pt x="180975" y="222250"/>
                </a:cubicBezTo>
                <a:cubicBezTo>
                  <a:pt x="177982" y="220753"/>
                  <a:pt x="174526" y="220393"/>
                  <a:pt x="171450" y="219075"/>
                </a:cubicBezTo>
                <a:cubicBezTo>
                  <a:pt x="167100" y="217211"/>
                  <a:pt x="163240" y="214222"/>
                  <a:pt x="158750" y="212725"/>
                </a:cubicBezTo>
                <a:cubicBezTo>
                  <a:pt x="146822" y="208749"/>
                  <a:pt x="134958" y="210622"/>
                  <a:pt x="123825" y="203200"/>
                </a:cubicBezTo>
                <a:cubicBezTo>
                  <a:pt x="120650" y="201083"/>
                  <a:pt x="117787" y="198400"/>
                  <a:pt x="114300" y="196850"/>
                </a:cubicBezTo>
                <a:cubicBezTo>
                  <a:pt x="96597" y="188982"/>
                  <a:pt x="89856" y="189826"/>
                  <a:pt x="69850" y="187325"/>
                </a:cubicBezTo>
                <a:cubicBezTo>
                  <a:pt x="62103" y="184743"/>
                  <a:pt x="56955" y="183955"/>
                  <a:pt x="50800" y="177800"/>
                </a:cubicBezTo>
                <a:cubicBezTo>
                  <a:pt x="48102" y="175102"/>
                  <a:pt x="46985" y="171127"/>
                  <a:pt x="44450" y="168275"/>
                </a:cubicBezTo>
                <a:cubicBezTo>
                  <a:pt x="38484" y="161563"/>
                  <a:pt x="25400" y="149225"/>
                  <a:pt x="25400" y="149225"/>
                </a:cubicBezTo>
                <a:cubicBezTo>
                  <a:pt x="23283" y="142875"/>
                  <a:pt x="22763" y="135744"/>
                  <a:pt x="19050" y="130175"/>
                </a:cubicBezTo>
                <a:cubicBezTo>
                  <a:pt x="16933" y="127000"/>
                  <a:pt x="14250" y="124137"/>
                  <a:pt x="12700" y="120650"/>
                </a:cubicBezTo>
                <a:cubicBezTo>
                  <a:pt x="-2413" y="86645"/>
                  <a:pt x="14371" y="113631"/>
                  <a:pt x="0" y="92075"/>
                </a:cubicBezTo>
                <a:cubicBezTo>
                  <a:pt x="1058" y="86783"/>
                  <a:pt x="1866" y="81435"/>
                  <a:pt x="3175" y="76200"/>
                </a:cubicBezTo>
                <a:cubicBezTo>
                  <a:pt x="3987" y="72953"/>
                  <a:pt x="5538" y="69922"/>
                  <a:pt x="6350" y="66675"/>
                </a:cubicBezTo>
                <a:cubicBezTo>
                  <a:pt x="7659" y="61440"/>
                  <a:pt x="7630" y="55853"/>
                  <a:pt x="9525" y="50800"/>
                </a:cubicBezTo>
                <a:cubicBezTo>
                  <a:pt x="13046" y="41411"/>
                  <a:pt x="19436" y="39417"/>
                  <a:pt x="25400" y="31750"/>
                </a:cubicBezTo>
                <a:cubicBezTo>
                  <a:pt x="30085" y="25726"/>
                  <a:pt x="35687" y="19940"/>
                  <a:pt x="38100" y="12700"/>
                </a:cubicBezTo>
                <a:cubicBezTo>
                  <a:pt x="41748" y="1755"/>
                  <a:pt x="38908" y="5542"/>
                  <a:pt x="44450" y="0"/>
                </a:cubicBezTo>
              </a:path>
            </a:pathLst>
          </a:custGeom>
          <a:noFill/>
          <a:ln w="38100">
            <a:solidFill>
              <a:srgbClr val="FF0000"/>
            </a:solidFill>
            <a:miter lim="800000"/>
            <a:headEnd/>
            <a:tailEn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zh-CN" altLang="en-US" sz="1800" b="0" i="0" u="none" strike="noStrike" cap="none" normalizeH="0" baseline="0" smtClean="0">
              <a:ln>
                <a:noFill/>
              </a:ln>
              <a:solidFill>
                <a:schemeClr val="tx1"/>
              </a:solidFill>
              <a:effectLst/>
              <a:latin typeface="Arial" charset="0"/>
              <a:ea typeface="宋体" pitchFamily="2" charset="-122"/>
            </a:endParaRPr>
          </a:p>
        </p:txBody>
      </p:sp>
      <p:sp>
        <p:nvSpPr>
          <p:cNvPr id="49" name="六角星 89"/>
          <p:cNvSpPr>
            <a:spLocks noChangeArrowheads="1"/>
          </p:cNvSpPr>
          <p:nvPr/>
        </p:nvSpPr>
        <p:spPr bwMode="auto">
          <a:xfrm>
            <a:off x="2160017" y="6405813"/>
            <a:ext cx="215900" cy="287338"/>
          </a:xfrm>
          <a:custGeom>
            <a:avLst/>
            <a:gdLst>
              <a:gd name="T0" fmla="*/ 0 w 216024"/>
              <a:gd name="T1" fmla="*/ 71145 h 288032"/>
              <a:gd name="T2" fmla="*/ 71802 w 216024"/>
              <a:gd name="T3" fmla="*/ 71144 h 288032"/>
              <a:gd name="T4" fmla="*/ 107702 w 216024"/>
              <a:gd name="T5" fmla="*/ 0 h 288032"/>
              <a:gd name="T6" fmla="*/ 143603 w 216024"/>
              <a:gd name="T7" fmla="*/ 71144 h 288032"/>
              <a:gd name="T8" fmla="*/ 215404 w 216024"/>
              <a:gd name="T9" fmla="*/ 71145 h 288032"/>
              <a:gd name="T10" fmla="*/ 179506 w 216024"/>
              <a:gd name="T11" fmla="*/ 142290 h 288032"/>
              <a:gd name="T12" fmla="*/ 215404 w 216024"/>
              <a:gd name="T13" fmla="*/ 213434 h 288032"/>
              <a:gd name="T14" fmla="*/ 143603 w 216024"/>
              <a:gd name="T15" fmla="*/ 213434 h 288032"/>
              <a:gd name="T16" fmla="*/ 107702 w 216024"/>
              <a:gd name="T17" fmla="*/ 284579 h 288032"/>
              <a:gd name="T18" fmla="*/ 71802 w 216024"/>
              <a:gd name="T19" fmla="*/ 213434 h 288032"/>
              <a:gd name="T20" fmla="*/ 0 w 216024"/>
              <a:gd name="T21" fmla="*/ 213434 h 288032"/>
              <a:gd name="T22" fmla="*/ 35898 w 216024"/>
              <a:gd name="T23" fmla="*/ 142290 h 2880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6024"/>
              <a:gd name="T37" fmla="*/ 0 h 288032"/>
              <a:gd name="T38" fmla="*/ 216024 w 216024"/>
              <a:gd name="T39" fmla="*/ 288032 h 2880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6024" h="288032">
                <a:moveTo>
                  <a:pt x="0" y="72008"/>
                </a:moveTo>
                <a:lnTo>
                  <a:pt x="72007" y="72007"/>
                </a:lnTo>
                <a:lnTo>
                  <a:pt x="108012" y="0"/>
                </a:lnTo>
                <a:lnTo>
                  <a:pt x="144017" y="72007"/>
                </a:lnTo>
                <a:lnTo>
                  <a:pt x="216024" y="72008"/>
                </a:lnTo>
                <a:lnTo>
                  <a:pt x="180021" y="144016"/>
                </a:lnTo>
                <a:lnTo>
                  <a:pt x="216024" y="216024"/>
                </a:lnTo>
                <a:lnTo>
                  <a:pt x="144017" y="216025"/>
                </a:lnTo>
                <a:lnTo>
                  <a:pt x="108012" y="288032"/>
                </a:lnTo>
                <a:lnTo>
                  <a:pt x="72007" y="216025"/>
                </a:lnTo>
                <a:lnTo>
                  <a:pt x="0" y="216024"/>
                </a:lnTo>
                <a:lnTo>
                  <a:pt x="36003" y="144016"/>
                </a:lnTo>
                <a:lnTo>
                  <a:pt x="0" y="72008"/>
                </a:lnTo>
                <a:close/>
              </a:path>
            </a:pathLst>
          </a:custGeom>
          <a:solidFill>
            <a:srgbClr val="008000"/>
          </a:solidFill>
          <a:ln w="25400">
            <a:solidFill>
              <a:srgbClr val="FFFF00"/>
            </a:solidFill>
            <a:miter lim="800000"/>
            <a:headEnd/>
            <a:tailEnd/>
          </a:ln>
        </p:spPr>
        <p:txBody>
          <a:bodyPr anchor="ctr"/>
          <a:lstStyle/>
          <a:p>
            <a:endParaRPr lang="zh-CN" altLang="en-US"/>
          </a:p>
        </p:txBody>
      </p:sp>
      <p:sp>
        <p:nvSpPr>
          <p:cNvPr id="50" name="六角星 90"/>
          <p:cNvSpPr>
            <a:spLocks noChangeArrowheads="1"/>
          </p:cNvSpPr>
          <p:nvPr/>
        </p:nvSpPr>
        <p:spPr bwMode="auto">
          <a:xfrm>
            <a:off x="2375917" y="5685088"/>
            <a:ext cx="215900" cy="288925"/>
          </a:xfrm>
          <a:custGeom>
            <a:avLst/>
            <a:gdLst>
              <a:gd name="T0" fmla="*/ 0 w 216024"/>
              <a:gd name="T1" fmla="*/ 73131 h 288032"/>
              <a:gd name="T2" fmla="*/ 71802 w 216024"/>
              <a:gd name="T3" fmla="*/ 73130 h 288032"/>
              <a:gd name="T4" fmla="*/ 107702 w 216024"/>
              <a:gd name="T5" fmla="*/ 0 h 288032"/>
              <a:gd name="T6" fmla="*/ 143603 w 216024"/>
              <a:gd name="T7" fmla="*/ 73130 h 288032"/>
              <a:gd name="T8" fmla="*/ 215404 w 216024"/>
              <a:gd name="T9" fmla="*/ 73131 h 288032"/>
              <a:gd name="T10" fmla="*/ 179506 w 216024"/>
              <a:gd name="T11" fmla="*/ 146263 h 288032"/>
              <a:gd name="T12" fmla="*/ 215404 w 216024"/>
              <a:gd name="T13" fmla="*/ 219394 h 288032"/>
              <a:gd name="T14" fmla="*/ 143603 w 216024"/>
              <a:gd name="T15" fmla="*/ 219395 h 288032"/>
              <a:gd name="T16" fmla="*/ 107702 w 216024"/>
              <a:gd name="T17" fmla="*/ 292525 h 288032"/>
              <a:gd name="T18" fmla="*/ 71802 w 216024"/>
              <a:gd name="T19" fmla="*/ 219395 h 288032"/>
              <a:gd name="T20" fmla="*/ 0 w 216024"/>
              <a:gd name="T21" fmla="*/ 219394 h 288032"/>
              <a:gd name="T22" fmla="*/ 35898 w 216024"/>
              <a:gd name="T23" fmla="*/ 146263 h 2880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6024"/>
              <a:gd name="T37" fmla="*/ 0 h 288032"/>
              <a:gd name="T38" fmla="*/ 216024 w 216024"/>
              <a:gd name="T39" fmla="*/ 288032 h 2880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6024" h="288032">
                <a:moveTo>
                  <a:pt x="0" y="72008"/>
                </a:moveTo>
                <a:lnTo>
                  <a:pt x="72007" y="72007"/>
                </a:lnTo>
                <a:lnTo>
                  <a:pt x="108012" y="0"/>
                </a:lnTo>
                <a:lnTo>
                  <a:pt x="144017" y="72007"/>
                </a:lnTo>
                <a:lnTo>
                  <a:pt x="216024" y="72008"/>
                </a:lnTo>
                <a:lnTo>
                  <a:pt x="180021" y="144016"/>
                </a:lnTo>
                <a:lnTo>
                  <a:pt x="216024" y="216024"/>
                </a:lnTo>
                <a:lnTo>
                  <a:pt x="144017" y="216025"/>
                </a:lnTo>
                <a:lnTo>
                  <a:pt x="108012" y="288032"/>
                </a:lnTo>
                <a:lnTo>
                  <a:pt x="72007" y="216025"/>
                </a:lnTo>
                <a:lnTo>
                  <a:pt x="0" y="216024"/>
                </a:lnTo>
                <a:lnTo>
                  <a:pt x="36003" y="144016"/>
                </a:lnTo>
                <a:lnTo>
                  <a:pt x="0" y="72008"/>
                </a:lnTo>
                <a:close/>
              </a:path>
            </a:pathLst>
          </a:custGeom>
          <a:solidFill>
            <a:srgbClr val="008000"/>
          </a:solidFill>
          <a:ln w="25400">
            <a:solidFill>
              <a:srgbClr val="FFFF00"/>
            </a:solidFill>
            <a:miter lim="800000"/>
            <a:headEnd/>
            <a:tailEnd/>
          </a:ln>
        </p:spPr>
        <p:txBody>
          <a:bodyPr anchor="ctr"/>
          <a:lstStyle/>
          <a:p>
            <a:endParaRPr lang="zh-CN" altLang="en-US"/>
          </a:p>
        </p:txBody>
      </p:sp>
      <p:sp>
        <p:nvSpPr>
          <p:cNvPr id="51" name="六角星 91"/>
          <p:cNvSpPr>
            <a:spLocks noChangeArrowheads="1"/>
          </p:cNvSpPr>
          <p:nvPr/>
        </p:nvSpPr>
        <p:spPr bwMode="auto">
          <a:xfrm>
            <a:off x="2736279" y="5253288"/>
            <a:ext cx="215900" cy="288925"/>
          </a:xfrm>
          <a:custGeom>
            <a:avLst/>
            <a:gdLst>
              <a:gd name="T0" fmla="*/ 0 w 216024"/>
              <a:gd name="T1" fmla="*/ 73131 h 288032"/>
              <a:gd name="T2" fmla="*/ 71802 w 216024"/>
              <a:gd name="T3" fmla="*/ 73130 h 288032"/>
              <a:gd name="T4" fmla="*/ 107702 w 216024"/>
              <a:gd name="T5" fmla="*/ 0 h 288032"/>
              <a:gd name="T6" fmla="*/ 143603 w 216024"/>
              <a:gd name="T7" fmla="*/ 73130 h 288032"/>
              <a:gd name="T8" fmla="*/ 215404 w 216024"/>
              <a:gd name="T9" fmla="*/ 73131 h 288032"/>
              <a:gd name="T10" fmla="*/ 179506 w 216024"/>
              <a:gd name="T11" fmla="*/ 146263 h 288032"/>
              <a:gd name="T12" fmla="*/ 215404 w 216024"/>
              <a:gd name="T13" fmla="*/ 219394 h 288032"/>
              <a:gd name="T14" fmla="*/ 143603 w 216024"/>
              <a:gd name="T15" fmla="*/ 219395 h 288032"/>
              <a:gd name="T16" fmla="*/ 107702 w 216024"/>
              <a:gd name="T17" fmla="*/ 292525 h 288032"/>
              <a:gd name="T18" fmla="*/ 71802 w 216024"/>
              <a:gd name="T19" fmla="*/ 219395 h 288032"/>
              <a:gd name="T20" fmla="*/ 0 w 216024"/>
              <a:gd name="T21" fmla="*/ 219394 h 288032"/>
              <a:gd name="T22" fmla="*/ 35898 w 216024"/>
              <a:gd name="T23" fmla="*/ 146263 h 2880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6024"/>
              <a:gd name="T37" fmla="*/ 0 h 288032"/>
              <a:gd name="T38" fmla="*/ 216024 w 216024"/>
              <a:gd name="T39" fmla="*/ 288032 h 2880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6024" h="288032">
                <a:moveTo>
                  <a:pt x="0" y="72008"/>
                </a:moveTo>
                <a:lnTo>
                  <a:pt x="72007" y="72007"/>
                </a:lnTo>
                <a:lnTo>
                  <a:pt x="108012" y="0"/>
                </a:lnTo>
                <a:lnTo>
                  <a:pt x="144017" y="72007"/>
                </a:lnTo>
                <a:lnTo>
                  <a:pt x="216024" y="72008"/>
                </a:lnTo>
                <a:lnTo>
                  <a:pt x="180021" y="144016"/>
                </a:lnTo>
                <a:lnTo>
                  <a:pt x="216024" y="216024"/>
                </a:lnTo>
                <a:lnTo>
                  <a:pt x="144017" y="216025"/>
                </a:lnTo>
                <a:lnTo>
                  <a:pt x="108012" y="288032"/>
                </a:lnTo>
                <a:lnTo>
                  <a:pt x="72007" y="216025"/>
                </a:lnTo>
                <a:lnTo>
                  <a:pt x="0" y="216024"/>
                </a:lnTo>
                <a:lnTo>
                  <a:pt x="36003" y="144016"/>
                </a:lnTo>
                <a:lnTo>
                  <a:pt x="0" y="72008"/>
                </a:lnTo>
                <a:close/>
              </a:path>
            </a:pathLst>
          </a:custGeom>
          <a:solidFill>
            <a:srgbClr val="FFFF00"/>
          </a:solidFill>
          <a:ln w="25400">
            <a:solidFill>
              <a:srgbClr val="FFFF00"/>
            </a:solidFill>
            <a:miter lim="800000"/>
            <a:headEnd/>
            <a:tailEnd/>
          </a:ln>
        </p:spPr>
        <p:txBody>
          <a:bodyPr anchor="ctr"/>
          <a:lstStyle/>
          <a:p>
            <a:endParaRPr lang="zh-CN" altLang="en-US"/>
          </a:p>
        </p:txBody>
      </p:sp>
      <p:sp>
        <p:nvSpPr>
          <p:cNvPr id="52" name="六角星 92"/>
          <p:cNvSpPr>
            <a:spLocks noChangeArrowheads="1"/>
          </p:cNvSpPr>
          <p:nvPr/>
        </p:nvSpPr>
        <p:spPr bwMode="auto">
          <a:xfrm>
            <a:off x="3744342" y="3957888"/>
            <a:ext cx="215900" cy="287338"/>
          </a:xfrm>
          <a:custGeom>
            <a:avLst/>
            <a:gdLst>
              <a:gd name="T0" fmla="*/ 0 w 216024"/>
              <a:gd name="T1" fmla="*/ 71145 h 288032"/>
              <a:gd name="T2" fmla="*/ 71802 w 216024"/>
              <a:gd name="T3" fmla="*/ 71144 h 288032"/>
              <a:gd name="T4" fmla="*/ 107702 w 216024"/>
              <a:gd name="T5" fmla="*/ 0 h 288032"/>
              <a:gd name="T6" fmla="*/ 143603 w 216024"/>
              <a:gd name="T7" fmla="*/ 71144 h 288032"/>
              <a:gd name="T8" fmla="*/ 215404 w 216024"/>
              <a:gd name="T9" fmla="*/ 71145 h 288032"/>
              <a:gd name="T10" fmla="*/ 179506 w 216024"/>
              <a:gd name="T11" fmla="*/ 142290 h 288032"/>
              <a:gd name="T12" fmla="*/ 215404 w 216024"/>
              <a:gd name="T13" fmla="*/ 213434 h 288032"/>
              <a:gd name="T14" fmla="*/ 143603 w 216024"/>
              <a:gd name="T15" fmla="*/ 213434 h 288032"/>
              <a:gd name="T16" fmla="*/ 107702 w 216024"/>
              <a:gd name="T17" fmla="*/ 284579 h 288032"/>
              <a:gd name="T18" fmla="*/ 71802 w 216024"/>
              <a:gd name="T19" fmla="*/ 213434 h 288032"/>
              <a:gd name="T20" fmla="*/ 0 w 216024"/>
              <a:gd name="T21" fmla="*/ 213434 h 288032"/>
              <a:gd name="T22" fmla="*/ 35898 w 216024"/>
              <a:gd name="T23" fmla="*/ 142290 h 2880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6024"/>
              <a:gd name="T37" fmla="*/ 0 h 288032"/>
              <a:gd name="T38" fmla="*/ 216024 w 216024"/>
              <a:gd name="T39" fmla="*/ 288032 h 2880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6024" h="288032">
                <a:moveTo>
                  <a:pt x="0" y="72008"/>
                </a:moveTo>
                <a:lnTo>
                  <a:pt x="72007" y="72007"/>
                </a:lnTo>
                <a:lnTo>
                  <a:pt x="108012" y="0"/>
                </a:lnTo>
                <a:lnTo>
                  <a:pt x="144017" y="72007"/>
                </a:lnTo>
                <a:lnTo>
                  <a:pt x="216024" y="72008"/>
                </a:lnTo>
                <a:lnTo>
                  <a:pt x="180021" y="144016"/>
                </a:lnTo>
                <a:lnTo>
                  <a:pt x="216024" y="216024"/>
                </a:lnTo>
                <a:lnTo>
                  <a:pt x="144017" y="216025"/>
                </a:lnTo>
                <a:lnTo>
                  <a:pt x="108012" y="288032"/>
                </a:lnTo>
                <a:lnTo>
                  <a:pt x="72007" y="216025"/>
                </a:lnTo>
                <a:lnTo>
                  <a:pt x="0" y="216024"/>
                </a:lnTo>
                <a:lnTo>
                  <a:pt x="36003" y="144016"/>
                </a:lnTo>
                <a:lnTo>
                  <a:pt x="0" y="72008"/>
                </a:lnTo>
                <a:close/>
              </a:path>
            </a:pathLst>
          </a:custGeom>
          <a:solidFill>
            <a:srgbClr val="E46C0A"/>
          </a:solidFill>
          <a:ln w="25400">
            <a:solidFill>
              <a:srgbClr val="FFFF00"/>
            </a:solidFill>
            <a:miter lim="800000"/>
            <a:headEnd/>
            <a:tailEnd/>
          </a:ln>
        </p:spPr>
        <p:txBody>
          <a:bodyPr anchor="ctr"/>
          <a:lstStyle/>
          <a:p>
            <a:endParaRPr lang="zh-CN" altLang="en-US">
              <a:latin typeface="黑体" pitchFamily="49" charset="-122"/>
              <a:ea typeface="黑体" pitchFamily="49" charset="-122"/>
            </a:endParaRPr>
          </a:p>
        </p:txBody>
      </p:sp>
      <p:sp>
        <p:nvSpPr>
          <p:cNvPr id="53" name="六角星 93"/>
          <p:cNvSpPr>
            <a:spLocks noChangeArrowheads="1"/>
          </p:cNvSpPr>
          <p:nvPr/>
        </p:nvSpPr>
        <p:spPr bwMode="auto">
          <a:xfrm>
            <a:off x="3599879" y="2805363"/>
            <a:ext cx="215900" cy="287338"/>
          </a:xfrm>
          <a:custGeom>
            <a:avLst/>
            <a:gdLst>
              <a:gd name="T0" fmla="*/ 0 w 216024"/>
              <a:gd name="T1" fmla="*/ 71145 h 288032"/>
              <a:gd name="T2" fmla="*/ 71802 w 216024"/>
              <a:gd name="T3" fmla="*/ 71144 h 288032"/>
              <a:gd name="T4" fmla="*/ 107702 w 216024"/>
              <a:gd name="T5" fmla="*/ 0 h 288032"/>
              <a:gd name="T6" fmla="*/ 143603 w 216024"/>
              <a:gd name="T7" fmla="*/ 71144 h 288032"/>
              <a:gd name="T8" fmla="*/ 215404 w 216024"/>
              <a:gd name="T9" fmla="*/ 71145 h 288032"/>
              <a:gd name="T10" fmla="*/ 179506 w 216024"/>
              <a:gd name="T11" fmla="*/ 142290 h 288032"/>
              <a:gd name="T12" fmla="*/ 215404 w 216024"/>
              <a:gd name="T13" fmla="*/ 213434 h 288032"/>
              <a:gd name="T14" fmla="*/ 143603 w 216024"/>
              <a:gd name="T15" fmla="*/ 213434 h 288032"/>
              <a:gd name="T16" fmla="*/ 107702 w 216024"/>
              <a:gd name="T17" fmla="*/ 284579 h 288032"/>
              <a:gd name="T18" fmla="*/ 71802 w 216024"/>
              <a:gd name="T19" fmla="*/ 213434 h 288032"/>
              <a:gd name="T20" fmla="*/ 0 w 216024"/>
              <a:gd name="T21" fmla="*/ 213434 h 288032"/>
              <a:gd name="T22" fmla="*/ 35898 w 216024"/>
              <a:gd name="T23" fmla="*/ 142290 h 2880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6024"/>
              <a:gd name="T37" fmla="*/ 0 h 288032"/>
              <a:gd name="T38" fmla="*/ 216024 w 216024"/>
              <a:gd name="T39" fmla="*/ 288032 h 2880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6024" h="288032">
                <a:moveTo>
                  <a:pt x="0" y="72008"/>
                </a:moveTo>
                <a:lnTo>
                  <a:pt x="72007" y="72007"/>
                </a:lnTo>
                <a:lnTo>
                  <a:pt x="108012" y="0"/>
                </a:lnTo>
                <a:lnTo>
                  <a:pt x="144017" y="72007"/>
                </a:lnTo>
                <a:lnTo>
                  <a:pt x="216024" y="72008"/>
                </a:lnTo>
                <a:lnTo>
                  <a:pt x="180021" y="144016"/>
                </a:lnTo>
                <a:lnTo>
                  <a:pt x="216024" y="216024"/>
                </a:lnTo>
                <a:lnTo>
                  <a:pt x="144017" y="216025"/>
                </a:lnTo>
                <a:lnTo>
                  <a:pt x="108012" y="288032"/>
                </a:lnTo>
                <a:lnTo>
                  <a:pt x="72007" y="216025"/>
                </a:lnTo>
                <a:lnTo>
                  <a:pt x="0" y="216024"/>
                </a:lnTo>
                <a:lnTo>
                  <a:pt x="36003" y="144016"/>
                </a:lnTo>
                <a:lnTo>
                  <a:pt x="0" y="72008"/>
                </a:lnTo>
                <a:close/>
              </a:path>
            </a:pathLst>
          </a:custGeom>
          <a:solidFill>
            <a:srgbClr val="E46C0A"/>
          </a:solidFill>
          <a:ln w="25400">
            <a:solidFill>
              <a:srgbClr val="FFFF00"/>
            </a:solidFill>
            <a:miter lim="800000"/>
            <a:headEnd/>
            <a:tailEnd/>
          </a:ln>
        </p:spPr>
        <p:txBody>
          <a:bodyPr anchor="ctr"/>
          <a:lstStyle/>
          <a:p>
            <a:endParaRPr lang="zh-CN" altLang="en-US">
              <a:latin typeface="黑体" pitchFamily="49" charset="-122"/>
              <a:ea typeface="黑体" pitchFamily="49" charset="-122"/>
            </a:endParaRPr>
          </a:p>
        </p:txBody>
      </p:sp>
      <p:sp>
        <p:nvSpPr>
          <p:cNvPr id="54" name="六角星 94"/>
          <p:cNvSpPr>
            <a:spLocks noChangeArrowheads="1"/>
          </p:cNvSpPr>
          <p:nvPr/>
        </p:nvSpPr>
        <p:spPr bwMode="auto">
          <a:xfrm>
            <a:off x="3744342" y="2084638"/>
            <a:ext cx="215900" cy="288925"/>
          </a:xfrm>
          <a:custGeom>
            <a:avLst/>
            <a:gdLst>
              <a:gd name="T0" fmla="*/ 0 w 216024"/>
              <a:gd name="T1" fmla="*/ 73131 h 288032"/>
              <a:gd name="T2" fmla="*/ 71802 w 216024"/>
              <a:gd name="T3" fmla="*/ 73130 h 288032"/>
              <a:gd name="T4" fmla="*/ 107702 w 216024"/>
              <a:gd name="T5" fmla="*/ 0 h 288032"/>
              <a:gd name="T6" fmla="*/ 143603 w 216024"/>
              <a:gd name="T7" fmla="*/ 73130 h 288032"/>
              <a:gd name="T8" fmla="*/ 215404 w 216024"/>
              <a:gd name="T9" fmla="*/ 73131 h 288032"/>
              <a:gd name="T10" fmla="*/ 179506 w 216024"/>
              <a:gd name="T11" fmla="*/ 146263 h 288032"/>
              <a:gd name="T12" fmla="*/ 215404 w 216024"/>
              <a:gd name="T13" fmla="*/ 219394 h 288032"/>
              <a:gd name="T14" fmla="*/ 143603 w 216024"/>
              <a:gd name="T15" fmla="*/ 219395 h 288032"/>
              <a:gd name="T16" fmla="*/ 107702 w 216024"/>
              <a:gd name="T17" fmla="*/ 292525 h 288032"/>
              <a:gd name="T18" fmla="*/ 71802 w 216024"/>
              <a:gd name="T19" fmla="*/ 219395 h 288032"/>
              <a:gd name="T20" fmla="*/ 0 w 216024"/>
              <a:gd name="T21" fmla="*/ 219394 h 288032"/>
              <a:gd name="T22" fmla="*/ 35898 w 216024"/>
              <a:gd name="T23" fmla="*/ 146263 h 2880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6024"/>
              <a:gd name="T37" fmla="*/ 0 h 288032"/>
              <a:gd name="T38" fmla="*/ 216024 w 216024"/>
              <a:gd name="T39" fmla="*/ 288032 h 2880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6024" h="288032">
                <a:moveTo>
                  <a:pt x="0" y="72008"/>
                </a:moveTo>
                <a:lnTo>
                  <a:pt x="72007" y="72007"/>
                </a:lnTo>
                <a:lnTo>
                  <a:pt x="108012" y="0"/>
                </a:lnTo>
                <a:lnTo>
                  <a:pt x="144017" y="72007"/>
                </a:lnTo>
                <a:lnTo>
                  <a:pt x="216024" y="72008"/>
                </a:lnTo>
                <a:lnTo>
                  <a:pt x="180021" y="144016"/>
                </a:lnTo>
                <a:lnTo>
                  <a:pt x="216024" y="216024"/>
                </a:lnTo>
                <a:lnTo>
                  <a:pt x="144017" y="216025"/>
                </a:lnTo>
                <a:lnTo>
                  <a:pt x="108012" y="288032"/>
                </a:lnTo>
                <a:lnTo>
                  <a:pt x="72007" y="216025"/>
                </a:lnTo>
                <a:lnTo>
                  <a:pt x="0" y="216024"/>
                </a:lnTo>
                <a:lnTo>
                  <a:pt x="36003" y="144016"/>
                </a:lnTo>
                <a:lnTo>
                  <a:pt x="0" y="72008"/>
                </a:lnTo>
                <a:close/>
              </a:path>
            </a:pathLst>
          </a:custGeom>
          <a:solidFill>
            <a:srgbClr val="E46C0A"/>
          </a:solidFill>
          <a:ln w="25400">
            <a:solidFill>
              <a:srgbClr val="FFFF00"/>
            </a:solidFill>
            <a:miter lim="800000"/>
            <a:headEnd/>
            <a:tailEnd/>
          </a:ln>
        </p:spPr>
        <p:txBody>
          <a:bodyPr anchor="ctr"/>
          <a:lstStyle/>
          <a:p>
            <a:endParaRPr lang="zh-CN" altLang="en-US">
              <a:latin typeface="黑体" pitchFamily="49" charset="-122"/>
              <a:ea typeface="黑体" pitchFamily="49" charset="-122"/>
            </a:endParaRPr>
          </a:p>
        </p:txBody>
      </p:sp>
      <p:sp>
        <p:nvSpPr>
          <p:cNvPr id="55" name="六角星 95"/>
          <p:cNvSpPr>
            <a:spLocks noChangeArrowheads="1"/>
          </p:cNvSpPr>
          <p:nvPr/>
        </p:nvSpPr>
        <p:spPr bwMode="auto">
          <a:xfrm>
            <a:off x="2880444" y="1436938"/>
            <a:ext cx="215900" cy="287338"/>
          </a:xfrm>
          <a:custGeom>
            <a:avLst/>
            <a:gdLst>
              <a:gd name="T0" fmla="*/ 0 w 216024"/>
              <a:gd name="T1" fmla="*/ 71145 h 288032"/>
              <a:gd name="T2" fmla="*/ 71802 w 216024"/>
              <a:gd name="T3" fmla="*/ 71144 h 288032"/>
              <a:gd name="T4" fmla="*/ 107702 w 216024"/>
              <a:gd name="T5" fmla="*/ 0 h 288032"/>
              <a:gd name="T6" fmla="*/ 143603 w 216024"/>
              <a:gd name="T7" fmla="*/ 71144 h 288032"/>
              <a:gd name="T8" fmla="*/ 215404 w 216024"/>
              <a:gd name="T9" fmla="*/ 71145 h 288032"/>
              <a:gd name="T10" fmla="*/ 179506 w 216024"/>
              <a:gd name="T11" fmla="*/ 142290 h 288032"/>
              <a:gd name="T12" fmla="*/ 215404 w 216024"/>
              <a:gd name="T13" fmla="*/ 213434 h 288032"/>
              <a:gd name="T14" fmla="*/ 143603 w 216024"/>
              <a:gd name="T15" fmla="*/ 213434 h 288032"/>
              <a:gd name="T16" fmla="*/ 107702 w 216024"/>
              <a:gd name="T17" fmla="*/ 284579 h 288032"/>
              <a:gd name="T18" fmla="*/ 71802 w 216024"/>
              <a:gd name="T19" fmla="*/ 213434 h 288032"/>
              <a:gd name="T20" fmla="*/ 0 w 216024"/>
              <a:gd name="T21" fmla="*/ 213434 h 288032"/>
              <a:gd name="T22" fmla="*/ 35898 w 216024"/>
              <a:gd name="T23" fmla="*/ 142290 h 2880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6024"/>
              <a:gd name="T37" fmla="*/ 0 h 288032"/>
              <a:gd name="T38" fmla="*/ 216024 w 216024"/>
              <a:gd name="T39" fmla="*/ 288032 h 2880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6024" h="288032">
                <a:moveTo>
                  <a:pt x="0" y="72008"/>
                </a:moveTo>
                <a:lnTo>
                  <a:pt x="72007" y="72007"/>
                </a:lnTo>
                <a:lnTo>
                  <a:pt x="108012" y="0"/>
                </a:lnTo>
                <a:lnTo>
                  <a:pt x="144017" y="72007"/>
                </a:lnTo>
                <a:lnTo>
                  <a:pt x="216024" y="72008"/>
                </a:lnTo>
                <a:lnTo>
                  <a:pt x="180021" y="144016"/>
                </a:lnTo>
                <a:lnTo>
                  <a:pt x="216024" y="216024"/>
                </a:lnTo>
                <a:lnTo>
                  <a:pt x="144017" y="216025"/>
                </a:lnTo>
                <a:lnTo>
                  <a:pt x="108012" y="288032"/>
                </a:lnTo>
                <a:lnTo>
                  <a:pt x="72007" y="216025"/>
                </a:lnTo>
                <a:lnTo>
                  <a:pt x="0" y="216024"/>
                </a:lnTo>
                <a:lnTo>
                  <a:pt x="36003" y="144016"/>
                </a:lnTo>
                <a:lnTo>
                  <a:pt x="0" y="72008"/>
                </a:lnTo>
                <a:close/>
              </a:path>
            </a:pathLst>
          </a:custGeom>
          <a:solidFill>
            <a:srgbClr val="E46C0A"/>
          </a:solidFill>
          <a:ln w="25400">
            <a:solidFill>
              <a:srgbClr val="FFFF00"/>
            </a:solidFill>
            <a:miter lim="800000"/>
            <a:headEnd/>
            <a:tailEnd/>
          </a:ln>
        </p:spPr>
        <p:txBody>
          <a:bodyPr anchor="ctr"/>
          <a:lstStyle/>
          <a:p>
            <a:endParaRPr lang="zh-CN" altLang="en-US"/>
          </a:p>
        </p:txBody>
      </p:sp>
      <p:sp>
        <p:nvSpPr>
          <p:cNvPr id="56" name="六角星 96"/>
          <p:cNvSpPr>
            <a:spLocks noChangeArrowheads="1"/>
          </p:cNvSpPr>
          <p:nvPr/>
        </p:nvSpPr>
        <p:spPr bwMode="auto">
          <a:xfrm>
            <a:off x="2520379" y="860676"/>
            <a:ext cx="215900" cy="288925"/>
          </a:xfrm>
          <a:custGeom>
            <a:avLst/>
            <a:gdLst>
              <a:gd name="T0" fmla="*/ 0 w 216024"/>
              <a:gd name="T1" fmla="*/ 73131 h 288032"/>
              <a:gd name="T2" fmla="*/ 71802 w 216024"/>
              <a:gd name="T3" fmla="*/ 73130 h 288032"/>
              <a:gd name="T4" fmla="*/ 107702 w 216024"/>
              <a:gd name="T5" fmla="*/ 0 h 288032"/>
              <a:gd name="T6" fmla="*/ 143603 w 216024"/>
              <a:gd name="T7" fmla="*/ 73130 h 288032"/>
              <a:gd name="T8" fmla="*/ 215404 w 216024"/>
              <a:gd name="T9" fmla="*/ 73131 h 288032"/>
              <a:gd name="T10" fmla="*/ 179506 w 216024"/>
              <a:gd name="T11" fmla="*/ 146263 h 288032"/>
              <a:gd name="T12" fmla="*/ 215404 w 216024"/>
              <a:gd name="T13" fmla="*/ 219394 h 288032"/>
              <a:gd name="T14" fmla="*/ 143603 w 216024"/>
              <a:gd name="T15" fmla="*/ 219395 h 288032"/>
              <a:gd name="T16" fmla="*/ 107702 w 216024"/>
              <a:gd name="T17" fmla="*/ 292525 h 288032"/>
              <a:gd name="T18" fmla="*/ 71802 w 216024"/>
              <a:gd name="T19" fmla="*/ 219395 h 288032"/>
              <a:gd name="T20" fmla="*/ 0 w 216024"/>
              <a:gd name="T21" fmla="*/ 219394 h 288032"/>
              <a:gd name="T22" fmla="*/ 35898 w 216024"/>
              <a:gd name="T23" fmla="*/ 146263 h 2880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6024"/>
              <a:gd name="T37" fmla="*/ 0 h 288032"/>
              <a:gd name="T38" fmla="*/ 216024 w 216024"/>
              <a:gd name="T39" fmla="*/ 288032 h 2880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6024" h="288032">
                <a:moveTo>
                  <a:pt x="0" y="72008"/>
                </a:moveTo>
                <a:lnTo>
                  <a:pt x="72007" y="72007"/>
                </a:lnTo>
                <a:lnTo>
                  <a:pt x="108012" y="0"/>
                </a:lnTo>
                <a:lnTo>
                  <a:pt x="144017" y="72007"/>
                </a:lnTo>
                <a:lnTo>
                  <a:pt x="216024" y="72008"/>
                </a:lnTo>
                <a:lnTo>
                  <a:pt x="180021" y="144016"/>
                </a:lnTo>
                <a:lnTo>
                  <a:pt x="216024" y="216024"/>
                </a:lnTo>
                <a:lnTo>
                  <a:pt x="144017" y="216025"/>
                </a:lnTo>
                <a:lnTo>
                  <a:pt x="108012" y="288032"/>
                </a:lnTo>
                <a:lnTo>
                  <a:pt x="72007" y="216025"/>
                </a:lnTo>
                <a:lnTo>
                  <a:pt x="0" y="216024"/>
                </a:lnTo>
                <a:lnTo>
                  <a:pt x="36003" y="144016"/>
                </a:lnTo>
                <a:lnTo>
                  <a:pt x="0" y="72008"/>
                </a:lnTo>
                <a:close/>
              </a:path>
            </a:pathLst>
          </a:custGeom>
          <a:solidFill>
            <a:srgbClr val="E46C0A"/>
          </a:solidFill>
          <a:ln w="25400">
            <a:solidFill>
              <a:srgbClr val="FFFF00"/>
            </a:solidFill>
            <a:miter lim="800000"/>
            <a:headEnd/>
            <a:tailEnd/>
          </a:ln>
        </p:spPr>
        <p:txBody>
          <a:bodyPr anchor="ctr"/>
          <a:lstStyle/>
          <a:p>
            <a:endParaRPr lang="zh-CN" altLang="en-US"/>
          </a:p>
        </p:txBody>
      </p:sp>
      <p:sp>
        <p:nvSpPr>
          <p:cNvPr id="57" name="六角星 98"/>
          <p:cNvSpPr>
            <a:spLocks noChangeArrowheads="1"/>
          </p:cNvSpPr>
          <p:nvPr/>
        </p:nvSpPr>
        <p:spPr bwMode="auto">
          <a:xfrm>
            <a:off x="2015554" y="284413"/>
            <a:ext cx="360363" cy="504825"/>
          </a:xfrm>
          <a:custGeom>
            <a:avLst/>
            <a:gdLst>
              <a:gd name="T0" fmla="*/ 0 w 360040"/>
              <a:gd name="T1" fmla="*/ 126978 h 504056"/>
              <a:gd name="T2" fmla="*/ 120552 w 360040"/>
              <a:gd name="T3" fmla="*/ 126976 h 504056"/>
              <a:gd name="T4" fmla="*/ 180830 w 360040"/>
              <a:gd name="T5" fmla="*/ 0 h 504056"/>
              <a:gd name="T6" fmla="*/ 241107 w 360040"/>
              <a:gd name="T7" fmla="*/ 126976 h 504056"/>
              <a:gd name="T8" fmla="*/ 361658 w 360040"/>
              <a:gd name="T9" fmla="*/ 126978 h 504056"/>
              <a:gd name="T10" fmla="*/ 301383 w 360040"/>
              <a:gd name="T11" fmla="*/ 253957 h 504056"/>
              <a:gd name="T12" fmla="*/ 361658 w 360040"/>
              <a:gd name="T13" fmla="*/ 380935 h 504056"/>
              <a:gd name="T14" fmla="*/ 241107 w 360040"/>
              <a:gd name="T15" fmla="*/ 380937 h 504056"/>
              <a:gd name="T16" fmla="*/ 180830 w 360040"/>
              <a:gd name="T17" fmla="*/ 507913 h 504056"/>
              <a:gd name="T18" fmla="*/ 120552 w 360040"/>
              <a:gd name="T19" fmla="*/ 380937 h 504056"/>
              <a:gd name="T20" fmla="*/ 0 w 360040"/>
              <a:gd name="T21" fmla="*/ 380935 h 504056"/>
              <a:gd name="T22" fmla="*/ 60275 w 360040"/>
              <a:gd name="T23" fmla="*/ 253957 h 5040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0040"/>
              <a:gd name="T37" fmla="*/ 0 h 504056"/>
              <a:gd name="T38" fmla="*/ 360040 w 360040"/>
              <a:gd name="T39" fmla="*/ 504056 h 50405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0040" h="504056">
                <a:moveTo>
                  <a:pt x="0" y="126014"/>
                </a:moveTo>
                <a:lnTo>
                  <a:pt x="120012" y="126012"/>
                </a:lnTo>
                <a:lnTo>
                  <a:pt x="180020" y="0"/>
                </a:lnTo>
                <a:lnTo>
                  <a:pt x="240028" y="126012"/>
                </a:lnTo>
                <a:lnTo>
                  <a:pt x="360040" y="126014"/>
                </a:lnTo>
                <a:lnTo>
                  <a:pt x="300035" y="252028"/>
                </a:lnTo>
                <a:lnTo>
                  <a:pt x="360040" y="378042"/>
                </a:lnTo>
                <a:lnTo>
                  <a:pt x="240028" y="378044"/>
                </a:lnTo>
                <a:lnTo>
                  <a:pt x="180020" y="504056"/>
                </a:lnTo>
                <a:lnTo>
                  <a:pt x="120012" y="378044"/>
                </a:lnTo>
                <a:lnTo>
                  <a:pt x="0" y="378042"/>
                </a:lnTo>
                <a:lnTo>
                  <a:pt x="60005" y="252028"/>
                </a:lnTo>
                <a:lnTo>
                  <a:pt x="0" y="126014"/>
                </a:lnTo>
                <a:close/>
              </a:path>
            </a:pathLst>
          </a:custGeom>
          <a:solidFill>
            <a:srgbClr val="FF0000"/>
          </a:solidFill>
          <a:ln w="25400">
            <a:solidFill>
              <a:srgbClr val="FFFF00"/>
            </a:solidFill>
            <a:miter lim="800000"/>
            <a:headEnd/>
            <a:tailEnd/>
          </a:ln>
        </p:spPr>
        <p:txBody>
          <a:bodyPr anchor="ctr"/>
          <a:lstStyle/>
          <a:p>
            <a:endParaRPr lang="zh-CN" altLang="en-US"/>
          </a:p>
        </p:txBody>
      </p:sp>
      <p:sp>
        <p:nvSpPr>
          <p:cNvPr id="58" name="六角星 46"/>
          <p:cNvSpPr>
            <a:spLocks noChangeArrowheads="1"/>
          </p:cNvSpPr>
          <p:nvPr/>
        </p:nvSpPr>
        <p:spPr bwMode="auto">
          <a:xfrm>
            <a:off x="3312542" y="4461126"/>
            <a:ext cx="215900" cy="287337"/>
          </a:xfrm>
          <a:custGeom>
            <a:avLst/>
            <a:gdLst>
              <a:gd name="T0" fmla="*/ 0 w 216024"/>
              <a:gd name="T1" fmla="*/ 71144 h 288032"/>
              <a:gd name="T2" fmla="*/ 71802 w 216024"/>
              <a:gd name="T3" fmla="*/ 71143 h 288032"/>
              <a:gd name="T4" fmla="*/ 107702 w 216024"/>
              <a:gd name="T5" fmla="*/ 0 h 288032"/>
              <a:gd name="T6" fmla="*/ 143603 w 216024"/>
              <a:gd name="T7" fmla="*/ 71143 h 288032"/>
              <a:gd name="T8" fmla="*/ 215404 w 216024"/>
              <a:gd name="T9" fmla="*/ 71144 h 288032"/>
              <a:gd name="T10" fmla="*/ 179506 w 216024"/>
              <a:gd name="T11" fmla="*/ 142287 h 288032"/>
              <a:gd name="T12" fmla="*/ 215404 w 216024"/>
              <a:gd name="T13" fmla="*/ 213431 h 288032"/>
              <a:gd name="T14" fmla="*/ 143603 w 216024"/>
              <a:gd name="T15" fmla="*/ 213432 h 288032"/>
              <a:gd name="T16" fmla="*/ 107702 w 216024"/>
              <a:gd name="T17" fmla="*/ 284574 h 288032"/>
              <a:gd name="T18" fmla="*/ 71802 w 216024"/>
              <a:gd name="T19" fmla="*/ 213432 h 288032"/>
              <a:gd name="T20" fmla="*/ 0 w 216024"/>
              <a:gd name="T21" fmla="*/ 213431 h 288032"/>
              <a:gd name="T22" fmla="*/ 35898 w 216024"/>
              <a:gd name="T23" fmla="*/ 142287 h 28803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16024"/>
              <a:gd name="T37" fmla="*/ 0 h 288032"/>
              <a:gd name="T38" fmla="*/ 216024 w 216024"/>
              <a:gd name="T39" fmla="*/ 288032 h 28803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16024" h="288032">
                <a:moveTo>
                  <a:pt x="0" y="72008"/>
                </a:moveTo>
                <a:lnTo>
                  <a:pt x="72007" y="72007"/>
                </a:lnTo>
                <a:lnTo>
                  <a:pt x="108012" y="0"/>
                </a:lnTo>
                <a:lnTo>
                  <a:pt x="144017" y="72007"/>
                </a:lnTo>
                <a:lnTo>
                  <a:pt x="216024" y="72008"/>
                </a:lnTo>
                <a:lnTo>
                  <a:pt x="180021" y="144016"/>
                </a:lnTo>
                <a:lnTo>
                  <a:pt x="216024" y="216024"/>
                </a:lnTo>
                <a:lnTo>
                  <a:pt x="144017" y="216025"/>
                </a:lnTo>
                <a:lnTo>
                  <a:pt x="108012" y="288032"/>
                </a:lnTo>
                <a:lnTo>
                  <a:pt x="72007" y="216025"/>
                </a:lnTo>
                <a:lnTo>
                  <a:pt x="0" y="216024"/>
                </a:lnTo>
                <a:lnTo>
                  <a:pt x="36003" y="144016"/>
                </a:lnTo>
                <a:lnTo>
                  <a:pt x="0" y="72008"/>
                </a:lnTo>
                <a:close/>
              </a:path>
            </a:pathLst>
          </a:custGeom>
          <a:solidFill>
            <a:srgbClr val="E46C0A"/>
          </a:solidFill>
          <a:ln w="25400">
            <a:solidFill>
              <a:srgbClr val="FFFF00"/>
            </a:solidFill>
            <a:miter lim="800000"/>
            <a:headEnd/>
            <a:tailEnd/>
          </a:ln>
        </p:spPr>
        <p:txBody>
          <a:bodyPr anchor="ctr"/>
          <a:lstStyle/>
          <a:p>
            <a:endParaRPr lang="zh-CN" altLang="en-US"/>
          </a:p>
        </p:txBody>
      </p:sp>
      <p:sp>
        <p:nvSpPr>
          <p:cNvPr id="59" name="六角星 50"/>
          <p:cNvSpPr>
            <a:spLocks noChangeArrowheads="1"/>
          </p:cNvSpPr>
          <p:nvPr/>
        </p:nvSpPr>
        <p:spPr bwMode="auto">
          <a:xfrm>
            <a:off x="4104704" y="3237163"/>
            <a:ext cx="360363" cy="503238"/>
          </a:xfrm>
          <a:custGeom>
            <a:avLst/>
            <a:gdLst>
              <a:gd name="T0" fmla="*/ 0 w 360040"/>
              <a:gd name="T1" fmla="*/ 124995 h 504056"/>
              <a:gd name="T2" fmla="*/ 120552 w 360040"/>
              <a:gd name="T3" fmla="*/ 124993 h 504056"/>
              <a:gd name="T4" fmla="*/ 180830 w 360040"/>
              <a:gd name="T5" fmla="*/ 0 h 504056"/>
              <a:gd name="T6" fmla="*/ 241107 w 360040"/>
              <a:gd name="T7" fmla="*/ 124993 h 504056"/>
              <a:gd name="T8" fmla="*/ 361658 w 360040"/>
              <a:gd name="T9" fmla="*/ 124995 h 504056"/>
              <a:gd name="T10" fmla="*/ 301383 w 360040"/>
              <a:gd name="T11" fmla="*/ 249990 h 504056"/>
              <a:gd name="T12" fmla="*/ 361658 w 360040"/>
              <a:gd name="T13" fmla="*/ 374983 h 504056"/>
              <a:gd name="T14" fmla="*/ 241107 w 360040"/>
              <a:gd name="T15" fmla="*/ 374984 h 504056"/>
              <a:gd name="T16" fmla="*/ 180830 w 360040"/>
              <a:gd name="T17" fmla="*/ 499979 h 504056"/>
              <a:gd name="T18" fmla="*/ 120552 w 360040"/>
              <a:gd name="T19" fmla="*/ 374984 h 504056"/>
              <a:gd name="T20" fmla="*/ 0 w 360040"/>
              <a:gd name="T21" fmla="*/ 374983 h 504056"/>
              <a:gd name="T22" fmla="*/ 60275 w 360040"/>
              <a:gd name="T23" fmla="*/ 249990 h 50405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0040"/>
              <a:gd name="T37" fmla="*/ 0 h 504056"/>
              <a:gd name="T38" fmla="*/ 360040 w 360040"/>
              <a:gd name="T39" fmla="*/ 504056 h 50405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0040" h="504056">
                <a:moveTo>
                  <a:pt x="0" y="126014"/>
                </a:moveTo>
                <a:lnTo>
                  <a:pt x="120012" y="126012"/>
                </a:lnTo>
                <a:lnTo>
                  <a:pt x="180020" y="0"/>
                </a:lnTo>
                <a:lnTo>
                  <a:pt x="240028" y="126012"/>
                </a:lnTo>
                <a:lnTo>
                  <a:pt x="360040" y="126014"/>
                </a:lnTo>
                <a:lnTo>
                  <a:pt x="300035" y="252028"/>
                </a:lnTo>
                <a:lnTo>
                  <a:pt x="360040" y="378042"/>
                </a:lnTo>
                <a:lnTo>
                  <a:pt x="240028" y="378044"/>
                </a:lnTo>
                <a:lnTo>
                  <a:pt x="180020" y="504056"/>
                </a:lnTo>
                <a:lnTo>
                  <a:pt x="120012" y="378044"/>
                </a:lnTo>
                <a:lnTo>
                  <a:pt x="0" y="378042"/>
                </a:lnTo>
                <a:lnTo>
                  <a:pt x="60005" y="252028"/>
                </a:lnTo>
                <a:lnTo>
                  <a:pt x="0" y="126014"/>
                </a:lnTo>
                <a:close/>
              </a:path>
            </a:pathLst>
          </a:custGeom>
          <a:solidFill>
            <a:srgbClr val="FF0000"/>
          </a:solidFill>
          <a:ln w="28575">
            <a:solidFill>
              <a:srgbClr val="FFFF00"/>
            </a:solidFill>
            <a:miter lim="800000"/>
            <a:headEnd/>
            <a:tailEnd/>
          </a:ln>
        </p:spPr>
        <p:txBody>
          <a:bodyPr anchor="ctr"/>
          <a:lstStyle/>
          <a:p>
            <a:endParaRPr lang="zh-CN" altLang="en-US">
              <a:latin typeface="黑体" pitchFamily="49" charset="-122"/>
              <a:ea typeface="黑体" pitchFamily="49" charset="-122"/>
            </a:endParaRPr>
          </a:p>
        </p:txBody>
      </p:sp>
      <p:sp>
        <p:nvSpPr>
          <p:cNvPr id="60" name="同侧圆角矩形 59"/>
          <p:cNvSpPr/>
          <p:nvPr/>
        </p:nvSpPr>
        <p:spPr bwMode="auto">
          <a:xfrm>
            <a:off x="8872511" y="1444800"/>
            <a:ext cx="3319489" cy="4887988"/>
          </a:xfrm>
          <a:prstGeom prst="round2SameRect">
            <a:avLst>
              <a:gd name="adj1" fmla="val 0"/>
              <a:gd name="adj2" fmla="val 0"/>
            </a:avLst>
          </a:prstGeom>
          <a:solidFill>
            <a:srgbClr val="F9F9F9"/>
          </a:solidFill>
          <a:ln w="9525" algn="ctr">
            <a:noFill/>
            <a:round/>
            <a:headEnd/>
            <a:tailEnd/>
          </a:ln>
          <a:effectLst>
            <a:outerShdw blurRad="63500" sx="101000" sy="101000" algn="ctr" rotWithShape="0">
              <a:prstClr val="black">
                <a:alpha val="20000"/>
              </a:prstClr>
            </a:outerShdw>
            <a:softEdge rad="12700"/>
          </a:effectLst>
        </p:spPr>
        <p:txBody>
          <a:bodyPr wrap="none" lIns="68562" tIns="34281" rIns="68562" bIns="34281" anchor="ctr"/>
          <a:lstStyle/>
          <a:p>
            <a:pPr algn="ctr" defTabSz="685617" eaLnBrk="0" fontAlgn="auto" hangingPunct="0">
              <a:spcBef>
                <a:spcPts val="0"/>
              </a:spcBef>
              <a:spcAft>
                <a:spcPts val="0"/>
              </a:spcAft>
              <a:buSzPct val="60000"/>
              <a:defRPr/>
            </a:pPr>
            <a:endParaRPr lang="en-US" altLang="zh-CN" kern="0" dirty="0" smtClean="0">
              <a:solidFill>
                <a:srgbClr val="5F5F5F"/>
              </a:solidFill>
              <a:latin typeface="微软雅黑" pitchFamily="34" charset="-122"/>
              <a:ea typeface="微软雅黑" pitchFamily="34" charset="-122"/>
              <a:cs typeface="Arial" pitchFamily="34" charset="0"/>
            </a:endParaRPr>
          </a:p>
        </p:txBody>
      </p:sp>
      <p:sp>
        <p:nvSpPr>
          <p:cNvPr id="61" name="AutoShape 44"/>
          <p:cNvSpPr>
            <a:spLocks noChangeArrowheads="1"/>
          </p:cNvSpPr>
          <p:nvPr/>
        </p:nvSpPr>
        <p:spPr bwMode="auto">
          <a:xfrm>
            <a:off x="8861953" y="906543"/>
            <a:ext cx="3340603" cy="538256"/>
          </a:xfrm>
          <a:prstGeom prst="round2SameRect">
            <a:avLst>
              <a:gd name="adj1" fmla="val 0"/>
              <a:gd name="adj2" fmla="val 0"/>
            </a:avLst>
          </a:prstGeom>
          <a:solidFill>
            <a:schemeClr val="accent6">
              <a:lumMod val="75000"/>
            </a:schemeClr>
          </a:solidFill>
          <a:ln>
            <a:headEnd/>
            <a:tailEnd/>
          </a:ln>
          <a:scene3d>
            <a:camera prst="orthographicFront">
              <a:rot lat="0" lon="0" rev="0"/>
            </a:camera>
            <a:lightRig rig="threePt" dir="t">
              <a:rot lat="0" lon="0" rev="1200000"/>
            </a:lightRig>
          </a:scene3d>
          <a:sp3d/>
          <a:extLst/>
        </p:spPr>
        <p:style>
          <a:lnRef idx="0">
            <a:schemeClr val="accent1"/>
          </a:lnRef>
          <a:fillRef idx="3">
            <a:schemeClr val="accent1"/>
          </a:fillRef>
          <a:effectRef idx="3">
            <a:schemeClr val="accent1"/>
          </a:effectRef>
          <a:fontRef idx="minor">
            <a:schemeClr val="lt1"/>
          </a:fontRef>
        </p:style>
        <p:txBody>
          <a:bodyPr wrap="square" lIns="16846" tIns="8423" rIns="16846" bIns="8423" anchor="ctr" anchorCtr="1">
            <a:noAutofit/>
          </a:bodyPr>
          <a:lstStyle/>
          <a:p>
            <a:pPr defTabSz="588012" eaLnBrk="0" hangingPunct="0">
              <a:buSzPct val="60000"/>
            </a:pPr>
            <a:r>
              <a:rPr lang="zh-CN" altLang="en-US" sz="2800" b="1" dirty="0" smtClean="0">
                <a:solidFill>
                  <a:prstClr val="white"/>
                </a:solidFill>
                <a:latin typeface="Arial" pitchFamily="34" charset="0"/>
                <a:ea typeface="微软雅黑" pitchFamily="34" charset="-122"/>
                <a:cs typeface="Arial" pitchFamily="34" charset="0"/>
              </a:rPr>
              <a:t>实施方法体系</a:t>
            </a:r>
          </a:p>
        </p:txBody>
      </p:sp>
      <p:sp>
        <p:nvSpPr>
          <p:cNvPr id="62" name="Rectangle 344"/>
          <p:cNvSpPr>
            <a:spLocks noChangeAspect="1" noChangeArrowheads="1"/>
          </p:cNvSpPr>
          <p:nvPr/>
        </p:nvSpPr>
        <p:spPr bwMode="auto">
          <a:xfrm>
            <a:off x="8988870" y="1513760"/>
            <a:ext cx="3203129" cy="4585871"/>
          </a:xfrm>
          <a:prstGeom prst="rect">
            <a:avLst/>
          </a:prstGeom>
          <a:noFill/>
          <a:ln w="9525" algn="ctr">
            <a:noFill/>
            <a:miter lim="800000"/>
            <a:headEnd/>
            <a:tailEnd/>
          </a:ln>
        </p:spPr>
        <p:txBody>
          <a:bodyPr wrap="square" lIns="0" tIns="0" rIns="0" bIns="0">
            <a:spAutoFit/>
          </a:bodyPr>
          <a:lstStyle/>
          <a:p>
            <a:pPr defTabSz="568967" eaLnBrk="0" hangingPunct="0">
              <a:spcBef>
                <a:spcPts val="0"/>
              </a:spcBef>
              <a:spcAft>
                <a:spcPts val="1200"/>
              </a:spcAft>
              <a:buClr>
                <a:schemeClr val="bg1">
                  <a:lumMod val="50000"/>
                </a:schemeClr>
              </a:buClr>
            </a:pPr>
            <a:r>
              <a:rPr lang="zh-CN" altLang="en-US" sz="1600" dirty="0" smtClean="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        </a:t>
            </a:r>
            <a:r>
              <a:rPr lang="zh-CN" altLang="en-US" sz="2400" dirty="0" smtClean="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根据</a:t>
            </a:r>
            <a:r>
              <a:rPr lang="zh-CN" altLang="en-US" sz="2400" dirty="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业界最佳实践，学习</a:t>
            </a:r>
            <a:r>
              <a:rPr lang="en-US" altLang="zh-CN" sz="2400" dirty="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IBM</a:t>
            </a:r>
            <a:r>
              <a:rPr lang="zh-CN" altLang="en-US" sz="2400" dirty="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项目管理方法论，结合联盟集建设、运维软件全生命周期管理的特点，总结、形成了联盟自身具有特色的实施方法体系。</a:t>
            </a:r>
          </a:p>
          <a:p>
            <a:pPr defTabSz="568967" eaLnBrk="0" hangingPunct="0">
              <a:spcBef>
                <a:spcPts val="0"/>
              </a:spcBef>
              <a:spcAft>
                <a:spcPts val="1200"/>
              </a:spcAft>
              <a:buClr>
                <a:schemeClr val="bg1">
                  <a:lumMod val="50000"/>
                </a:schemeClr>
              </a:buClr>
            </a:pPr>
            <a:r>
              <a:rPr lang="zh-CN" altLang="en-US" sz="2400" dirty="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         在此方法体系的不断完善和指引下，联盟以平均每家行不到</a:t>
            </a:r>
            <a:r>
              <a:rPr lang="en-US" altLang="zh-CN" sz="2400" dirty="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7</a:t>
            </a:r>
            <a:r>
              <a:rPr lang="zh-CN" altLang="en-US" sz="2400" dirty="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个月的时间实施完成了</a:t>
            </a:r>
            <a:r>
              <a:rPr lang="en-US" altLang="zh-CN" sz="2400" dirty="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14</a:t>
            </a:r>
            <a:r>
              <a:rPr lang="zh-CN" altLang="en-US" sz="2400" dirty="0">
                <a:solidFill>
                  <a:schemeClr val="tx1">
                    <a:lumMod val="75000"/>
                    <a:lumOff val="25000"/>
                  </a:schemeClr>
                </a:solidFill>
                <a:latin typeface="华文楷体" panose="02010600040101010101" pitchFamily="2" charset="-122"/>
                <a:ea typeface="华文楷体" panose="02010600040101010101" pitchFamily="2" charset="-122"/>
                <a:cs typeface="Arial" pitchFamily="34" charset="0"/>
              </a:rPr>
              <a:t>家行的综合业务系统。</a:t>
            </a:r>
          </a:p>
        </p:txBody>
      </p:sp>
    </p:spTree>
    <p:extLst>
      <p:ext uri="{BB962C8B-B14F-4D97-AF65-F5344CB8AC3E}">
        <p14:creationId xmlns:p14="http://schemas.microsoft.com/office/powerpoint/2010/main" val="496088897"/>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42</a:t>
            </a:fld>
            <a:r>
              <a:rPr lang="en-US" altLang="zh-CN" smtClean="0"/>
              <a:t> </a:t>
            </a:r>
            <a:endParaRPr lang="en-US" altLang="zh-CN"/>
          </a:p>
        </p:txBody>
      </p:sp>
      <p:pic>
        <p:nvPicPr>
          <p:cNvPr id="5" name="图片 4"/>
          <p:cNvPicPr>
            <a:picLocks noChangeAspect="1"/>
          </p:cNvPicPr>
          <p:nvPr/>
        </p:nvPicPr>
        <p:blipFill>
          <a:blip r:embed="rId3"/>
          <a:stretch>
            <a:fillRect/>
          </a:stretch>
        </p:blipFill>
        <p:spPr>
          <a:xfrm>
            <a:off x="0" y="0"/>
            <a:ext cx="12192000" cy="6813376"/>
          </a:xfrm>
          <a:prstGeom prst="rect">
            <a:avLst/>
          </a:prstGeom>
        </p:spPr>
      </p:pic>
    </p:spTree>
    <p:extLst>
      <p:ext uri="{BB962C8B-B14F-4D97-AF65-F5344CB8AC3E}">
        <p14:creationId xmlns:p14="http://schemas.microsoft.com/office/powerpoint/2010/main" val="2667283150"/>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43</a:t>
            </a:fld>
            <a:r>
              <a:rPr lang="en-US" altLang="zh-CN" smtClean="0"/>
              <a:t> </a:t>
            </a:r>
            <a:endParaRPr lang="en-US" altLang="zh-CN"/>
          </a:p>
        </p:txBody>
      </p:sp>
      <p:sp>
        <p:nvSpPr>
          <p:cNvPr id="5" name="文本框 4"/>
          <p:cNvSpPr txBox="1"/>
          <p:nvPr/>
        </p:nvSpPr>
        <p:spPr>
          <a:xfrm>
            <a:off x="255538" y="1291779"/>
            <a:ext cx="5976664" cy="3000821"/>
          </a:xfrm>
          <a:prstGeom prst="rect">
            <a:avLst/>
          </a:prstGeom>
          <a:noFill/>
        </p:spPr>
        <p:txBody>
          <a:bodyPr wrap="square" rtlCol="0">
            <a:spAutoFit/>
          </a:bodyPr>
          <a:lstStyle/>
          <a:p>
            <a:pPr marL="285750" indent="-285750">
              <a:lnSpc>
                <a:spcPct val="150000"/>
              </a:lnSpc>
              <a:spcBef>
                <a:spcPts val="0"/>
              </a:spcBef>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为切实落实技术对业务的支持，以业务为导向，联盟自项目团队组建时就充分关注“项目利益相关方”，强调团队成员，尤其是各关键角色由“最终使用者和运维者</a:t>
            </a:r>
            <a:r>
              <a:rPr lang="en-US" altLang="zh-CN" dirty="0" smtClean="0">
                <a:latin typeface="微软雅黑" panose="020B0503020204020204" pitchFamily="34" charset="-122"/>
                <a:ea typeface="微软雅黑" panose="020B0503020204020204" pitchFamily="34" charset="-122"/>
              </a:rPr>
              <a:t>”</a:t>
            </a:r>
            <a:r>
              <a:rPr lang="zh-CN" altLang="en-US" dirty="0" smtClean="0">
                <a:latin typeface="微软雅黑" panose="020B0503020204020204" pitchFamily="34" charset="-122"/>
                <a:ea typeface="微软雅黑" panose="020B0503020204020204" pitchFamily="34" charset="-122"/>
              </a:rPr>
              <a:t>组成。</a:t>
            </a:r>
            <a:endParaRPr lang="en-US" altLang="zh-CN" dirty="0" smtClean="0">
              <a:latin typeface="微软雅黑" panose="020B0503020204020204" pitchFamily="34" charset="-122"/>
              <a:ea typeface="微软雅黑" panose="020B0503020204020204" pitchFamily="34" charset="-122"/>
            </a:endParaRPr>
          </a:p>
          <a:p>
            <a:pPr marL="285750" indent="-285750">
              <a:lnSpc>
                <a:spcPct val="150000"/>
              </a:lnSpc>
              <a:spcBef>
                <a:spcPts val="0"/>
              </a:spcBef>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联盟项目团队由实施行相关科技、业务、网点人员与联盟各相关条线人员组成。每条线均由甲乙两方人员共同负责。</a:t>
            </a:r>
            <a:endParaRPr lang="zh-CN" altLang="en-US" dirty="0">
              <a:latin typeface="微软雅黑" panose="020B0503020204020204" pitchFamily="34" charset="-122"/>
              <a:ea typeface="微软雅黑" panose="020B0503020204020204" pitchFamily="34" charset="-122"/>
            </a:endParaRPr>
          </a:p>
        </p:txBody>
      </p:sp>
      <p:sp>
        <p:nvSpPr>
          <p:cNvPr id="6" name="文本框 5"/>
          <p:cNvSpPr txBox="1"/>
          <p:nvPr/>
        </p:nvSpPr>
        <p:spPr>
          <a:xfrm>
            <a:off x="6384032" y="1217991"/>
            <a:ext cx="5328592" cy="2169825"/>
          </a:xfrm>
          <a:prstGeom prst="rect">
            <a:avLst/>
          </a:prstGeom>
          <a:noFill/>
        </p:spPr>
        <p:txBody>
          <a:bodyPr wrap="square" rtlCol="0">
            <a:spAutoFit/>
          </a:bodyPr>
          <a:lstStyle/>
          <a:p>
            <a:pPr marL="285750" indent="-285750">
              <a:lnSpc>
                <a:spcPct val="150000"/>
              </a:lnSpc>
              <a:spcBef>
                <a:spcPts val="0"/>
              </a:spcBef>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项目计划有各方根据需要共同确定，确保计划体现各方诉求，确保计划的严肃性，同时确保目标明确，责任清晰。截止目前</a:t>
            </a:r>
            <a:r>
              <a:rPr lang="en-US" altLang="zh-CN" dirty="0" smtClean="0">
                <a:latin typeface="微软雅黑" panose="020B0503020204020204" pitchFamily="34" charset="-122"/>
                <a:ea typeface="微软雅黑" panose="020B0503020204020204" pitchFamily="34" charset="-122"/>
              </a:rPr>
              <a:t>14</a:t>
            </a:r>
            <a:r>
              <a:rPr lang="zh-CN" altLang="en-US" dirty="0" smtClean="0">
                <a:latin typeface="微软雅黑" panose="020B0503020204020204" pitchFamily="34" charset="-122"/>
                <a:ea typeface="微软雅黑" panose="020B0503020204020204" pitchFamily="34" charset="-122"/>
              </a:rPr>
              <a:t>家行综合业务系统实施计划仅一家行因外部因素（非业务、技术因素）延期上线。</a:t>
            </a:r>
            <a:endParaRPr lang="zh-CN" altLang="en-US" dirty="0">
              <a:latin typeface="微软雅黑" panose="020B0503020204020204" pitchFamily="34" charset="-122"/>
              <a:ea typeface="微软雅黑" panose="020B0503020204020204" pitchFamily="34" charset="-122"/>
            </a:endParaRPr>
          </a:p>
        </p:txBody>
      </p:sp>
      <p:sp>
        <p:nvSpPr>
          <p:cNvPr id="7" name="矩形 6"/>
          <p:cNvSpPr/>
          <p:nvPr/>
        </p:nvSpPr>
        <p:spPr bwMode="hidden">
          <a:xfrm>
            <a:off x="255538" y="762695"/>
            <a:ext cx="5911900" cy="502956"/>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1. </a:t>
            </a:r>
            <a:r>
              <a:rPr lang="zh-CN" altLang="en-US" sz="2400" b="1" dirty="0" smtClean="0">
                <a:solidFill>
                  <a:schemeClr val="bg1"/>
                </a:solidFill>
                <a:latin typeface="微软雅黑" panose="020B0503020204020204" pitchFamily="34" charset="-122"/>
                <a:ea typeface="微软雅黑" panose="020B0503020204020204" pitchFamily="34" charset="-122"/>
              </a:rPr>
              <a:t>项目团队组建</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8" name="矩形 7"/>
          <p:cNvSpPr/>
          <p:nvPr/>
        </p:nvSpPr>
        <p:spPr bwMode="hidden">
          <a:xfrm>
            <a:off x="6232202" y="771089"/>
            <a:ext cx="5480422" cy="502956"/>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2. </a:t>
            </a:r>
            <a:r>
              <a:rPr lang="zh-CN" altLang="en-US" sz="2400" b="1" dirty="0" smtClean="0">
                <a:solidFill>
                  <a:schemeClr val="bg1"/>
                </a:solidFill>
                <a:latin typeface="微软雅黑" panose="020B0503020204020204" pitchFamily="34" charset="-122"/>
                <a:ea typeface="微软雅黑" panose="020B0503020204020204" pitchFamily="34" charset="-122"/>
              </a:rPr>
              <a:t>项目计划</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255537" y="4831521"/>
            <a:ext cx="11601101" cy="1754326"/>
          </a:xfrm>
          <a:prstGeom prst="rect">
            <a:avLst/>
          </a:prstGeom>
          <a:noFill/>
        </p:spPr>
        <p:txBody>
          <a:bodyPr wrap="square" rtlCol="0">
            <a:spAutoFit/>
          </a:bodyPr>
          <a:lstStyle/>
          <a:p>
            <a:pPr marL="285750" indent="-285750">
              <a:lnSpc>
                <a:spcPct val="150000"/>
              </a:lnSpc>
              <a:spcBef>
                <a:spcPts val="0"/>
              </a:spcBef>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为切实落实技术对业务的支持，以业务为导向，联盟自项目团队组建时就充分关注“项目利益相关方”，强调团队成员，尤其是各关键角色由“最终使用者和运维者</a:t>
            </a:r>
            <a:r>
              <a:rPr lang="en-US" altLang="zh-CN" dirty="0" smtClean="0">
                <a:latin typeface="微软雅黑" panose="020B0503020204020204" pitchFamily="34" charset="-122"/>
                <a:ea typeface="微软雅黑" panose="020B0503020204020204" pitchFamily="34" charset="-122"/>
              </a:rPr>
              <a:t>”</a:t>
            </a:r>
            <a:r>
              <a:rPr lang="zh-CN" altLang="en-US" dirty="0" smtClean="0">
                <a:latin typeface="微软雅黑" panose="020B0503020204020204" pitchFamily="34" charset="-122"/>
                <a:ea typeface="微软雅黑" panose="020B0503020204020204" pitchFamily="34" charset="-122"/>
              </a:rPr>
              <a:t>组成。</a:t>
            </a:r>
            <a:endParaRPr lang="en-US" altLang="zh-CN" dirty="0" smtClean="0">
              <a:latin typeface="微软雅黑" panose="020B0503020204020204" pitchFamily="34" charset="-122"/>
              <a:ea typeface="微软雅黑" panose="020B0503020204020204" pitchFamily="34" charset="-122"/>
            </a:endParaRPr>
          </a:p>
          <a:p>
            <a:pPr marL="285750" indent="-285750">
              <a:lnSpc>
                <a:spcPct val="150000"/>
              </a:lnSpc>
              <a:spcBef>
                <a:spcPts val="0"/>
              </a:spcBef>
              <a:buFont typeface="Wingdings" panose="05000000000000000000" pitchFamily="2" charset="2"/>
              <a:buChar char="n"/>
            </a:pPr>
            <a:r>
              <a:rPr lang="zh-CN" altLang="en-US" dirty="0" smtClean="0">
                <a:latin typeface="微软雅黑" panose="020B0503020204020204" pitchFamily="34" charset="-122"/>
                <a:ea typeface="微软雅黑" panose="020B0503020204020204" pitchFamily="34" charset="-122"/>
              </a:rPr>
              <a:t>联盟项目团队由实施行相关科技、业务、网点人员与联盟各相关条线人员组成。每条线均由甲乙两方人员共同负责。</a:t>
            </a:r>
            <a:endParaRPr lang="zh-CN" altLang="en-US" dirty="0">
              <a:latin typeface="微软雅黑" panose="020B0503020204020204" pitchFamily="34" charset="-122"/>
              <a:ea typeface="微软雅黑" panose="020B0503020204020204" pitchFamily="34" charset="-122"/>
            </a:endParaRPr>
          </a:p>
        </p:txBody>
      </p:sp>
      <p:sp>
        <p:nvSpPr>
          <p:cNvPr id="10" name="矩形 9"/>
          <p:cNvSpPr/>
          <p:nvPr/>
        </p:nvSpPr>
        <p:spPr bwMode="hidden">
          <a:xfrm>
            <a:off x="211666" y="4293096"/>
            <a:ext cx="11644973" cy="502956"/>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3. </a:t>
            </a:r>
            <a:r>
              <a:rPr lang="zh-CN" altLang="en-US" sz="2400" b="1" dirty="0" smtClean="0">
                <a:solidFill>
                  <a:schemeClr val="bg1"/>
                </a:solidFill>
                <a:latin typeface="微软雅黑" panose="020B0503020204020204" pitchFamily="34" charset="-122"/>
                <a:ea typeface="微软雅黑" panose="020B0503020204020204" pitchFamily="34" charset="-122"/>
              </a:rPr>
              <a:t>需求管理</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11"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zh-CN" altLang="en-US" dirty="0"/>
              <a:t>项目实施介绍</a:t>
            </a:r>
          </a:p>
        </p:txBody>
      </p:sp>
    </p:spTree>
    <p:extLst>
      <p:ext uri="{BB962C8B-B14F-4D97-AF65-F5344CB8AC3E}">
        <p14:creationId xmlns:p14="http://schemas.microsoft.com/office/powerpoint/2010/main" val="2554476535"/>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44</a:t>
            </a:fld>
            <a:r>
              <a:rPr lang="en-US" altLang="zh-CN" smtClean="0"/>
              <a:t> </a:t>
            </a:r>
            <a:endParaRPr lang="en-US" altLang="zh-CN"/>
          </a:p>
        </p:txBody>
      </p:sp>
      <p:sp>
        <p:nvSpPr>
          <p:cNvPr id="5" name="文本框 4"/>
          <p:cNvSpPr txBox="1"/>
          <p:nvPr/>
        </p:nvSpPr>
        <p:spPr>
          <a:xfrm>
            <a:off x="255538" y="1291779"/>
            <a:ext cx="11817126" cy="2308324"/>
          </a:xfrm>
          <a:prstGeom prst="rect">
            <a:avLst/>
          </a:prstGeom>
          <a:noFill/>
        </p:spPr>
        <p:txBody>
          <a:bodyPr wrap="square" rtlCol="0">
            <a:spAutoFit/>
          </a:bodyPr>
          <a:lstStyle/>
          <a:p>
            <a:pPr marL="285750" indent="-285750">
              <a:lnSpc>
                <a:spcPct val="150000"/>
              </a:lnSpc>
              <a:spcBef>
                <a:spcPts val="0"/>
              </a:spcBef>
              <a:buFont typeface="Wingdings" panose="05000000000000000000" pitchFamily="2" charset="2"/>
              <a:buChar char="n"/>
            </a:pPr>
            <a:r>
              <a:rPr lang="zh-CN" altLang="en-US" sz="1600" dirty="0" smtClean="0"/>
              <a:t> </a:t>
            </a:r>
            <a:r>
              <a:rPr lang="zh-CN" altLang="en-US" sz="1600" dirty="0">
                <a:latin typeface="微软雅黑" panose="020B0503020204020204" pitchFamily="34" charset="-122"/>
                <a:ea typeface="微软雅黑" panose="020B0503020204020204" pitchFamily="34" charset="-122"/>
              </a:rPr>
              <a:t> 由甲乙双方共同管理，以乙方（联盟）为主。</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spcBef>
                <a:spcPts val="0"/>
              </a:spcBef>
              <a:buFont typeface="Wingdings" panose="05000000000000000000" pitchFamily="2" charset="2"/>
              <a:buChar char="n"/>
            </a:pPr>
            <a:r>
              <a:rPr lang="zh-CN" altLang="en-US" sz="1600" dirty="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采用</a:t>
            </a:r>
            <a:r>
              <a:rPr lang="en-US" altLang="zh-CN" sz="1600" dirty="0">
                <a:latin typeface="微软雅黑" panose="020B0503020204020204" pitchFamily="34" charset="-122"/>
                <a:ea typeface="微软雅黑" panose="020B0503020204020204" pitchFamily="34" charset="-122"/>
              </a:rPr>
              <a:t>IBM Rational </a:t>
            </a:r>
            <a:r>
              <a:rPr lang="en-US" altLang="zh-CN" sz="1600" dirty="0" err="1">
                <a:latin typeface="微软雅黑" panose="020B0503020204020204" pitchFamily="34" charset="-122"/>
                <a:ea typeface="微软雅黑" panose="020B0503020204020204" pitchFamily="34" charset="-122"/>
              </a:rPr>
              <a:t>ClearQuest</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CQ</a:t>
            </a:r>
            <a:r>
              <a:rPr lang="zh-CN" altLang="en-US" sz="1600" dirty="0">
                <a:latin typeface="微软雅黑" panose="020B0503020204020204" pitchFamily="34" charset="-122"/>
                <a:ea typeface="微软雅黑" panose="020B0503020204020204" pitchFamily="34" charset="-122"/>
              </a:rPr>
              <a:t>）、</a:t>
            </a:r>
            <a:r>
              <a:rPr lang="en-US" altLang="zh-CN" sz="1600" dirty="0" err="1">
                <a:latin typeface="微软雅黑" panose="020B0503020204020204" pitchFamily="34" charset="-122"/>
                <a:ea typeface="微软雅黑" panose="020B0503020204020204" pitchFamily="34" charset="-122"/>
              </a:rPr>
              <a:t>ClearCase</a:t>
            </a:r>
            <a:r>
              <a:rPr lang="zh-CN" altLang="en-US" sz="1600" dirty="0">
                <a:latin typeface="微软雅黑" panose="020B0503020204020204" pitchFamily="34" charset="-122"/>
                <a:ea typeface="微软雅黑" panose="020B0503020204020204" pitchFamily="34" charset="-122"/>
              </a:rPr>
              <a:t>（</a:t>
            </a:r>
            <a:r>
              <a:rPr lang="en-US" altLang="zh-CN" sz="1600" dirty="0">
                <a:latin typeface="微软雅黑" panose="020B0503020204020204" pitchFamily="34" charset="-122"/>
                <a:ea typeface="微软雅黑" panose="020B0503020204020204" pitchFamily="34" charset="-122"/>
              </a:rPr>
              <a:t>CC</a:t>
            </a:r>
            <a:r>
              <a:rPr lang="zh-CN" altLang="en-US" sz="1600" dirty="0">
                <a:latin typeface="微软雅黑" panose="020B0503020204020204" pitchFamily="34" charset="-122"/>
                <a:ea typeface="微软雅黑" panose="020B0503020204020204" pitchFamily="34" charset="-122"/>
              </a:rPr>
              <a:t>）作为需求、开发、测试、发版管理工具，将项目工作量进行量化。</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spcBef>
                <a:spcPts val="0"/>
              </a:spcBef>
              <a:buFont typeface="Wingdings" panose="05000000000000000000" pitchFamily="2" charset="2"/>
              <a:buChar char="n"/>
            </a:pPr>
            <a:r>
              <a:rPr lang="zh-CN" altLang="en-US" sz="1600" dirty="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基于</a:t>
            </a:r>
            <a:r>
              <a:rPr lang="en-US" altLang="zh-CN" sz="1600" dirty="0">
                <a:latin typeface="微软雅黑" panose="020B0503020204020204" pitchFamily="34" charset="-122"/>
                <a:ea typeface="微软雅黑" panose="020B0503020204020204" pitchFamily="34" charset="-122"/>
              </a:rPr>
              <a:t>CQ</a:t>
            </a:r>
            <a:r>
              <a:rPr lang="zh-CN" altLang="en-US" sz="1600" dirty="0">
                <a:latin typeface="微软雅黑" panose="020B0503020204020204" pitchFamily="34" charset="-122"/>
                <a:ea typeface="微软雅黑" panose="020B0503020204020204" pitchFamily="34" charset="-122"/>
              </a:rPr>
              <a:t>将需求提出、开发、测试、发版全流程透明，实时可查询。</a:t>
            </a:r>
            <a:endParaRPr lang="en-US" altLang="zh-CN" sz="1600" dirty="0">
              <a:latin typeface="微软雅黑" panose="020B0503020204020204" pitchFamily="34" charset="-122"/>
              <a:ea typeface="微软雅黑" panose="020B0503020204020204" pitchFamily="34" charset="-122"/>
            </a:endParaRPr>
          </a:p>
          <a:p>
            <a:pPr marL="285750" indent="-285750">
              <a:lnSpc>
                <a:spcPct val="150000"/>
              </a:lnSpc>
              <a:spcBef>
                <a:spcPts val="0"/>
              </a:spcBef>
              <a:buFont typeface="Wingdings" panose="05000000000000000000" pitchFamily="2" charset="2"/>
              <a:buChar char="n"/>
            </a:pPr>
            <a:r>
              <a:rPr lang="zh-CN" altLang="en-US" sz="1600" dirty="0">
                <a:latin typeface="微软雅黑" panose="020B0503020204020204" pitchFamily="34" charset="-122"/>
                <a:ea typeface="微软雅黑" panose="020B0503020204020204" pitchFamily="34" charset="-122"/>
              </a:rPr>
              <a:t>  </a:t>
            </a:r>
            <a:r>
              <a:rPr lang="zh-CN" altLang="en-US" sz="1600" dirty="0" smtClean="0">
                <a:latin typeface="微软雅黑" panose="020B0503020204020204" pitchFamily="34" charset="-122"/>
                <a:ea typeface="微软雅黑" panose="020B0503020204020204" pitchFamily="34" charset="-122"/>
              </a:rPr>
              <a:t>以</a:t>
            </a:r>
            <a:r>
              <a:rPr lang="zh-CN" altLang="en-US" sz="1600" dirty="0">
                <a:latin typeface="微软雅黑" panose="020B0503020204020204" pitchFamily="34" charset="-122"/>
                <a:ea typeface="微软雅黑" panose="020B0503020204020204" pitchFamily="34" charset="-122"/>
              </a:rPr>
              <a:t>测试为手段，以业务为标准。所有工作事项完成以业务确认满足业务为标准，通过测试的手段确认业务是否得以满足</a:t>
            </a:r>
            <a:r>
              <a:rPr lang="zh-CN" altLang="en-US" sz="1600" dirty="0" smtClean="0">
                <a:latin typeface="微软雅黑" panose="020B0503020204020204" pitchFamily="34" charset="-122"/>
                <a:ea typeface="微软雅黑" panose="020B0503020204020204" pitchFamily="34" charset="-122"/>
              </a:rPr>
              <a:t>。</a:t>
            </a:r>
            <a:endParaRPr lang="en-US" altLang="zh-CN" sz="1600" dirty="0" smtClean="0">
              <a:latin typeface="微软雅黑" panose="020B0503020204020204" pitchFamily="34" charset="-122"/>
              <a:ea typeface="微软雅黑" panose="020B0503020204020204" pitchFamily="34" charset="-122"/>
            </a:endParaRPr>
          </a:p>
          <a:p>
            <a:pPr marL="285750" indent="-285750">
              <a:lnSpc>
                <a:spcPct val="150000"/>
              </a:lnSpc>
              <a:spcBef>
                <a:spcPts val="0"/>
              </a:spcBef>
              <a:buFont typeface="Wingdings" panose="05000000000000000000" pitchFamily="2" charset="2"/>
              <a:buChar char="n"/>
            </a:pPr>
            <a:r>
              <a:rPr lang="zh-CN" altLang="en-US" sz="1600" dirty="0">
                <a:latin typeface="微软雅黑" panose="020B0503020204020204" pitchFamily="34" charset="-122"/>
                <a:ea typeface="微软雅黑" panose="020B0503020204020204" pitchFamily="34" charset="-122"/>
              </a:rPr>
              <a:t>采用“任务、责任、结果”可视化方法进行管理。对需求开发、测试、发版情况利用</a:t>
            </a:r>
            <a:r>
              <a:rPr lang="en-US" altLang="zh-CN" sz="1600" dirty="0">
                <a:latin typeface="微软雅黑" panose="020B0503020204020204" pitchFamily="34" charset="-122"/>
                <a:ea typeface="微软雅黑" panose="020B0503020204020204" pitchFamily="34" charset="-122"/>
              </a:rPr>
              <a:t>CQ</a:t>
            </a:r>
            <a:r>
              <a:rPr lang="zh-CN" altLang="en-US" sz="1600" dirty="0">
                <a:latin typeface="微软雅黑" panose="020B0503020204020204" pitchFamily="34" charset="-122"/>
                <a:ea typeface="微软雅黑" panose="020B0503020204020204" pitchFamily="34" charset="-122"/>
              </a:rPr>
              <a:t>进行统计，定期向全体项目成员分布，其中对重大需求制作上墙任务图，印刷上墙；对切换任务制作上线切换工程控制图</a:t>
            </a:r>
            <a:r>
              <a:rPr lang="zh-CN" altLang="en-US" sz="1600" dirty="0" smtClean="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sp>
        <p:nvSpPr>
          <p:cNvPr id="6" name="矩形 5"/>
          <p:cNvSpPr/>
          <p:nvPr/>
        </p:nvSpPr>
        <p:spPr bwMode="hidden">
          <a:xfrm>
            <a:off x="255538" y="762695"/>
            <a:ext cx="11673110" cy="502956"/>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2400" b="1" dirty="0" smtClean="0">
                <a:solidFill>
                  <a:schemeClr val="bg1"/>
                </a:solidFill>
                <a:latin typeface="微软雅黑" panose="020B0503020204020204" pitchFamily="34" charset="-122"/>
                <a:ea typeface="微软雅黑" panose="020B0503020204020204" pitchFamily="34" charset="-122"/>
              </a:rPr>
              <a:t>4. </a:t>
            </a:r>
            <a:r>
              <a:rPr lang="zh-CN" altLang="en-US" sz="2400" b="1" dirty="0" smtClean="0">
                <a:solidFill>
                  <a:schemeClr val="bg1"/>
                </a:solidFill>
                <a:latin typeface="微软雅黑" panose="020B0503020204020204" pitchFamily="34" charset="-122"/>
                <a:ea typeface="微软雅黑" panose="020B0503020204020204" pitchFamily="34" charset="-122"/>
              </a:rPr>
              <a:t>项目管理</a:t>
            </a:r>
            <a:endParaRPr lang="zh-CN" altLang="en-US" sz="2400" b="1" dirty="0">
              <a:solidFill>
                <a:schemeClr val="bg1"/>
              </a:solidFill>
              <a:latin typeface="微软雅黑" panose="020B0503020204020204" pitchFamily="34" charset="-122"/>
              <a:ea typeface="微软雅黑" panose="020B0503020204020204" pitchFamily="34" charset="-122"/>
            </a:endParaRPr>
          </a:p>
        </p:txBody>
      </p:sp>
      <p:sp>
        <p:nvSpPr>
          <p:cNvPr id="7" name="文本框 6"/>
          <p:cNvSpPr txBox="1"/>
          <p:nvPr/>
        </p:nvSpPr>
        <p:spPr>
          <a:xfrm>
            <a:off x="180000" y="3584110"/>
            <a:ext cx="5123912" cy="2831544"/>
          </a:xfrm>
          <a:prstGeom prst="rect">
            <a:avLst/>
          </a:prstGeom>
          <a:noFill/>
        </p:spPr>
        <p:txBody>
          <a:bodyPr wrap="square" rtlCol="0">
            <a:spAutoFit/>
          </a:bodyPr>
          <a:lstStyle/>
          <a:p>
            <a:pPr>
              <a:spcBef>
                <a:spcPts val="0"/>
              </a:spcBef>
            </a:pPr>
            <a:r>
              <a:rPr lang="zh-CN" altLang="en-US" dirty="0">
                <a:solidFill>
                  <a:prstClr val="black"/>
                </a:solidFill>
                <a:latin typeface="微软雅黑" panose="020B0503020204020204" pitchFamily="34" charset="-122"/>
                <a:ea typeface="微软雅黑" panose="020B0503020204020204" pitchFamily="34" charset="-122"/>
              </a:rPr>
              <a:t> </a:t>
            </a:r>
            <a:r>
              <a:rPr lang="zh-CN" altLang="en-US" b="1" dirty="0">
                <a:solidFill>
                  <a:prstClr val="black"/>
                </a:solidFill>
                <a:latin typeface="微软雅黑" panose="020B0503020204020204" pitchFamily="34" charset="-122"/>
                <a:ea typeface="微软雅黑" panose="020B0503020204020204" pitchFamily="34" charset="-122"/>
              </a:rPr>
              <a:t>通过切换控制图的方式实现了</a:t>
            </a:r>
            <a:r>
              <a:rPr lang="zh-CN" altLang="en-US" dirty="0" smtClean="0">
                <a:solidFill>
                  <a:prstClr val="black"/>
                </a:solidFill>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pPr marL="685800" lvl="1" indent="-228600">
              <a:spcBef>
                <a:spcPts val="0"/>
              </a:spcBef>
              <a:buFont typeface="+mj-ea"/>
              <a:buAutoNum type="circleNumDbPlain"/>
            </a:pPr>
            <a:r>
              <a:rPr lang="zh-CN" altLang="en-US" sz="1600" dirty="0" smtClean="0">
                <a:latin typeface="微软雅黑" panose="020B0503020204020204" pitchFamily="34" charset="-122"/>
                <a:ea typeface="微软雅黑" panose="020B0503020204020204" pitchFamily="34" charset="-122"/>
              </a:rPr>
              <a:t>切换</a:t>
            </a:r>
            <a:r>
              <a:rPr lang="zh-CN" altLang="en-US" sz="1600" dirty="0">
                <a:latin typeface="微软雅黑" panose="020B0503020204020204" pitchFamily="34" charset="-122"/>
                <a:ea typeface="微软雅黑" panose="020B0503020204020204" pitchFamily="34" charset="-122"/>
              </a:rPr>
              <a:t>任务的全景画视图，让整个切换任务进度全景展现；</a:t>
            </a:r>
            <a:endParaRPr lang="en-US" altLang="zh-CN" sz="1600" dirty="0">
              <a:latin typeface="微软雅黑" panose="020B0503020204020204" pitchFamily="34" charset="-122"/>
              <a:ea typeface="微软雅黑" panose="020B0503020204020204" pitchFamily="34" charset="-122"/>
            </a:endParaRPr>
          </a:p>
          <a:p>
            <a:pPr marL="685800" lvl="1" indent="-228600">
              <a:spcBef>
                <a:spcPts val="0"/>
              </a:spcBef>
              <a:buFont typeface="+mj-ea"/>
              <a:buAutoNum type="circleNumDbPlain"/>
            </a:pPr>
            <a:r>
              <a:rPr lang="zh-CN" altLang="en-US" sz="1600" dirty="0" smtClean="0">
                <a:latin typeface="微软雅黑" panose="020B0503020204020204" pitchFamily="34" charset="-122"/>
                <a:ea typeface="微软雅黑" panose="020B0503020204020204" pitchFamily="34" charset="-122"/>
              </a:rPr>
              <a:t>使</a:t>
            </a:r>
            <a:r>
              <a:rPr lang="zh-CN" altLang="en-US" sz="1600" dirty="0">
                <a:latin typeface="微软雅黑" panose="020B0503020204020204" pitchFamily="34" charset="-122"/>
                <a:ea typeface="微软雅黑" panose="020B0503020204020204" pitchFamily="34" charset="-122"/>
              </a:rPr>
              <a:t>复杂的切换任务可以度量，从而使整个切换过程全程可监控，确保切换进度一览无余，提升了切换人员信心，使切换进度可掌控，极大提高了切换的成功率；</a:t>
            </a:r>
            <a:endParaRPr lang="en-US" altLang="zh-CN" sz="1600" dirty="0">
              <a:latin typeface="微软雅黑" panose="020B0503020204020204" pitchFamily="34" charset="-122"/>
              <a:ea typeface="微软雅黑" panose="020B0503020204020204" pitchFamily="34" charset="-122"/>
            </a:endParaRPr>
          </a:p>
          <a:p>
            <a:pPr marL="685800" lvl="1" indent="-228600">
              <a:spcBef>
                <a:spcPts val="0"/>
              </a:spcBef>
              <a:buFont typeface="+mj-ea"/>
              <a:buAutoNum type="circleNumDbPlain"/>
            </a:pPr>
            <a:r>
              <a:rPr lang="zh-CN" altLang="en-US" sz="1600" dirty="0" smtClean="0">
                <a:latin typeface="微软雅黑" panose="020B0503020204020204" pitchFamily="34" charset="-122"/>
                <a:ea typeface="微软雅黑" panose="020B0503020204020204" pitchFamily="34" charset="-122"/>
              </a:rPr>
              <a:t>全景</a:t>
            </a:r>
            <a:r>
              <a:rPr lang="zh-CN" altLang="en-US" sz="1600" dirty="0">
                <a:latin typeface="微软雅黑" panose="020B0503020204020204" pitchFamily="34" charset="-122"/>
                <a:ea typeface="微软雅黑" panose="020B0503020204020204" pitchFamily="34" charset="-122"/>
              </a:rPr>
              <a:t>任务视图使整个切换全程任务职责清晰展现，通过公开透明的方式督促所有人员明确各自职责，任务界定清晰，确保了任务落实到人</a:t>
            </a:r>
            <a:r>
              <a:rPr lang="zh-CN" altLang="en-US" sz="1600" dirty="0" smtClean="0">
                <a:latin typeface="微软雅黑" panose="020B0503020204020204" pitchFamily="34" charset="-122"/>
                <a:ea typeface="微软雅黑" panose="020B0503020204020204" pitchFamily="34" charset="-122"/>
              </a:rPr>
              <a:t>。</a:t>
            </a:r>
            <a:endParaRPr lang="en-US" altLang="zh-CN" sz="1600" dirty="0">
              <a:latin typeface="微软雅黑" panose="020B0503020204020204" pitchFamily="34" charset="-122"/>
              <a:ea typeface="微软雅黑" panose="020B0503020204020204" pitchFamily="34" charset="-122"/>
            </a:endParaRPr>
          </a:p>
        </p:txBody>
      </p:sp>
      <p:sp>
        <p:nvSpPr>
          <p:cNvPr id="8" name="文本框 7"/>
          <p:cNvSpPr txBox="1"/>
          <p:nvPr/>
        </p:nvSpPr>
        <p:spPr>
          <a:xfrm>
            <a:off x="5303912" y="3584110"/>
            <a:ext cx="6888088" cy="2831544"/>
          </a:xfrm>
          <a:prstGeom prst="rect">
            <a:avLst/>
          </a:prstGeom>
          <a:noFill/>
        </p:spPr>
        <p:txBody>
          <a:bodyPr wrap="square" rtlCol="0">
            <a:spAutoFit/>
          </a:bodyPr>
          <a:lstStyle/>
          <a:p>
            <a:pPr>
              <a:spcBef>
                <a:spcPts val="0"/>
              </a:spcBef>
            </a:pPr>
            <a:r>
              <a:rPr lang="zh-CN" altLang="en-US" dirty="0">
                <a:solidFill>
                  <a:prstClr val="black"/>
                </a:solidFill>
                <a:latin typeface="微软雅黑" panose="020B0503020204020204" pitchFamily="34" charset="-122"/>
                <a:ea typeface="微软雅黑" panose="020B0503020204020204" pitchFamily="34" charset="-122"/>
              </a:rPr>
              <a:t> </a:t>
            </a:r>
            <a:r>
              <a:rPr lang="zh-CN" altLang="en-US" b="1" dirty="0" smtClean="0">
                <a:solidFill>
                  <a:prstClr val="black"/>
                </a:solidFill>
                <a:latin typeface="微软雅黑" panose="020B0503020204020204" pitchFamily="34" charset="-122"/>
                <a:ea typeface="微软雅黑" panose="020B0503020204020204" pitchFamily="34" charset="-122"/>
              </a:rPr>
              <a:t>通过任务单实现</a:t>
            </a:r>
            <a:r>
              <a:rPr lang="zh-CN" altLang="en-US" b="1" dirty="0">
                <a:solidFill>
                  <a:prstClr val="black"/>
                </a:solidFill>
                <a:latin typeface="微软雅黑" panose="020B0503020204020204" pitchFamily="34" charset="-122"/>
                <a:ea typeface="微软雅黑" panose="020B0503020204020204" pitchFamily="34" charset="-122"/>
              </a:rPr>
              <a:t>了</a:t>
            </a:r>
            <a:r>
              <a:rPr lang="zh-CN" altLang="en-US" dirty="0" smtClean="0">
                <a:solidFill>
                  <a:prstClr val="black"/>
                </a:solidFill>
                <a:latin typeface="微软雅黑" panose="020B0503020204020204" pitchFamily="34" charset="-122"/>
                <a:ea typeface="微软雅黑" panose="020B0503020204020204" pitchFamily="34" charset="-122"/>
              </a:rPr>
              <a:t>：</a:t>
            </a:r>
            <a:endParaRPr lang="en-US" altLang="zh-CN" dirty="0" smtClean="0">
              <a:latin typeface="微软雅黑" panose="020B0503020204020204" pitchFamily="34" charset="-122"/>
              <a:ea typeface="微软雅黑" panose="020B0503020204020204" pitchFamily="34" charset="-122"/>
            </a:endParaRPr>
          </a:p>
          <a:p>
            <a:pPr marL="685800" lvl="1" indent="-228600">
              <a:spcBef>
                <a:spcPts val="0"/>
              </a:spcBef>
              <a:buFont typeface="+mj-ea"/>
              <a:buAutoNum type="circleNumDbPlain"/>
            </a:pPr>
            <a:r>
              <a:rPr lang="zh-CN" altLang="en-US" sz="1600" dirty="0" smtClean="0">
                <a:latin typeface="微软雅黑" panose="020B0503020204020204" pitchFamily="34" charset="-122"/>
                <a:ea typeface="微软雅黑" panose="020B0503020204020204" pitchFamily="34" charset="-122"/>
              </a:rPr>
              <a:t>上线</a:t>
            </a:r>
            <a:r>
              <a:rPr lang="zh-CN" altLang="en-US" sz="1600" dirty="0">
                <a:latin typeface="微软雅黑" panose="020B0503020204020204" pitchFamily="34" charset="-122"/>
                <a:ea typeface="微软雅黑" panose="020B0503020204020204" pitchFamily="34" charset="-122"/>
              </a:rPr>
              <a:t>切换复杂任务的分割，将复杂任务分解，降低了实施难度与风险；</a:t>
            </a:r>
          </a:p>
          <a:p>
            <a:pPr marL="685800" lvl="1" indent="-228600">
              <a:spcBef>
                <a:spcPts val="0"/>
              </a:spcBef>
              <a:buFont typeface="+mj-ea"/>
              <a:buAutoNum type="circleNumDbPlain"/>
            </a:pPr>
            <a:r>
              <a:rPr lang="zh-CN" altLang="en-US" sz="1600" dirty="0" smtClean="0">
                <a:latin typeface="微软雅黑" panose="020B0503020204020204" pitchFamily="34" charset="-122"/>
                <a:ea typeface="微软雅黑" panose="020B0503020204020204" pitchFamily="34" charset="-122"/>
              </a:rPr>
              <a:t>每</a:t>
            </a:r>
            <a:r>
              <a:rPr lang="zh-CN" altLang="en-US" sz="1600" dirty="0">
                <a:latin typeface="微软雅黑" panose="020B0503020204020204" pitchFamily="34" charset="-122"/>
                <a:ea typeface="微软雅黑" panose="020B0503020204020204" pitchFamily="34" charset="-122"/>
              </a:rPr>
              <a:t>项任务的步骤细化、脚本化、书面化。充分发挥了专家、团队的能力，保障了每项任务执行的最佳方案，降低了每一步的出错概率与风险，极大的化解了切换风险；</a:t>
            </a:r>
          </a:p>
          <a:p>
            <a:pPr marL="685800" lvl="1" indent="-228600">
              <a:spcBef>
                <a:spcPts val="0"/>
              </a:spcBef>
              <a:buFont typeface="+mj-ea"/>
              <a:buAutoNum type="circleNumDbPlain"/>
            </a:pPr>
            <a:r>
              <a:rPr lang="zh-CN" altLang="en-US" sz="1600" dirty="0" smtClean="0">
                <a:latin typeface="微软雅黑" panose="020B0503020204020204" pitchFamily="34" charset="-122"/>
                <a:ea typeface="微软雅黑" panose="020B0503020204020204" pitchFamily="34" charset="-122"/>
              </a:rPr>
              <a:t>基于</a:t>
            </a:r>
            <a:r>
              <a:rPr lang="zh-CN" altLang="en-US" sz="1600" dirty="0">
                <a:latin typeface="微软雅黑" panose="020B0503020204020204" pitchFamily="34" charset="-122"/>
                <a:ea typeface="微软雅黑" panose="020B0503020204020204" pitchFamily="34" charset="-122"/>
              </a:rPr>
              <a:t>任务单的执行方式，最大限度的降低了操作风险与人员不确定因素，使任务的执行更加可控，降低了切换时人员紧张、压力大、疲劳、外部干扰等带来的犯错及操作风险；</a:t>
            </a:r>
          </a:p>
          <a:p>
            <a:pPr marL="685800" lvl="1" indent="-228600">
              <a:spcBef>
                <a:spcPts val="0"/>
              </a:spcBef>
              <a:buFont typeface="+mj-ea"/>
              <a:buAutoNum type="circleNumDbPlain"/>
            </a:pPr>
            <a:r>
              <a:rPr lang="zh-CN" altLang="en-US" sz="1600" dirty="0" smtClean="0">
                <a:latin typeface="微软雅黑" panose="020B0503020204020204" pitchFamily="34" charset="-122"/>
                <a:ea typeface="微软雅黑" panose="020B0503020204020204" pitchFamily="34" charset="-122"/>
              </a:rPr>
              <a:t>上线</a:t>
            </a:r>
            <a:r>
              <a:rPr lang="zh-CN" altLang="en-US" sz="1600" dirty="0">
                <a:latin typeface="微软雅黑" panose="020B0503020204020204" pitchFamily="34" charset="-122"/>
                <a:ea typeface="微软雅黑" panose="020B0503020204020204" pitchFamily="34" charset="-122"/>
              </a:rPr>
              <a:t>切换整个过程，每项操作、执行人、检查人、责任人等过程信息实现了全纪录，满足了监管与审计的要求</a:t>
            </a:r>
          </a:p>
        </p:txBody>
      </p:sp>
      <p:sp>
        <p:nvSpPr>
          <p:cNvPr id="9"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zh-CN" altLang="en-US" dirty="0"/>
              <a:t>项目实施介绍</a:t>
            </a:r>
          </a:p>
        </p:txBody>
      </p:sp>
    </p:spTree>
    <p:extLst>
      <p:ext uri="{BB962C8B-B14F-4D97-AF65-F5344CB8AC3E}">
        <p14:creationId xmlns:p14="http://schemas.microsoft.com/office/powerpoint/2010/main" val="1775926527"/>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4"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45</a:t>
            </a:fld>
            <a:r>
              <a:rPr lang="en-US" altLang="zh-CN" smtClean="0"/>
              <a:t> </a:t>
            </a:r>
            <a:endParaRPr lang="en-US" altLang="zh-CN"/>
          </a:p>
        </p:txBody>
      </p:sp>
      <p:pic>
        <p:nvPicPr>
          <p:cNvPr id="5"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useBgFill="1">
        <p:nvSpPr>
          <p:cNvPr id="6" name="Rectangle 83"/>
          <p:cNvSpPr>
            <a:spLocks noChangeArrowheads="1"/>
          </p:cNvSpPr>
          <p:nvPr/>
        </p:nvSpPr>
        <p:spPr bwMode="auto">
          <a:xfrm rot="18540000" flipH="1">
            <a:off x="10944501" y="1713761"/>
            <a:ext cx="1222375" cy="647700"/>
          </a:xfrm>
          <a:prstGeom prst="rect">
            <a:avLst/>
          </a:prstGeom>
          <a:ln w="31750">
            <a:solidFill>
              <a:srgbClr val="FF0000"/>
            </a:solidFill>
            <a:miter lim="800000"/>
            <a:headEnd/>
            <a:tailEnd/>
          </a:ln>
        </p:spPr>
        <p:txBody>
          <a:bodyPr wrap="none" anchor="ctr"/>
          <a:lstStyle>
            <a:lvl1pPr>
              <a:lnSpc>
                <a:spcPct val="104000"/>
              </a:lnSpc>
              <a:spcBef>
                <a:spcPct val="20000"/>
              </a:spcBef>
              <a:buClr>
                <a:schemeClr val="accent1"/>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defRPr>
            </a:lvl1pPr>
            <a:lvl2pPr marL="742950" indent="-285750">
              <a:lnSpc>
                <a:spcPct val="104000"/>
              </a:lnSpc>
              <a:spcBef>
                <a:spcPct val="20000"/>
              </a:spcBef>
              <a:buClr>
                <a:schemeClr val="accent1"/>
              </a:buClr>
              <a:buSzPct val="70000"/>
              <a:buFont typeface="宋体" panose="02010600030101010101" pitchFamily="2" charset="-122"/>
              <a:buChar char="-"/>
              <a:defRPr sz="1600">
                <a:solidFill>
                  <a:schemeClr val="tx1"/>
                </a:solidFill>
                <a:latin typeface="微软雅黑" panose="020B0503020204020204" pitchFamily="34" charset="-122"/>
                <a:ea typeface="微软雅黑" panose="020B0503020204020204" pitchFamily="34" charset="-122"/>
              </a:defRPr>
            </a:lvl2pPr>
            <a:lvl3pPr marL="1143000" indent="-228600">
              <a:lnSpc>
                <a:spcPct val="104000"/>
              </a:lnSpc>
              <a:spcBef>
                <a:spcPct val="20000"/>
              </a:spcBef>
              <a:buClr>
                <a:schemeClr val="accent1"/>
              </a:buClr>
              <a:buFont typeface="Wingdings" panose="05000000000000000000" pitchFamily="2" charset="2"/>
              <a:buChar char="§"/>
              <a:defRPr sz="1400">
                <a:solidFill>
                  <a:schemeClr val="tx1"/>
                </a:solidFill>
                <a:latin typeface="微软雅黑" panose="020B0503020204020204" pitchFamily="34" charset="-122"/>
                <a:ea typeface="微软雅黑" panose="020B0503020204020204" pitchFamily="34" charset="-122"/>
              </a:defRPr>
            </a:lvl3pPr>
            <a:lvl4pPr marL="1600200" indent="-228600">
              <a:lnSpc>
                <a:spcPct val="104000"/>
              </a:lnSpc>
              <a:spcBef>
                <a:spcPct val="20000"/>
              </a:spcBef>
              <a:buClr>
                <a:schemeClr val="accent1"/>
              </a:buClr>
              <a:buFont typeface="宋体" panose="02010600030101010101" pitchFamily="2" charset="-122"/>
              <a:buChar char="-"/>
              <a:defRPr sz="1200">
                <a:solidFill>
                  <a:schemeClr val="tx1"/>
                </a:solidFill>
                <a:latin typeface="微软雅黑" panose="020B0503020204020204" pitchFamily="34" charset="-122"/>
                <a:ea typeface="微软雅黑" panose="020B0503020204020204" pitchFamily="34" charset="-122"/>
              </a:defRPr>
            </a:lvl4pPr>
            <a:lvl5pPr marL="2057400" indent="-228600">
              <a:lnSpc>
                <a:spcPct val="104000"/>
              </a:lnSpc>
              <a:spcBef>
                <a:spcPct val="20000"/>
              </a:spcBef>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Tx/>
              <a:buNone/>
            </a:pPr>
            <a:r>
              <a:rPr lang="zh-CN" altLang="en-US" sz="2000" b="1">
                <a:solidFill>
                  <a:srgbClr val="FF0000"/>
                </a:solidFill>
                <a:latin typeface="Arial" panose="020B0604020202020204" pitchFamily="34" charset="0"/>
                <a:ea typeface="宋体" panose="02010600030101010101" pitchFamily="2" charset="-122"/>
              </a:rPr>
              <a:t>示例</a:t>
            </a:r>
          </a:p>
        </p:txBody>
      </p:sp>
      <p:sp>
        <p:nvSpPr>
          <p:cNvPr id="7" name="Rectangle 7"/>
          <p:cNvSpPr>
            <a:spLocks noChangeArrowheads="1"/>
          </p:cNvSpPr>
          <p:nvPr/>
        </p:nvSpPr>
        <p:spPr bwMode="auto">
          <a:xfrm>
            <a:off x="4798838" y="1340768"/>
            <a:ext cx="5977682" cy="503238"/>
          </a:xfrm>
          <a:prstGeom prst="rect">
            <a:avLst/>
          </a:prstGeom>
          <a:noFill/>
          <a:ln w="31750">
            <a:solidFill>
              <a:srgbClr val="FF99CC"/>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lnSpc>
                <a:spcPct val="104000"/>
              </a:lnSpc>
              <a:spcBef>
                <a:spcPct val="20000"/>
              </a:spcBef>
              <a:buClr>
                <a:schemeClr val="accent1"/>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defRPr>
            </a:lvl1pPr>
            <a:lvl2pPr marL="742950" indent="-285750">
              <a:lnSpc>
                <a:spcPct val="104000"/>
              </a:lnSpc>
              <a:spcBef>
                <a:spcPct val="20000"/>
              </a:spcBef>
              <a:buClr>
                <a:schemeClr val="accent1"/>
              </a:buClr>
              <a:buSzPct val="70000"/>
              <a:buFont typeface="宋体" panose="02010600030101010101" pitchFamily="2" charset="-122"/>
              <a:buChar char="-"/>
              <a:defRPr sz="1600">
                <a:solidFill>
                  <a:schemeClr val="tx1"/>
                </a:solidFill>
                <a:latin typeface="微软雅黑" panose="020B0503020204020204" pitchFamily="34" charset="-122"/>
                <a:ea typeface="微软雅黑" panose="020B0503020204020204" pitchFamily="34" charset="-122"/>
              </a:defRPr>
            </a:lvl2pPr>
            <a:lvl3pPr marL="1143000" indent="-228600">
              <a:lnSpc>
                <a:spcPct val="104000"/>
              </a:lnSpc>
              <a:spcBef>
                <a:spcPct val="20000"/>
              </a:spcBef>
              <a:buClr>
                <a:schemeClr val="accent1"/>
              </a:buClr>
              <a:buFont typeface="Wingdings" panose="05000000000000000000" pitchFamily="2" charset="2"/>
              <a:buChar char="§"/>
              <a:defRPr sz="1400">
                <a:solidFill>
                  <a:schemeClr val="tx1"/>
                </a:solidFill>
                <a:latin typeface="微软雅黑" panose="020B0503020204020204" pitchFamily="34" charset="-122"/>
                <a:ea typeface="微软雅黑" panose="020B0503020204020204" pitchFamily="34" charset="-122"/>
              </a:defRPr>
            </a:lvl3pPr>
            <a:lvl4pPr marL="1600200" indent="-228600">
              <a:lnSpc>
                <a:spcPct val="104000"/>
              </a:lnSpc>
              <a:spcBef>
                <a:spcPct val="20000"/>
              </a:spcBef>
              <a:buClr>
                <a:schemeClr val="accent1"/>
              </a:buClr>
              <a:buFont typeface="宋体" panose="02010600030101010101" pitchFamily="2" charset="-122"/>
              <a:buChar char="-"/>
              <a:defRPr sz="1200">
                <a:solidFill>
                  <a:schemeClr val="tx1"/>
                </a:solidFill>
                <a:latin typeface="微软雅黑" panose="020B0503020204020204" pitchFamily="34" charset="-122"/>
                <a:ea typeface="微软雅黑" panose="020B0503020204020204" pitchFamily="34" charset="-122"/>
              </a:defRPr>
            </a:lvl4pPr>
            <a:lvl5pPr marL="2057400" indent="-228600">
              <a:lnSpc>
                <a:spcPct val="104000"/>
              </a:lnSpc>
              <a:spcBef>
                <a:spcPct val="20000"/>
              </a:spcBef>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endParaRPr lang="zh-CN" altLang="en-US">
              <a:latin typeface="Arial" panose="020B0604020202020204" pitchFamily="34" charset="0"/>
              <a:ea typeface="宋体" panose="02010600030101010101" pitchFamily="2" charset="-122"/>
            </a:endParaRPr>
          </a:p>
        </p:txBody>
      </p:sp>
      <p:sp>
        <p:nvSpPr>
          <p:cNvPr id="8" name="Rectangle 8"/>
          <p:cNvSpPr>
            <a:spLocks noChangeArrowheads="1"/>
          </p:cNvSpPr>
          <p:nvPr/>
        </p:nvSpPr>
        <p:spPr bwMode="auto">
          <a:xfrm>
            <a:off x="98424" y="4364335"/>
            <a:ext cx="11398175" cy="504825"/>
          </a:xfrm>
          <a:prstGeom prst="rect">
            <a:avLst/>
          </a:prstGeom>
          <a:noFill/>
          <a:ln w="31750">
            <a:solidFill>
              <a:srgbClr val="00CCFF"/>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lnSpc>
                <a:spcPct val="104000"/>
              </a:lnSpc>
              <a:spcBef>
                <a:spcPct val="20000"/>
              </a:spcBef>
              <a:buClr>
                <a:schemeClr val="accent1"/>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defRPr>
            </a:lvl1pPr>
            <a:lvl2pPr marL="742950" indent="-285750">
              <a:lnSpc>
                <a:spcPct val="104000"/>
              </a:lnSpc>
              <a:spcBef>
                <a:spcPct val="20000"/>
              </a:spcBef>
              <a:buClr>
                <a:schemeClr val="accent1"/>
              </a:buClr>
              <a:buSzPct val="70000"/>
              <a:buFont typeface="宋体" panose="02010600030101010101" pitchFamily="2" charset="-122"/>
              <a:buChar char="-"/>
              <a:defRPr sz="1600">
                <a:solidFill>
                  <a:schemeClr val="tx1"/>
                </a:solidFill>
                <a:latin typeface="微软雅黑" panose="020B0503020204020204" pitchFamily="34" charset="-122"/>
                <a:ea typeface="微软雅黑" panose="020B0503020204020204" pitchFamily="34" charset="-122"/>
              </a:defRPr>
            </a:lvl2pPr>
            <a:lvl3pPr marL="1143000" indent="-228600">
              <a:lnSpc>
                <a:spcPct val="104000"/>
              </a:lnSpc>
              <a:spcBef>
                <a:spcPct val="20000"/>
              </a:spcBef>
              <a:buClr>
                <a:schemeClr val="accent1"/>
              </a:buClr>
              <a:buFont typeface="Wingdings" panose="05000000000000000000" pitchFamily="2" charset="2"/>
              <a:buChar char="§"/>
              <a:defRPr sz="1400">
                <a:solidFill>
                  <a:schemeClr val="tx1"/>
                </a:solidFill>
                <a:latin typeface="微软雅黑" panose="020B0503020204020204" pitchFamily="34" charset="-122"/>
                <a:ea typeface="微软雅黑" panose="020B0503020204020204" pitchFamily="34" charset="-122"/>
              </a:defRPr>
            </a:lvl3pPr>
            <a:lvl4pPr marL="1600200" indent="-228600">
              <a:lnSpc>
                <a:spcPct val="104000"/>
              </a:lnSpc>
              <a:spcBef>
                <a:spcPct val="20000"/>
              </a:spcBef>
              <a:buClr>
                <a:schemeClr val="accent1"/>
              </a:buClr>
              <a:buFont typeface="宋体" panose="02010600030101010101" pitchFamily="2" charset="-122"/>
              <a:buChar char="-"/>
              <a:defRPr sz="1200">
                <a:solidFill>
                  <a:schemeClr val="tx1"/>
                </a:solidFill>
                <a:latin typeface="微软雅黑" panose="020B0503020204020204" pitchFamily="34" charset="-122"/>
                <a:ea typeface="微软雅黑" panose="020B0503020204020204" pitchFamily="34" charset="-122"/>
              </a:defRPr>
            </a:lvl4pPr>
            <a:lvl5pPr marL="2057400" indent="-228600">
              <a:lnSpc>
                <a:spcPct val="104000"/>
              </a:lnSpc>
              <a:spcBef>
                <a:spcPct val="20000"/>
              </a:spcBef>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endParaRPr lang="zh-CN" altLang="en-US">
              <a:latin typeface="Arial" panose="020B0604020202020204" pitchFamily="34" charset="0"/>
              <a:ea typeface="宋体" panose="02010600030101010101" pitchFamily="2" charset="-122"/>
            </a:endParaRPr>
          </a:p>
        </p:txBody>
      </p:sp>
      <p:sp>
        <p:nvSpPr>
          <p:cNvPr id="9" name="AutoShape 9"/>
          <p:cNvSpPr>
            <a:spLocks noChangeArrowheads="1"/>
          </p:cNvSpPr>
          <p:nvPr/>
        </p:nvSpPr>
        <p:spPr bwMode="auto">
          <a:xfrm>
            <a:off x="10776520" y="731168"/>
            <a:ext cx="914400" cy="609600"/>
          </a:xfrm>
          <a:prstGeom prst="wedgeEllipseCallout">
            <a:avLst>
              <a:gd name="adj1" fmla="val -43750"/>
              <a:gd name="adj2" fmla="val 70000"/>
            </a:avLst>
          </a:prstGeom>
          <a:solidFill>
            <a:srgbClr val="FF99CC"/>
          </a:solidFill>
          <a:ln w="9525">
            <a:solidFill>
              <a:schemeClr val="tx1"/>
            </a:solidFill>
            <a:miter lim="800000"/>
            <a:headEnd/>
            <a:tailEnd/>
          </a:ln>
        </p:spPr>
        <p:txBody>
          <a:bodyPr wrap="none" anchor="ctr"/>
          <a:lstStyle>
            <a:lvl1pPr>
              <a:lnSpc>
                <a:spcPct val="104000"/>
              </a:lnSpc>
              <a:spcBef>
                <a:spcPct val="20000"/>
              </a:spcBef>
              <a:buClr>
                <a:schemeClr val="accent1"/>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defRPr>
            </a:lvl1pPr>
            <a:lvl2pPr marL="742950" indent="-285750">
              <a:lnSpc>
                <a:spcPct val="104000"/>
              </a:lnSpc>
              <a:spcBef>
                <a:spcPct val="20000"/>
              </a:spcBef>
              <a:buClr>
                <a:schemeClr val="accent1"/>
              </a:buClr>
              <a:buSzPct val="70000"/>
              <a:buFont typeface="宋体" panose="02010600030101010101" pitchFamily="2" charset="-122"/>
              <a:buChar char="-"/>
              <a:defRPr sz="1600">
                <a:solidFill>
                  <a:schemeClr val="tx1"/>
                </a:solidFill>
                <a:latin typeface="微软雅黑" panose="020B0503020204020204" pitchFamily="34" charset="-122"/>
                <a:ea typeface="微软雅黑" panose="020B0503020204020204" pitchFamily="34" charset="-122"/>
              </a:defRPr>
            </a:lvl2pPr>
            <a:lvl3pPr marL="1143000" indent="-228600">
              <a:lnSpc>
                <a:spcPct val="104000"/>
              </a:lnSpc>
              <a:spcBef>
                <a:spcPct val="20000"/>
              </a:spcBef>
              <a:buClr>
                <a:schemeClr val="accent1"/>
              </a:buClr>
              <a:buFont typeface="Wingdings" panose="05000000000000000000" pitchFamily="2" charset="2"/>
              <a:buChar char="§"/>
              <a:defRPr sz="1400">
                <a:solidFill>
                  <a:schemeClr val="tx1"/>
                </a:solidFill>
                <a:latin typeface="微软雅黑" panose="020B0503020204020204" pitchFamily="34" charset="-122"/>
                <a:ea typeface="微软雅黑" panose="020B0503020204020204" pitchFamily="34" charset="-122"/>
              </a:defRPr>
            </a:lvl3pPr>
            <a:lvl4pPr marL="1600200" indent="-228600">
              <a:lnSpc>
                <a:spcPct val="104000"/>
              </a:lnSpc>
              <a:spcBef>
                <a:spcPct val="20000"/>
              </a:spcBef>
              <a:buClr>
                <a:schemeClr val="accent1"/>
              </a:buClr>
              <a:buFont typeface="宋体" panose="02010600030101010101" pitchFamily="2" charset="-122"/>
              <a:buChar char="-"/>
              <a:defRPr sz="1200">
                <a:solidFill>
                  <a:schemeClr val="tx1"/>
                </a:solidFill>
                <a:latin typeface="微软雅黑" panose="020B0503020204020204" pitchFamily="34" charset="-122"/>
                <a:ea typeface="微软雅黑" panose="020B0503020204020204" pitchFamily="34" charset="-122"/>
              </a:defRPr>
            </a:lvl4pPr>
            <a:lvl5pPr marL="2057400" indent="-228600">
              <a:lnSpc>
                <a:spcPct val="104000"/>
              </a:lnSpc>
              <a:spcBef>
                <a:spcPct val="20000"/>
              </a:spcBef>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Tx/>
              <a:buNone/>
            </a:pPr>
            <a:r>
              <a:rPr lang="zh-CN" altLang="en-US" dirty="0">
                <a:latin typeface="Arial" panose="020B0604020202020204" pitchFamily="34" charset="0"/>
                <a:ea typeface="宋体" panose="02010600030101010101" pitchFamily="2" charset="-122"/>
              </a:rPr>
              <a:t>网银</a:t>
            </a:r>
          </a:p>
        </p:txBody>
      </p:sp>
      <p:sp>
        <p:nvSpPr>
          <p:cNvPr id="10" name="AutoShape 10"/>
          <p:cNvSpPr>
            <a:spLocks noChangeArrowheads="1"/>
          </p:cNvSpPr>
          <p:nvPr/>
        </p:nvSpPr>
        <p:spPr bwMode="auto">
          <a:xfrm>
            <a:off x="11208568" y="3556297"/>
            <a:ext cx="914400" cy="609600"/>
          </a:xfrm>
          <a:prstGeom prst="wedgeEllipseCallout">
            <a:avLst>
              <a:gd name="adj1" fmla="val -43750"/>
              <a:gd name="adj2" fmla="val 70000"/>
            </a:avLst>
          </a:prstGeom>
          <a:solidFill>
            <a:srgbClr val="00CCFF"/>
          </a:solidFill>
          <a:ln w="9525">
            <a:solidFill>
              <a:schemeClr val="tx1"/>
            </a:solidFill>
            <a:miter lim="800000"/>
            <a:headEnd/>
            <a:tailEnd/>
          </a:ln>
        </p:spPr>
        <p:txBody>
          <a:bodyPr wrap="none" anchor="ctr"/>
          <a:lstStyle>
            <a:lvl1pPr>
              <a:lnSpc>
                <a:spcPct val="104000"/>
              </a:lnSpc>
              <a:spcBef>
                <a:spcPct val="20000"/>
              </a:spcBef>
              <a:buClr>
                <a:schemeClr val="accent1"/>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defRPr>
            </a:lvl1pPr>
            <a:lvl2pPr marL="742950" indent="-285750">
              <a:lnSpc>
                <a:spcPct val="104000"/>
              </a:lnSpc>
              <a:spcBef>
                <a:spcPct val="20000"/>
              </a:spcBef>
              <a:buClr>
                <a:schemeClr val="accent1"/>
              </a:buClr>
              <a:buSzPct val="70000"/>
              <a:buFont typeface="宋体" panose="02010600030101010101" pitchFamily="2" charset="-122"/>
              <a:buChar char="-"/>
              <a:defRPr sz="1600">
                <a:solidFill>
                  <a:schemeClr val="tx1"/>
                </a:solidFill>
                <a:latin typeface="微软雅黑" panose="020B0503020204020204" pitchFamily="34" charset="-122"/>
                <a:ea typeface="微软雅黑" panose="020B0503020204020204" pitchFamily="34" charset="-122"/>
              </a:defRPr>
            </a:lvl2pPr>
            <a:lvl3pPr marL="1143000" indent="-228600">
              <a:lnSpc>
                <a:spcPct val="104000"/>
              </a:lnSpc>
              <a:spcBef>
                <a:spcPct val="20000"/>
              </a:spcBef>
              <a:buClr>
                <a:schemeClr val="accent1"/>
              </a:buClr>
              <a:buFont typeface="Wingdings" panose="05000000000000000000" pitchFamily="2" charset="2"/>
              <a:buChar char="§"/>
              <a:defRPr sz="1400">
                <a:solidFill>
                  <a:schemeClr val="tx1"/>
                </a:solidFill>
                <a:latin typeface="微软雅黑" panose="020B0503020204020204" pitchFamily="34" charset="-122"/>
                <a:ea typeface="微软雅黑" panose="020B0503020204020204" pitchFamily="34" charset="-122"/>
              </a:defRPr>
            </a:lvl3pPr>
            <a:lvl4pPr marL="1600200" indent="-228600">
              <a:lnSpc>
                <a:spcPct val="104000"/>
              </a:lnSpc>
              <a:spcBef>
                <a:spcPct val="20000"/>
              </a:spcBef>
              <a:buClr>
                <a:schemeClr val="accent1"/>
              </a:buClr>
              <a:buFont typeface="宋体" panose="02010600030101010101" pitchFamily="2" charset="-122"/>
              <a:buChar char="-"/>
              <a:defRPr sz="1200">
                <a:solidFill>
                  <a:schemeClr val="tx1"/>
                </a:solidFill>
                <a:latin typeface="微软雅黑" panose="020B0503020204020204" pitchFamily="34" charset="-122"/>
                <a:ea typeface="微软雅黑" panose="020B0503020204020204" pitchFamily="34" charset="-122"/>
              </a:defRPr>
            </a:lvl4pPr>
            <a:lvl5pPr marL="2057400" indent="-228600">
              <a:lnSpc>
                <a:spcPct val="104000"/>
              </a:lnSpc>
              <a:spcBef>
                <a:spcPct val="20000"/>
              </a:spcBef>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Tx/>
              <a:buNone/>
            </a:pPr>
            <a:r>
              <a:rPr lang="zh-CN" altLang="en-US" dirty="0">
                <a:latin typeface="Arial" panose="020B0604020202020204" pitchFamily="34" charset="0"/>
                <a:ea typeface="宋体" panose="02010600030101010101" pitchFamily="2" charset="-122"/>
              </a:rPr>
              <a:t>外围</a:t>
            </a:r>
          </a:p>
        </p:txBody>
      </p:sp>
    </p:spTree>
    <p:extLst>
      <p:ext uri="{BB962C8B-B14F-4D97-AF65-F5344CB8AC3E}">
        <p14:creationId xmlns:p14="http://schemas.microsoft.com/office/powerpoint/2010/main" val="499374497"/>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pic>
        <p:nvPicPr>
          <p:cNvPr id="4" name="图片 3"/>
          <p:cNvPicPr>
            <a:picLocks noChangeAspect="1"/>
          </p:cNvPicPr>
          <p:nvPr/>
        </p:nvPicPr>
        <p:blipFill>
          <a:blip r:embed="rId3"/>
          <a:stretch>
            <a:fillRect/>
          </a:stretch>
        </p:blipFill>
        <p:spPr>
          <a:xfrm>
            <a:off x="0" y="-17150"/>
            <a:ext cx="12192000" cy="6837050"/>
          </a:xfrm>
          <a:prstGeom prst="rect">
            <a:avLst/>
          </a:prstGeom>
        </p:spPr>
      </p:pic>
      <p:sp>
        <p:nvSpPr>
          <p:cNvPr id="5" name="灯片编号占位符 3"/>
          <p:cNvSpPr>
            <a:spLocks noGrp="1"/>
          </p:cNvSpPr>
          <p:nvPr>
            <p:ph type="sldNum" sz="quarter" idx="4"/>
          </p:nvPr>
        </p:nvSpPr>
        <p:spPr>
          <a:xfrm>
            <a:off x="211667" y="6496050"/>
            <a:ext cx="1625600" cy="323850"/>
          </a:xfrm>
        </p:spPr>
        <p:txBody>
          <a:bodyPr/>
          <a:lstStyle/>
          <a:p>
            <a:r>
              <a:rPr lang="en-US" altLang="zh-CN" smtClean="0"/>
              <a:t>Page </a:t>
            </a:r>
            <a:fld id="{99EF89E6-0A8F-45A7-A624-A99DD6C9867F}" type="slidenum">
              <a:rPr lang="en-US" altLang="zh-CN" smtClean="0"/>
              <a:pPr/>
              <a:t>46</a:t>
            </a:fld>
            <a:r>
              <a:rPr lang="en-US" altLang="zh-CN" smtClean="0"/>
              <a:t> </a:t>
            </a:r>
            <a:endParaRPr lang="en-US" altLang="zh-CN"/>
          </a:p>
        </p:txBody>
      </p:sp>
      <p:sp>
        <p:nvSpPr>
          <p:cNvPr id="6" name="Rectangle 6"/>
          <p:cNvSpPr>
            <a:spLocks noChangeArrowheads="1"/>
          </p:cNvSpPr>
          <p:nvPr/>
        </p:nvSpPr>
        <p:spPr bwMode="auto">
          <a:xfrm>
            <a:off x="1415480" y="196031"/>
            <a:ext cx="10369152" cy="419551"/>
          </a:xfrm>
          <a:prstGeom prst="rect">
            <a:avLst/>
          </a:prstGeom>
          <a:noFill/>
          <a:ln w="38100">
            <a:solidFill>
              <a:srgbClr val="FF6600"/>
            </a:solidFill>
            <a:miter lim="800000"/>
            <a:headEnd/>
            <a:tailEnd/>
          </a:ln>
          <a:extLst>
            <a:ext uri="{909E8E84-426E-40DD-AFC4-6F175D3DCCD1}">
              <a14:hiddenFill xmlns:a14="http://schemas.microsoft.com/office/drawing/2010/main">
                <a:solidFill>
                  <a:srgbClr val="FFFFFF"/>
                </a:solidFill>
              </a14:hiddenFill>
            </a:ext>
          </a:extLst>
        </p:spPr>
        <p:txBody>
          <a:bodyPr anchor="ctr"/>
          <a:lstStyle>
            <a:lvl1pPr>
              <a:lnSpc>
                <a:spcPct val="104000"/>
              </a:lnSpc>
              <a:spcBef>
                <a:spcPct val="20000"/>
              </a:spcBef>
              <a:buClr>
                <a:schemeClr val="accent1"/>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defRPr>
            </a:lvl1pPr>
            <a:lvl2pPr marL="742950" indent="-285750">
              <a:lnSpc>
                <a:spcPct val="104000"/>
              </a:lnSpc>
              <a:spcBef>
                <a:spcPct val="20000"/>
              </a:spcBef>
              <a:buClr>
                <a:schemeClr val="accent1"/>
              </a:buClr>
              <a:buSzPct val="70000"/>
              <a:buFont typeface="宋体" panose="02010600030101010101" pitchFamily="2" charset="-122"/>
              <a:buChar char="-"/>
              <a:defRPr sz="1600">
                <a:solidFill>
                  <a:schemeClr val="tx1"/>
                </a:solidFill>
                <a:latin typeface="微软雅黑" panose="020B0503020204020204" pitchFamily="34" charset="-122"/>
                <a:ea typeface="微软雅黑" panose="020B0503020204020204" pitchFamily="34" charset="-122"/>
              </a:defRPr>
            </a:lvl2pPr>
            <a:lvl3pPr marL="1143000" indent="-228600">
              <a:lnSpc>
                <a:spcPct val="104000"/>
              </a:lnSpc>
              <a:spcBef>
                <a:spcPct val="20000"/>
              </a:spcBef>
              <a:buClr>
                <a:schemeClr val="accent1"/>
              </a:buClr>
              <a:buFont typeface="Wingdings" panose="05000000000000000000" pitchFamily="2" charset="2"/>
              <a:buChar char="§"/>
              <a:defRPr sz="1400">
                <a:solidFill>
                  <a:schemeClr val="tx1"/>
                </a:solidFill>
                <a:latin typeface="微软雅黑" panose="020B0503020204020204" pitchFamily="34" charset="-122"/>
                <a:ea typeface="微软雅黑" panose="020B0503020204020204" pitchFamily="34" charset="-122"/>
              </a:defRPr>
            </a:lvl3pPr>
            <a:lvl4pPr marL="1600200" indent="-228600">
              <a:lnSpc>
                <a:spcPct val="104000"/>
              </a:lnSpc>
              <a:spcBef>
                <a:spcPct val="20000"/>
              </a:spcBef>
              <a:buClr>
                <a:schemeClr val="accent1"/>
              </a:buClr>
              <a:buFont typeface="宋体" panose="02010600030101010101" pitchFamily="2" charset="-122"/>
              <a:buChar char="-"/>
              <a:defRPr sz="1200">
                <a:solidFill>
                  <a:schemeClr val="tx1"/>
                </a:solidFill>
                <a:latin typeface="微软雅黑" panose="020B0503020204020204" pitchFamily="34" charset="-122"/>
                <a:ea typeface="微软雅黑" panose="020B0503020204020204" pitchFamily="34" charset="-122"/>
              </a:defRPr>
            </a:lvl4pPr>
            <a:lvl5pPr marL="2057400" indent="-228600">
              <a:lnSpc>
                <a:spcPct val="104000"/>
              </a:lnSpc>
              <a:spcBef>
                <a:spcPct val="20000"/>
              </a:spcBef>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9pPr>
          </a:lstStyle>
          <a:p>
            <a:pPr eaLnBrk="1" hangingPunct="1">
              <a:lnSpc>
                <a:spcPct val="100000"/>
              </a:lnSpc>
              <a:spcBef>
                <a:spcPct val="0"/>
              </a:spcBef>
              <a:buClrTx/>
              <a:buFontTx/>
              <a:buNone/>
            </a:pPr>
            <a:endParaRPr lang="zh-CN" altLang="en-US">
              <a:latin typeface="Arial" panose="020B0604020202020204" pitchFamily="34" charset="0"/>
              <a:ea typeface="宋体" panose="02010600030101010101" pitchFamily="2" charset="-122"/>
            </a:endParaRPr>
          </a:p>
        </p:txBody>
      </p:sp>
      <p:sp>
        <p:nvSpPr>
          <p:cNvPr id="7" name="AutoShape 7"/>
          <p:cNvSpPr>
            <a:spLocks noChangeArrowheads="1"/>
          </p:cNvSpPr>
          <p:nvPr/>
        </p:nvSpPr>
        <p:spPr bwMode="auto">
          <a:xfrm>
            <a:off x="10700420" y="-16545"/>
            <a:ext cx="1346200" cy="609600"/>
          </a:xfrm>
          <a:prstGeom prst="wedgeEllipseCallout">
            <a:avLst>
              <a:gd name="adj1" fmla="val -43750"/>
              <a:gd name="adj2" fmla="val 70000"/>
            </a:avLst>
          </a:prstGeom>
          <a:solidFill>
            <a:srgbClr val="00CCFF"/>
          </a:solidFill>
          <a:ln w="9525">
            <a:solidFill>
              <a:schemeClr val="tx1"/>
            </a:solidFill>
            <a:miter lim="800000"/>
            <a:headEnd/>
            <a:tailEnd/>
          </a:ln>
        </p:spPr>
        <p:txBody>
          <a:bodyPr wrap="none" anchor="ctr"/>
          <a:lstStyle>
            <a:lvl1pPr>
              <a:lnSpc>
                <a:spcPct val="104000"/>
              </a:lnSpc>
              <a:spcBef>
                <a:spcPct val="20000"/>
              </a:spcBef>
              <a:buClr>
                <a:schemeClr val="accent1"/>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defRPr>
            </a:lvl1pPr>
            <a:lvl2pPr marL="742950" indent="-285750">
              <a:lnSpc>
                <a:spcPct val="104000"/>
              </a:lnSpc>
              <a:spcBef>
                <a:spcPct val="20000"/>
              </a:spcBef>
              <a:buClr>
                <a:schemeClr val="accent1"/>
              </a:buClr>
              <a:buSzPct val="70000"/>
              <a:buFont typeface="宋体" panose="02010600030101010101" pitchFamily="2" charset="-122"/>
              <a:buChar char="-"/>
              <a:defRPr sz="1600">
                <a:solidFill>
                  <a:schemeClr val="tx1"/>
                </a:solidFill>
                <a:latin typeface="微软雅黑" panose="020B0503020204020204" pitchFamily="34" charset="-122"/>
                <a:ea typeface="微软雅黑" panose="020B0503020204020204" pitchFamily="34" charset="-122"/>
              </a:defRPr>
            </a:lvl2pPr>
            <a:lvl3pPr marL="1143000" indent="-228600">
              <a:lnSpc>
                <a:spcPct val="104000"/>
              </a:lnSpc>
              <a:spcBef>
                <a:spcPct val="20000"/>
              </a:spcBef>
              <a:buClr>
                <a:schemeClr val="accent1"/>
              </a:buClr>
              <a:buFont typeface="Wingdings" panose="05000000000000000000" pitchFamily="2" charset="2"/>
              <a:buChar char="§"/>
              <a:defRPr sz="1400">
                <a:solidFill>
                  <a:schemeClr val="tx1"/>
                </a:solidFill>
                <a:latin typeface="微软雅黑" panose="020B0503020204020204" pitchFamily="34" charset="-122"/>
                <a:ea typeface="微软雅黑" panose="020B0503020204020204" pitchFamily="34" charset="-122"/>
              </a:defRPr>
            </a:lvl3pPr>
            <a:lvl4pPr marL="1600200" indent="-228600">
              <a:lnSpc>
                <a:spcPct val="104000"/>
              </a:lnSpc>
              <a:spcBef>
                <a:spcPct val="20000"/>
              </a:spcBef>
              <a:buClr>
                <a:schemeClr val="accent1"/>
              </a:buClr>
              <a:buFont typeface="宋体" panose="02010600030101010101" pitchFamily="2" charset="-122"/>
              <a:buChar char="-"/>
              <a:defRPr sz="1200">
                <a:solidFill>
                  <a:schemeClr val="tx1"/>
                </a:solidFill>
                <a:latin typeface="微软雅黑" panose="020B0503020204020204" pitchFamily="34" charset="-122"/>
                <a:ea typeface="微软雅黑" panose="020B0503020204020204" pitchFamily="34" charset="-122"/>
              </a:defRPr>
            </a:lvl4pPr>
            <a:lvl5pPr marL="2057400" indent="-228600">
              <a:lnSpc>
                <a:spcPct val="104000"/>
              </a:lnSpc>
              <a:spcBef>
                <a:spcPct val="20000"/>
              </a:spcBef>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Tx/>
              <a:buNone/>
            </a:pPr>
            <a:r>
              <a:rPr lang="zh-CN" altLang="en-US" sz="1400">
                <a:latin typeface="Arial" panose="020B0604020202020204" pitchFamily="34" charset="0"/>
                <a:ea typeface="宋体" panose="02010600030101010101" pitchFamily="2" charset="-122"/>
              </a:rPr>
              <a:t>网点任务单</a:t>
            </a:r>
          </a:p>
        </p:txBody>
      </p:sp>
      <p:sp useBgFill="1">
        <p:nvSpPr>
          <p:cNvPr id="8" name="Rectangle 83"/>
          <p:cNvSpPr>
            <a:spLocks noChangeArrowheads="1"/>
          </p:cNvSpPr>
          <p:nvPr/>
        </p:nvSpPr>
        <p:spPr bwMode="auto">
          <a:xfrm rot="18540000" flipH="1">
            <a:off x="9889061" y="1985617"/>
            <a:ext cx="1222375" cy="647700"/>
          </a:xfrm>
          <a:prstGeom prst="rect">
            <a:avLst/>
          </a:prstGeom>
          <a:ln w="31750">
            <a:solidFill>
              <a:srgbClr val="FF0000"/>
            </a:solidFill>
            <a:miter lim="800000"/>
            <a:headEnd/>
            <a:tailEnd/>
          </a:ln>
        </p:spPr>
        <p:txBody>
          <a:bodyPr wrap="none" anchor="ctr"/>
          <a:lstStyle>
            <a:lvl1pPr>
              <a:lnSpc>
                <a:spcPct val="104000"/>
              </a:lnSpc>
              <a:spcBef>
                <a:spcPct val="20000"/>
              </a:spcBef>
              <a:buClr>
                <a:schemeClr val="accent1"/>
              </a:buClr>
              <a:buFont typeface="Wingdings" panose="05000000000000000000" pitchFamily="2" charset="2"/>
              <a:buChar char="§"/>
              <a:defRPr>
                <a:solidFill>
                  <a:schemeClr val="tx1"/>
                </a:solidFill>
                <a:latin typeface="微软雅黑" panose="020B0503020204020204" pitchFamily="34" charset="-122"/>
                <a:ea typeface="微软雅黑" panose="020B0503020204020204" pitchFamily="34" charset="-122"/>
              </a:defRPr>
            </a:lvl1pPr>
            <a:lvl2pPr marL="742950" indent="-285750">
              <a:lnSpc>
                <a:spcPct val="104000"/>
              </a:lnSpc>
              <a:spcBef>
                <a:spcPct val="20000"/>
              </a:spcBef>
              <a:buClr>
                <a:schemeClr val="accent1"/>
              </a:buClr>
              <a:buSzPct val="70000"/>
              <a:buFont typeface="宋体" panose="02010600030101010101" pitchFamily="2" charset="-122"/>
              <a:buChar char="-"/>
              <a:defRPr sz="1600">
                <a:solidFill>
                  <a:schemeClr val="tx1"/>
                </a:solidFill>
                <a:latin typeface="微软雅黑" panose="020B0503020204020204" pitchFamily="34" charset="-122"/>
                <a:ea typeface="微软雅黑" panose="020B0503020204020204" pitchFamily="34" charset="-122"/>
              </a:defRPr>
            </a:lvl2pPr>
            <a:lvl3pPr marL="1143000" indent="-228600">
              <a:lnSpc>
                <a:spcPct val="104000"/>
              </a:lnSpc>
              <a:spcBef>
                <a:spcPct val="20000"/>
              </a:spcBef>
              <a:buClr>
                <a:schemeClr val="accent1"/>
              </a:buClr>
              <a:buFont typeface="Wingdings" panose="05000000000000000000" pitchFamily="2" charset="2"/>
              <a:buChar char="§"/>
              <a:defRPr sz="1400">
                <a:solidFill>
                  <a:schemeClr val="tx1"/>
                </a:solidFill>
                <a:latin typeface="微软雅黑" panose="020B0503020204020204" pitchFamily="34" charset="-122"/>
                <a:ea typeface="微软雅黑" panose="020B0503020204020204" pitchFamily="34" charset="-122"/>
              </a:defRPr>
            </a:lvl3pPr>
            <a:lvl4pPr marL="1600200" indent="-228600">
              <a:lnSpc>
                <a:spcPct val="104000"/>
              </a:lnSpc>
              <a:spcBef>
                <a:spcPct val="20000"/>
              </a:spcBef>
              <a:buClr>
                <a:schemeClr val="accent1"/>
              </a:buClr>
              <a:buFont typeface="宋体" panose="02010600030101010101" pitchFamily="2" charset="-122"/>
              <a:buChar char="-"/>
              <a:defRPr sz="1200">
                <a:solidFill>
                  <a:schemeClr val="tx1"/>
                </a:solidFill>
                <a:latin typeface="微软雅黑" panose="020B0503020204020204" pitchFamily="34" charset="-122"/>
                <a:ea typeface="微软雅黑" panose="020B0503020204020204" pitchFamily="34" charset="-122"/>
              </a:defRPr>
            </a:lvl4pPr>
            <a:lvl5pPr marL="2057400" indent="-228600">
              <a:lnSpc>
                <a:spcPct val="104000"/>
              </a:lnSpc>
              <a:spcBef>
                <a:spcPct val="20000"/>
              </a:spcBef>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5pPr>
            <a:lvl6pPr marL="25146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6pPr>
            <a:lvl7pPr marL="29718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7pPr>
            <a:lvl8pPr marL="34290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8pPr>
            <a:lvl9pPr marL="3886200" indent="-228600" eaLnBrk="0" fontAlgn="base" hangingPunct="0">
              <a:lnSpc>
                <a:spcPct val="104000"/>
              </a:lnSpc>
              <a:spcBef>
                <a:spcPct val="20000"/>
              </a:spcBef>
              <a:spcAft>
                <a:spcPct val="0"/>
              </a:spcAft>
              <a:buClr>
                <a:schemeClr val="accent1"/>
              </a:buClr>
              <a:buFont typeface="Wingdings" panose="05000000000000000000" pitchFamily="2" charset="2"/>
              <a:buChar char="§"/>
              <a:defRPr sz="1000">
                <a:solidFill>
                  <a:schemeClr val="tx1"/>
                </a:solidFill>
                <a:latin typeface="微软雅黑" panose="020B0503020204020204" pitchFamily="34" charset="-122"/>
                <a:ea typeface="微软雅黑" panose="020B0503020204020204" pitchFamily="34" charset="-122"/>
              </a:defRPr>
            </a:lvl9pPr>
          </a:lstStyle>
          <a:p>
            <a:pPr algn="ctr" eaLnBrk="1" hangingPunct="1">
              <a:lnSpc>
                <a:spcPct val="100000"/>
              </a:lnSpc>
              <a:spcBef>
                <a:spcPct val="0"/>
              </a:spcBef>
              <a:buClrTx/>
              <a:buFontTx/>
              <a:buNone/>
            </a:pPr>
            <a:r>
              <a:rPr lang="zh-CN" altLang="en-US" sz="2000" b="1" dirty="0">
                <a:solidFill>
                  <a:srgbClr val="FF0000"/>
                </a:solidFill>
                <a:latin typeface="Arial" panose="020B0604020202020204" pitchFamily="34" charset="0"/>
                <a:ea typeface="宋体" panose="02010600030101010101" pitchFamily="2" charset="-122"/>
              </a:rPr>
              <a:t>示例</a:t>
            </a:r>
          </a:p>
        </p:txBody>
      </p:sp>
    </p:spTree>
    <p:extLst>
      <p:ext uri="{BB962C8B-B14F-4D97-AF65-F5344CB8AC3E}">
        <p14:creationId xmlns:p14="http://schemas.microsoft.com/office/powerpoint/2010/main" val="2198234134"/>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bwMode="hidden">
          <a:xfrm>
            <a:off x="74971" y="5157192"/>
            <a:ext cx="11925685" cy="1224136"/>
          </a:xfrm>
          <a:prstGeom prst="rect">
            <a:avLst/>
          </a:prstGeom>
          <a:solidFill>
            <a:schemeClr val="bg2"/>
          </a:solidFill>
          <a:ln w="9525">
            <a:noFill/>
            <a:miter lim="800000"/>
            <a:headEnd/>
            <a:tailEnd/>
          </a:ln>
          <a:effectLst/>
        </p:spPr>
        <p:txBody>
          <a:bodyPr wrap="none" rtlCol="0" anchor="ctr"/>
          <a:lstStyle/>
          <a:p>
            <a:pPr algn="ctr"/>
            <a:endParaRPr lang="zh-CN" altLang="en-US" dirty="0">
              <a:solidFill>
                <a:schemeClr val="bg1"/>
              </a:solidFill>
              <a:latin typeface="Bradley Hand ITC" pitchFamily="66" charset="0"/>
            </a:endParaRPr>
          </a:p>
        </p:txBody>
      </p:sp>
      <p:graphicFrame>
        <p:nvGraphicFramePr>
          <p:cNvPr id="5" name="对象 4"/>
          <p:cNvGraphicFramePr>
            <a:graphicFrameLocks noChangeAspect="1"/>
          </p:cNvGraphicFramePr>
          <p:nvPr>
            <p:extLst/>
          </p:nvPr>
        </p:nvGraphicFramePr>
        <p:xfrm>
          <a:off x="74971" y="802565"/>
          <a:ext cx="6120680" cy="4354627"/>
        </p:xfrm>
        <a:graphic>
          <a:graphicData uri="http://schemas.openxmlformats.org/presentationml/2006/ole">
            <mc:AlternateContent xmlns:mc="http://schemas.openxmlformats.org/markup-compatibility/2006">
              <mc:Choice xmlns:v="urn:schemas-microsoft-com:vml" Requires="v">
                <p:oleObj spid="_x0000_s19478" name="Visio" r:id="rId5" imgW="6172268" imgH="3686310" progId="Visio.Drawing.11">
                  <p:embed/>
                </p:oleObj>
              </mc:Choice>
              <mc:Fallback>
                <p:oleObj name="Visio" r:id="rId5" imgW="6172268" imgH="3686310" progId="Visio.Drawing.11">
                  <p:embed/>
                  <p:pic>
                    <p:nvPicPr>
                      <p:cNvPr id="0" name=""/>
                      <p:cNvPicPr>
                        <a:picLocks noChangeAspect="1" noChangeArrowheads="1"/>
                      </p:cNvPicPr>
                      <p:nvPr/>
                    </p:nvPicPr>
                    <p:blipFill>
                      <a:blip r:embed="rId6"/>
                      <a:srcRect/>
                      <a:stretch>
                        <a:fillRect/>
                      </a:stretch>
                    </p:blipFill>
                    <p:spPr bwMode="auto">
                      <a:xfrm>
                        <a:off x="74971" y="802565"/>
                        <a:ext cx="6120680" cy="4354627"/>
                      </a:xfrm>
                      <a:prstGeom prst="rect">
                        <a:avLst/>
                      </a:prstGeom>
                      <a:noFill/>
                      <a:extLst/>
                    </p:spPr>
                  </p:pic>
                </p:oleObj>
              </mc:Fallback>
            </mc:AlternateContent>
          </a:graphicData>
        </a:graphic>
      </p:graphicFrame>
      <p:sp>
        <p:nvSpPr>
          <p:cNvPr id="6"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zh-CN" altLang="en-US" dirty="0"/>
              <a:t>研发与运维</a:t>
            </a:r>
            <a:r>
              <a:rPr lang="en-US" altLang="zh-CN" dirty="0"/>
              <a:t>-</a:t>
            </a:r>
            <a:r>
              <a:rPr lang="zh-CN" altLang="en-US" sz="2400" dirty="0"/>
              <a:t>应用运维体系</a:t>
            </a:r>
          </a:p>
        </p:txBody>
      </p:sp>
      <p:graphicFrame>
        <p:nvGraphicFramePr>
          <p:cNvPr id="7" name="Object 8"/>
          <p:cNvGraphicFramePr>
            <a:graphicFrameLocks noChangeAspect="1"/>
          </p:cNvGraphicFramePr>
          <p:nvPr>
            <p:extLst/>
          </p:nvPr>
        </p:nvGraphicFramePr>
        <p:xfrm>
          <a:off x="6167438" y="800707"/>
          <a:ext cx="5833218" cy="4356485"/>
        </p:xfrm>
        <a:graphic>
          <a:graphicData uri="http://schemas.openxmlformats.org/presentationml/2006/ole">
            <mc:AlternateContent xmlns:mc="http://schemas.openxmlformats.org/markup-compatibility/2006">
              <mc:Choice xmlns:v="urn:schemas-microsoft-com:vml" Requires="v">
                <p:oleObj spid="_x0000_s19479" name="Visio" r:id="rId7" imgW="7405561" imgH="6802606" progId="Visio.Drawing.11">
                  <p:embed/>
                </p:oleObj>
              </mc:Choice>
              <mc:Fallback>
                <p:oleObj name="Visio" r:id="rId7" imgW="7405561" imgH="6802606" progId="Visio.Drawing.11">
                  <p:embed/>
                  <p:pic>
                    <p:nvPicPr>
                      <p:cNvPr id="0" name=""/>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167438" y="800707"/>
                        <a:ext cx="5833218" cy="4356485"/>
                      </a:xfrm>
                      <a:prstGeom prst="rect">
                        <a:avLst/>
                      </a:prstGeom>
                      <a:noFill/>
                      <a:ln>
                        <a:noFill/>
                      </a:ln>
                      <a:effectLst/>
                      <a:extLst/>
                    </p:spPr>
                  </p:pic>
                </p:oleObj>
              </mc:Fallback>
            </mc:AlternateContent>
          </a:graphicData>
        </a:graphic>
      </p:graphicFrame>
      <p:sp>
        <p:nvSpPr>
          <p:cNvPr id="9" name="TextBox 7"/>
          <p:cNvSpPr txBox="1">
            <a:spLocks noChangeArrowheads="1"/>
          </p:cNvSpPr>
          <p:nvPr/>
        </p:nvSpPr>
        <p:spPr bwMode="auto">
          <a:xfrm>
            <a:off x="180000" y="5224305"/>
            <a:ext cx="11748648" cy="1169551"/>
          </a:xfrm>
          <a:prstGeom prst="rect">
            <a:avLst/>
          </a:prstGeom>
          <a:noFill/>
          <a:ln w="9525">
            <a:noFill/>
            <a:miter lim="800000"/>
            <a:headEnd/>
            <a:tailEnd/>
          </a:ln>
        </p:spPr>
        <p:txBody>
          <a:bodyPr wrap="square">
            <a:spAutoFit/>
          </a:bodyPr>
          <a:lstStyle/>
          <a:p>
            <a:pPr marL="228600" indent="-228600">
              <a:buFont typeface="+mj-lt"/>
              <a:buAutoNum type="arabicPeriod"/>
            </a:pPr>
            <a:r>
              <a:rPr lang="zh-CN" altLang="en-US" sz="1400" dirty="0" smtClean="0">
                <a:latin typeface="黑体" panose="02010609060101010101" pitchFamily="49" charset="-122"/>
                <a:ea typeface="黑体" panose="02010609060101010101" pitchFamily="49" charset="-122"/>
              </a:rPr>
              <a:t>成员</a:t>
            </a:r>
            <a:r>
              <a:rPr lang="zh-CN" altLang="en-US" sz="1400" dirty="0">
                <a:latin typeface="黑体" panose="02010609060101010101" pitchFamily="49" charset="-122"/>
                <a:ea typeface="黑体" panose="02010609060101010101" pitchFamily="49" charset="-122"/>
              </a:rPr>
              <a:t>行运行中心负责本行各营业机构及其村镇银行运行维护、业务支持、需求管理和验收测试等工作</a:t>
            </a:r>
            <a:r>
              <a:rPr lang="zh-CN" altLang="en-US" sz="1400" dirty="0" smtClean="0">
                <a:latin typeface="黑体" panose="02010609060101010101" pitchFamily="49" charset="-122"/>
                <a:ea typeface="黑体" panose="02010609060101010101" pitchFamily="49" charset="-122"/>
              </a:rPr>
              <a:t>。</a:t>
            </a:r>
            <a:endParaRPr lang="en-US" altLang="zh-CN" sz="1400" dirty="0">
              <a:latin typeface="黑体" panose="02010609060101010101" pitchFamily="49" charset="-122"/>
              <a:ea typeface="黑体" panose="02010609060101010101" pitchFamily="49" charset="-122"/>
            </a:endParaRPr>
          </a:p>
          <a:p>
            <a:pPr marL="228600" indent="-228600">
              <a:buFont typeface="+mj-lt"/>
              <a:buAutoNum type="arabicPeriod"/>
            </a:pPr>
            <a:r>
              <a:rPr lang="zh-CN" altLang="en-US" sz="1400" dirty="0" smtClean="0">
                <a:latin typeface="黑体" panose="02010609060101010101" pitchFamily="49" charset="-122"/>
                <a:ea typeface="黑体" panose="02010609060101010101" pitchFamily="49" charset="-122"/>
              </a:rPr>
              <a:t>联盟</a:t>
            </a:r>
            <a:r>
              <a:rPr lang="zh-CN" altLang="en-US" sz="1400" dirty="0">
                <a:latin typeface="黑体" panose="02010609060101010101" pitchFamily="49" charset="-122"/>
                <a:ea typeface="黑体" panose="02010609060101010101" pitchFamily="49" charset="-122"/>
              </a:rPr>
              <a:t>一线运维受理成员行运维各类事件，解决咨询及一般类事件，对需求和问题按规定流程及时转发处理，并做好跟踪反馈工作。</a:t>
            </a:r>
            <a:endParaRPr lang="en-US" altLang="zh-CN" sz="1400" dirty="0">
              <a:latin typeface="黑体" panose="02010609060101010101" pitchFamily="49" charset="-122"/>
              <a:ea typeface="黑体" panose="02010609060101010101" pitchFamily="49" charset="-122"/>
            </a:endParaRPr>
          </a:p>
          <a:p>
            <a:pPr marL="228600" indent="-228600">
              <a:buFont typeface="+mj-lt"/>
              <a:buAutoNum type="arabicPeriod"/>
            </a:pPr>
            <a:r>
              <a:rPr lang="zh-CN" altLang="en-US" sz="1400" dirty="0" smtClean="0">
                <a:latin typeface="黑体" panose="02010609060101010101" pitchFamily="49" charset="-122"/>
                <a:ea typeface="黑体" panose="02010609060101010101" pitchFamily="49" charset="-122"/>
              </a:rPr>
              <a:t>联盟</a:t>
            </a:r>
            <a:r>
              <a:rPr lang="zh-CN" altLang="en-US" sz="1400" dirty="0">
                <a:latin typeface="黑体" panose="02010609060101010101" pitchFamily="49" charset="-122"/>
                <a:ea typeface="黑体" panose="02010609060101010101" pitchFamily="49" charset="-122"/>
              </a:rPr>
              <a:t>二线运维负责生产中例行运行操作，完成生产中参数配置及数据库变更，解决各类生产问题，分析并提出持续优化建议。</a:t>
            </a:r>
            <a:endParaRPr lang="en-US" altLang="zh-CN" sz="1400" dirty="0">
              <a:latin typeface="黑体" panose="02010609060101010101" pitchFamily="49" charset="-122"/>
              <a:ea typeface="黑体" panose="02010609060101010101" pitchFamily="49" charset="-122"/>
            </a:endParaRPr>
          </a:p>
          <a:p>
            <a:pPr marL="228600" indent="-228600">
              <a:buFont typeface="+mj-lt"/>
              <a:buAutoNum type="arabicPeriod"/>
            </a:pPr>
            <a:r>
              <a:rPr lang="zh-CN" altLang="en-US" sz="1400" dirty="0" smtClean="0">
                <a:latin typeface="黑体" panose="02010609060101010101" pitchFamily="49" charset="-122"/>
                <a:ea typeface="黑体" panose="02010609060101010101" pitchFamily="49" charset="-122"/>
              </a:rPr>
              <a:t>研发</a:t>
            </a:r>
            <a:r>
              <a:rPr lang="zh-CN" altLang="en-US" sz="1400" dirty="0">
                <a:latin typeface="黑体" panose="02010609060101010101" pitchFamily="49" charset="-122"/>
                <a:ea typeface="黑体" panose="02010609060101010101" pitchFamily="49" charset="-122"/>
              </a:rPr>
              <a:t>部、测试部、业务支持部及管理部组成运维支持三线，主要负责需求实现及问题根本解决的业务决策、程序开发、测试验证及质量管理等工作。</a:t>
            </a:r>
          </a:p>
        </p:txBody>
      </p:sp>
    </p:spTree>
    <p:extLst>
      <p:ext uri="{BB962C8B-B14F-4D97-AF65-F5344CB8AC3E}">
        <p14:creationId xmlns:p14="http://schemas.microsoft.com/office/powerpoint/2010/main" val="3889859886"/>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标题 1"/>
          <p:cNvSpPr>
            <a:spLocks noGrp="1"/>
          </p:cNvSpPr>
          <p:nvPr>
            <p:ph type="title"/>
          </p:nvPr>
        </p:nvSpPr>
        <p:spPr>
          <a:xfrm>
            <a:off x="1870076" y="116632"/>
            <a:ext cx="7129463" cy="609600"/>
          </a:xfrm>
        </p:spPr>
        <p:txBody>
          <a:bodyPr/>
          <a:lstStyle/>
          <a:p>
            <a:pPr>
              <a:lnSpc>
                <a:spcPct val="150000"/>
              </a:lnSpc>
            </a:pPr>
            <a:r>
              <a:rPr lang="en-US" altLang="zh-CN" sz="2800" kern="1200" dirty="0">
                <a:latin typeface="黑体" pitchFamily="2" charset="-122"/>
                <a:ea typeface="黑体" pitchFamily="2" charset="-122"/>
                <a:cs typeface="+mn-cs"/>
              </a:rPr>
              <a:t>A</a:t>
            </a:r>
            <a:r>
              <a:rPr lang="zh-CN" altLang="en-US" sz="2800" kern="1200" dirty="0">
                <a:latin typeface="黑体" pitchFamily="2" charset="-122"/>
                <a:ea typeface="黑体" pitchFamily="2" charset="-122"/>
                <a:cs typeface="+mn-cs"/>
              </a:rPr>
              <a:t>、柜员操作简单化</a:t>
            </a:r>
          </a:p>
        </p:txBody>
      </p:sp>
      <p:sp>
        <p:nvSpPr>
          <p:cNvPr id="9" name="灯片编号占位符 3"/>
          <p:cNvSpPr>
            <a:spLocks noGrp="1"/>
          </p:cNvSpPr>
          <p:nvPr>
            <p:ph type="sldNum" sz="quarter" idx="4294967295"/>
          </p:nvPr>
        </p:nvSpPr>
        <p:spPr>
          <a:xfrm>
            <a:off x="1682750" y="6496050"/>
            <a:ext cx="1219200" cy="323850"/>
          </a:xfrm>
          <a:prstGeom prst="rect">
            <a:avLst/>
          </a:prstGeom>
        </p:spPr>
        <p:txBody>
          <a:bodyPr/>
          <a:lstStyle>
            <a:lvl1pPr>
              <a:defRPr sz="2800" b="1">
                <a:solidFill>
                  <a:schemeClr val="accent1"/>
                </a:solidFill>
                <a:latin typeface="Verdana" pitchFamily="34" charset="0"/>
              </a:defRPr>
            </a:lvl1pPr>
            <a:lvl2pPr>
              <a:defRPr sz="2400">
                <a:solidFill>
                  <a:schemeClr val="tx2"/>
                </a:solidFill>
                <a:latin typeface="Verdana" pitchFamily="34" charset="0"/>
              </a:defRPr>
            </a:lvl2pPr>
            <a:lvl3pPr>
              <a:defRPr sz="2400">
                <a:solidFill>
                  <a:schemeClr val="tx2"/>
                </a:solidFill>
                <a:latin typeface="Verdana" pitchFamily="34" charset="0"/>
              </a:defRPr>
            </a:lvl3pPr>
            <a:lvl4pPr>
              <a:defRPr sz="2000">
                <a:solidFill>
                  <a:schemeClr val="tx2"/>
                </a:solidFill>
                <a:latin typeface="Verdana" pitchFamily="34" charset="0"/>
              </a:defRPr>
            </a:lvl4pPr>
            <a:lvl5pPr>
              <a:defRPr sz="2000">
                <a:solidFill>
                  <a:schemeClr val="tx2"/>
                </a:solidFill>
                <a:latin typeface="Verdana" pitchFamily="34" charset="0"/>
              </a:defRPr>
            </a:lvl5pPr>
            <a:lvl6pPr>
              <a:defRPr sz="2000">
                <a:solidFill>
                  <a:schemeClr val="tx2"/>
                </a:solidFill>
                <a:latin typeface="Verdana" pitchFamily="34" charset="0"/>
              </a:defRPr>
            </a:lvl6pPr>
            <a:lvl7pPr>
              <a:defRPr sz="2000">
                <a:solidFill>
                  <a:schemeClr val="tx2"/>
                </a:solidFill>
                <a:latin typeface="Verdana" pitchFamily="34" charset="0"/>
              </a:defRPr>
            </a:lvl7pPr>
            <a:lvl8pPr>
              <a:defRPr sz="2000">
                <a:solidFill>
                  <a:schemeClr val="tx2"/>
                </a:solidFill>
                <a:latin typeface="Verdana" pitchFamily="34" charset="0"/>
              </a:defRPr>
            </a:lvl8pPr>
            <a:lvl9pPr>
              <a:defRPr sz="2000">
                <a:solidFill>
                  <a:schemeClr val="tx2"/>
                </a:solidFill>
                <a:latin typeface="Verdana" pitchFamily="34" charset="0"/>
              </a:defRPr>
            </a:lvl9pPr>
          </a:lstStyle>
          <a:p>
            <a:pPr>
              <a:defRPr/>
            </a:pPr>
            <a:r>
              <a:rPr lang="en-US" altLang="zh-CN" sz="1200" b="0">
                <a:solidFill>
                  <a:schemeClr val="tx1"/>
                </a:solidFill>
                <a:latin typeface="微软雅黑" pitchFamily="34" charset="-122"/>
                <a:ea typeface="微软雅黑" pitchFamily="34" charset="-122"/>
              </a:rPr>
              <a:t>Page </a:t>
            </a:r>
            <a:fld id="{523E09F3-F6B0-47A8-9FCF-D76CC625BD21}" type="slidenum">
              <a:rPr lang="en-US" altLang="zh-CN" sz="1200" b="0">
                <a:solidFill>
                  <a:schemeClr val="tx1"/>
                </a:solidFill>
                <a:latin typeface="微软雅黑" pitchFamily="34" charset="-122"/>
                <a:ea typeface="微软雅黑" pitchFamily="34" charset="-122"/>
              </a:rPr>
              <a:pPr>
                <a:defRPr/>
              </a:pPr>
              <a:t>48</a:t>
            </a:fld>
            <a:r>
              <a:rPr lang="en-US" altLang="zh-CN" sz="1200" b="0">
                <a:solidFill>
                  <a:schemeClr val="tx1"/>
                </a:solidFill>
                <a:latin typeface="微软雅黑" pitchFamily="34" charset="-122"/>
                <a:ea typeface="微软雅黑" pitchFamily="34" charset="-122"/>
              </a:rPr>
              <a:t> </a:t>
            </a:r>
          </a:p>
        </p:txBody>
      </p:sp>
      <p:graphicFrame>
        <p:nvGraphicFramePr>
          <p:cNvPr id="2" name="表格 1"/>
          <p:cNvGraphicFramePr>
            <a:graphicFrameLocks noGrp="1"/>
          </p:cNvGraphicFramePr>
          <p:nvPr>
            <p:extLst/>
          </p:nvPr>
        </p:nvGraphicFramePr>
        <p:xfrm>
          <a:off x="1775520" y="1347564"/>
          <a:ext cx="3096344" cy="4457700"/>
        </p:xfrm>
        <a:graphic>
          <a:graphicData uri="http://schemas.openxmlformats.org/drawingml/2006/table">
            <a:tbl>
              <a:tblPr/>
              <a:tblGrid>
                <a:gridCol w="648072"/>
                <a:gridCol w="1368152"/>
                <a:gridCol w="1080120"/>
              </a:tblGrid>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smtClean="0">
                          <a:ln>
                            <a:noFill/>
                          </a:ln>
                          <a:solidFill>
                            <a:srgbClr val="FFFFFF"/>
                          </a:solidFill>
                          <a:effectLst/>
                          <a:latin typeface="微软雅黑" pitchFamily="34" charset="-122"/>
                          <a:ea typeface="微软雅黑" pitchFamily="34" charset="-122"/>
                        </a:rPr>
                        <a:t>序号</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smtClean="0">
                          <a:ln>
                            <a:noFill/>
                          </a:ln>
                          <a:solidFill>
                            <a:srgbClr val="FFFFFF"/>
                          </a:solidFill>
                          <a:effectLst/>
                          <a:latin typeface="微软雅黑" pitchFamily="34" charset="-122"/>
                          <a:ea typeface="微软雅黑" pitchFamily="34" charset="-122"/>
                        </a:rPr>
                        <a:t> </a:t>
                      </a:r>
                      <a:r>
                        <a:rPr kumimoji="0" lang="zh-CN" altLang="en-US" sz="1600" b="1" i="0" u="none" strike="noStrike" cap="none" normalizeH="0" baseline="0" dirty="0" smtClean="0">
                          <a:ln>
                            <a:noFill/>
                          </a:ln>
                          <a:solidFill>
                            <a:srgbClr val="FFFFFF"/>
                          </a:solidFill>
                          <a:effectLst/>
                          <a:latin typeface="微软雅黑" pitchFamily="34" charset="-122"/>
                          <a:ea typeface="微软雅黑" pitchFamily="34" charset="-122"/>
                        </a:rPr>
                        <a:t>组  别</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smtClean="0">
                          <a:ln>
                            <a:noFill/>
                          </a:ln>
                          <a:solidFill>
                            <a:srgbClr val="FFFFFF"/>
                          </a:solidFill>
                          <a:effectLst/>
                          <a:latin typeface="微软雅黑" pitchFamily="34" charset="-122"/>
                          <a:ea typeface="微软雅黑" pitchFamily="34" charset="-122"/>
                        </a:rPr>
                        <a:t>交易数量</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1</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存款业务</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smtClean="0">
                          <a:ln>
                            <a:noFill/>
                          </a:ln>
                          <a:solidFill>
                            <a:schemeClr val="tx1"/>
                          </a:solidFill>
                          <a:effectLst/>
                          <a:latin typeface="微软雅黑" pitchFamily="34" charset="-122"/>
                          <a:ea typeface="微软雅黑" pitchFamily="34" charset="-122"/>
                        </a:rPr>
                        <a:t>205</a:t>
                      </a:r>
                      <a:endParaRPr kumimoji="0" lang="zh-CN" altLang="en-US" sz="1600" b="1" i="0" u="none" strike="noStrike" cap="none" normalizeH="0" baseline="0" dirty="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2</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贷款业务</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smtClean="0">
                          <a:ln>
                            <a:noFill/>
                          </a:ln>
                          <a:solidFill>
                            <a:schemeClr val="tx1"/>
                          </a:solidFill>
                          <a:effectLst/>
                          <a:latin typeface="微软雅黑" pitchFamily="34" charset="-122"/>
                          <a:ea typeface="微软雅黑" pitchFamily="34" charset="-122"/>
                        </a:rPr>
                        <a:t>92</a:t>
                      </a:r>
                      <a:endParaRPr kumimoji="0" lang="zh-CN" altLang="en-US" sz="1600" b="1" i="0" u="none" strike="noStrike" cap="none" normalizeH="0" baseline="0" dirty="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3</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银行卡业务</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171</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4</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dirty="0" smtClean="0">
                          <a:ln>
                            <a:noFill/>
                          </a:ln>
                          <a:solidFill>
                            <a:schemeClr val="tx1"/>
                          </a:solidFill>
                          <a:effectLst/>
                          <a:latin typeface="微软雅黑" pitchFamily="34" charset="-122"/>
                          <a:ea typeface="微软雅黑" pitchFamily="34" charset="-122"/>
                        </a:rPr>
                        <a:t>结算业务</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97</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5</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支付业务</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156</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6</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会计核算</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100</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7</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国际业务</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40</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8</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公共管理</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226</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9</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客户管理</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74</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10</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代理业务</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232</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9EEFA"/>
                    </a:solidFill>
                  </a:tcPr>
                </a:tc>
              </a:tr>
              <a:tr h="371475">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smtClean="0">
                          <a:ln>
                            <a:noFill/>
                          </a:ln>
                          <a:solidFill>
                            <a:schemeClr val="tx1"/>
                          </a:solidFill>
                          <a:effectLst/>
                          <a:latin typeface="微软雅黑" pitchFamily="34" charset="-122"/>
                          <a:ea typeface="微软雅黑" pitchFamily="34" charset="-122"/>
                        </a:rPr>
                        <a:t>—</a:t>
                      </a:r>
                      <a:endPar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zh-CN" altLang="en-US" sz="1600" b="1" i="0" u="none" strike="noStrike" cap="none" normalizeH="0" baseline="0" smtClean="0">
                          <a:ln>
                            <a:noFill/>
                          </a:ln>
                          <a:solidFill>
                            <a:schemeClr val="tx1"/>
                          </a:solidFill>
                          <a:effectLst/>
                          <a:latin typeface="微软雅黑" pitchFamily="34" charset="-122"/>
                          <a:ea typeface="微软雅黑" pitchFamily="34" charset="-122"/>
                        </a:rPr>
                        <a:t>合  计</a:t>
                      </a: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c>
                  <a:txBody>
                    <a:bodyPr/>
                    <a:lstStyle/>
                    <a:p>
                      <a:pPr marL="0" marR="0" lvl="0" indent="0" algn="ctr" defTabSz="914400" rtl="0" eaLnBrk="1" fontAlgn="base" latinLnBrk="0" hangingPunct="1">
                        <a:lnSpc>
                          <a:spcPct val="100000"/>
                        </a:lnSpc>
                        <a:spcBef>
                          <a:spcPct val="0"/>
                        </a:spcBef>
                        <a:spcAft>
                          <a:spcPct val="0"/>
                        </a:spcAft>
                        <a:buClrTx/>
                        <a:buSzTx/>
                        <a:buFontTx/>
                        <a:buNone/>
                        <a:tabLst/>
                      </a:pPr>
                      <a:r>
                        <a:rPr kumimoji="0" lang="en-US" altLang="zh-CN" sz="1600" b="1" i="0" u="none" strike="noStrike" cap="none" normalizeH="0" baseline="0" dirty="0" smtClean="0">
                          <a:ln>
                            <a:noFill/>
                          </a:ln>
                          <a:solidFill>
                            <a:schemeClr val="tx1"/>
                          </a:solidFill>
                          <a:effectLst/>
                          <a:latin typeface="微软雅黑" pitchFamily="34" charset="-122"/>
                          <a:ea typeface="微软雅黑" pitchFamily="34" charset="-122"/>
                        </a:rPr>
                        <a:t>1,393</a:t>
                      </a:r>
                      <a:endParaRPr kumimoji="0" lang="zh-CN" altLang="en-US" sz="1600" b="1" i="0" u="none" strike="noStrike" cap="none" normalizeH="0" baseline="0" dirty="0" smtClean="0">
                        <a:ln>
                          <a:noFill/>
                        </a:ln>
                        <a:solidFill>
                          <a:schemeClr val="tx1"/>
                        </a:solidFill>
                        <a:effectLst/>
                        <a:latin typeface="微软雅黑" pitchFamily="34" charset="-122"/>
                        <a:ea typeface="微软雅黑" pitchFamily="34" charset="-122"/>
                      </a:endParaRPr>
                    </a:p>
                  </a:txBody>
                  <a:tcP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CFDBF4"/>
                    </a:solidFill>
                  </a:tcPr>
                </a:tc>
              </a:tr>
            </a:tbl>
          </a:graphicData>
        </a:graphic>
      </p:graphicFrame>
      <p:cxnSp>
        <p:nvCxnSpPr>
          <p:cNvPr id="6" name="直接连接符 5"/>
          <p:cNvCxnSpPr/>
          <p:nvPr/>
        </p:nvCxnSpPr>
        <p:spPr bwMode="auto">
          <a:xfrm>
            <a:off x="1847528" y="764704"/>
            <a:ext cx="82296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2053"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4942" y="908756"/>
            <a:ext cx="5137523" cy="2592252"/>
          </a:xfrm>
          <a:prstGeom prst="rect">
            <a:avLst/>
          </a:prstGeom>
          <a:noFill/>
          <a:ln w="28575">
            <a:solidFill>
              <a:schemeClr val="accent6">
                <a:lumMod val="60000"/>
                <a:lumOff val="4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44552" y="3573016"/>
            <a:ext cx="5127913" cy="2781300"/>
          </a:xfrm>
          <a:prstGeom prst="rect">
            <a:avLst/>
          </a:prstGeom>
          <a:noFill/>
          <a:ln w="28575">
            <a:solidFill>
              <a:schemeClr val="accent6">
                <a:lumMod val="60000"/>
                <a:lumOff val="40000"/>
              </a:schemeClr>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035996577"/>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4"/>
          </p:nvPr>
        </p:nvSpPr>
        <p:spPr/>
        <p:txBody>
          <a:bodyPr/>
          <a:lstStyle/>
          <a:p>
            <a:r>
              <a:rPr lang="en-US" altLang="zh-CN" smtClean="0"/>
              <a:t>Page </a:t>
            </a:r>
            <a:fld id="{99EF89E6-0A8F-45A7-A624-A99DD6C9867F}" type="slidenum">
              <a:rPr lang="en-US" altLang="zh-CN" smtClean="0"/>
              <a:pPr/>
              <a:t>4</a:t>
            </a:fld>
            <a:r>
              <a:rPr lang="en-US" altLang="zh-CN" smtClean="0"/>
              <a:t> </a:t>
            </a:r>
            <a:endParaRPr lang="en-US" altLang="zh-CN"/>
          </a:p>
        </p:txBody>
      </p:sp>
      <p:grpSp>
        <p:nvGrpSpPr>
          <p:cNvPr id="3" name="组合 2"/>
          <p:cNvGrpSpPr/>
          <p:nvPr/>
        </p:nvGrpSpPr>
        <p:grpSpPr>
          <a:xfrm rot="20054900">
            <a:off x="1683468" y="1771838"/>
            <a:ext cx="4443541" cy="2057805"/>
            <a:chOff x="1714480" y="2652706"/>
            <a:chExt cx="5562640" cy="2276492"/>
          </a:xfrm>
        </p:grpSpPr>
        <p:sp>
          <p:nvSpPr>
            <p:cNvPr id="4" name="椭圆 3"/>
            <p:cNvSpPr/>
            <p:nvPr/>
          </p:nvSpPr>
          <p:spPr bwMode="blackWhite">
            <a:xfrm>
              <a:off x="3286116" y="3357562"/>
              <a:ext cx="2286016" cy="785818"/>
            </a:xfrm>
            <a:prstGeom prst="ellipse">
              <a:avLst/>
            </a:prstGeom>
            <a:noFill/>
            <a:ln w="12700">
              <a:solidFill>
                <a:srgbClr val="006600"/>
              </a:solidFill>
              <a:round/>
              <a:headEnd/>
              <a:tailEnd/>
            </a:ln>
            <a:effectLst/>
          </p:spPr>
          <p:txBody>
            <a:bodyPr lIns="0" tIns="0" rIns="0" bIns="0" rtlCol="0" anchor="ctr"/>
            <a:lstStyle/>
            <a:p>
              <a:pPr algn="ctr" defTabSz="804863" eaLnBrk="0" hangingPunct="0"/>
              <a:endParaRPr lang="zh-CN" altLang="en-US" sz="1600">
                <a:solidFill>
                  <a:srgbClr val="006600"/>
                </a:solidFill>
                <a:effectLst/>
                <a:latin typeface="DFKai-SB" pitchFamily="65" charset="-120"/>
                <a:ea typeface="DFKai-SB" pitchFamily="65" charset="-120"/>
              </a:endParaRPr>
            </a:p>
          </p:txBody>
        </p:sp>
        <p:sp>
          <p:nvSpPr>
            <p:cNvPr id="5" name="椭圆 4"/>
            <p:cNvSpPr/>
            <p:nvPr/>
          </p:nvSpPr>
          <p:spPr bwMode="blackWhite">
            <a:xfrm>
              <a:off x="2571736" y="3000372"/>
              <a:ext cx="3807280" cy="1528540"/>
            </a:xfrm>
            <a:prstGeom prst="ellipse">
              <a:avLst/>
            </a:prstGeom>
            <a:noFill/>
            <a:ln w="12700">
              <a:solidFill>
                <a:srgbClr val="006600"/>
              </a:solidFill>
              <a:round/>
              <a:headEnd/>
              <a:tailEnd/>
            </a:ln>
            <a:effectLst/>
          </p:spPr>
          <p:txBody>
            <a:bodyPr lIns="0" tIns="0" rIns="0" bIns="0" rtlCol="0" anchor="ctr"/>
            <a:lstStyle/>
            <a:p>
              <a:pPr algn="ctr" defTabSz="804863" eaLnBrk="0" hangingPunct="0"/>
              <a:endParaRPr lang="zh-CN" altLang="en-US" sz="1600">
                <a:solidFill>
                  <a:srgbClr val="006600"/>
                </a:solidFill>
                <a:effectLst/>
                <a:latin typeface="DFKai-SB" pitchFamily="65" charset="-120"/>
                <a:ea typeface="DFKai-SB" pitchFamily="65" charset="-120"/>
              </a:endParaRPr>
            </a:p>
          </p:txBody>
        </p:sp>
        <p:sp>
          <p:nvSpPr>
            <p:cNvPr id="6" name="椭圆 5"/>
            <p:cNvSpPr/>
            <p:nvPr/>
          </p:nvSpPr>
          <p:spPr bwMode="blackWhite">
            <a:xfrm>
              <a:off x="1714480" y="2652706"/>
              <a:ext cx="5562640" cy="2276492"/>
            </a:xfrm>
            <a:prstGeom prst="ellipse">
              <a:avLst/>
            </a:prstGeom>
            <a:noFill/>
            <a:ln w="12700">
              <a:solidFill>
                <a:srgbClr val="006600"/>
              </a:solidFill>
              <a:round/>
              <a:headEnd/>
              <a:tailEnd/>
            </a:ln>
            <a:effectLst/>
          </p:spPr>
          <p:txBody>
            <a:bodyPr lIns="0" tIns="0" rIns="0" bIns="0" rtlCol="0" anchor="ctr"/>
            <a:lstStyle/>
            <a:p>
              <a:pPr algn="ctr" defTabSz="804863" eaLnBrk="0" hangingPunct="0"/>
              <a:endParaRPr lang="zh-CN" altLang="en-US" sz="1600">
                <a:solidFill>
                  <a:srgbClr val="006600"/>
                </a:solidFill>
                <a:effectLst/>
                <a:latin typeface="DFKai-SB" pitchFamily="65" charset="-120"/>
                <a:ea typeface="DFKai-SB" pitchFamily="65" charset="-120"/>
              </a:endParaRPr>
            </a:p>
          </p:txBody>
        </p:sp>
      </p:grpSp>
      <p:sp>
        <p:nvSpPr>
          <p:cNvPr id="7" name="椭圆 6"/>
          <p:cNvSpPr/>
          <p:nvPr/>
        </p:nvSpPr>
        <p:spPr bwMode="blackWhite">
          <a:xfrm>
            <a:off x="3600229" y="1120849"/>
            <a:ext cx="3071835" cy="785818"/>
          </a:xfrm>
          <a:prstGeom prst="ellipse">
            <a:avLst/>
          </a:prstGeom>
          <a:solidFill>
            <a:srgbClr val="006666"/>
          </a:solidFill>
          <a:ln w="12700">
            <a:noFill/>
            <a:round/>
            <a:headEnd/>
            <a:tailEnd/>
          </a:ln>
          <a:effectLst/>
        </p:spPr>
        <p:txBody>
          <a:bodyPr lIns="0" tIns="0" rIns="0" bIns="0" rtlCol="0" anchor="ctr"/>
          <a:lstStyle/>
          <a:p>
            <a:pPr algn="ctr" defTabSz="804863" eaLnBrk="0" hangingPunct="0"/>
            <a:r>
              <a:rPr lang="zh-CN" altLang="en-US" sz="2000" b="1" dirty="0">
                <a:solidFill>
                  <a:schemeClr val="bg1"/>
                </a:solidFill>
                <a:latin typeface="DFKai-SB" pitchFamily="65" charset="-120"/>
                <a:ea typeface="DFKai-SB" pitchFamily="65" charset="-120"/>
              </a:rPr>
              <a:t>持续的竞争优势</a:t>
            </a:r>
          </a:p>
        </p:txBody>
      </p:sp>
      <p:sp>
        <p:nvSpPr>
          <p:cNvPr id="8" name="椭圆 7"/>
          <p:cNvSpPr/>
          <p:nvPr/>
        </p:nvSpPr>
        <p:spPr bwMode="blackWhite">
          <a:xfrm>
            <a:off x="1028465" y="1763791"/>
            <a:ext cx="2928959" cy="785818"/>
          </a:xfrm>
          <a:prstGeom prst="ellipse">
            <a:avLst/>
          </a:prstGeom>
          <a:solidFill>
            <a:srgbClr val="006666"/>
          </a:solidFill>
          <a:ln w="12700">
            <a:noFill/>
            <a:round/>
            <a:headEnd/>
            <a:tailEnd/>
          </a:ln>
          <a:effectLst/>
        </p:spPr>
        <p:txBody>
          <a:bodyPr lIns="0" tIns="0" rIns="0" bIns="0" rtlCol="0" anchor="ctr"/>
          <a:lstStyle/>
          <a:p>
            <a:pPr algn="ctr" defTabSz="804863" eaLnBrk="0" hangingPunct="0"/>
            <a:r>
              <a:rPr lang="zh-CN" altLang="en-US" sz="2000" b="1" dirty="0" smtClean="0">
                <a:solidFill>
                  <a:schemeClr val="bg1"/>
                </a:solidFill>
                <a:effectLst/>
                <a:latin typeface="DFKai-SB" pitchFamily="65" charset="-120"/>
                <a:ea typeface="DFKai-SB" pitchFamily="65" charset="-120"/>
              </a:rPr>
              <a:t>安全、稳定的运行</a:t>
            </a:r>
            <a:endParaRPr lang="zh-CN" altLang="en-US" sz="2000" b="1" dirty="0">
              <a:solidFill>
                <a:schemeClr val="bg1"/>
              </a:solidFill>
              <a:effectLst/>
              <a:latin typeface="DFKai-SB" pitchFamily="65" charset="-120"/>
              <a:ea typeface="DFKai-SB" pitchFamily="65" charset="-120"/>
            </a:endParaRPr>
          </a:p>
        </p:txBody>
      </p:sp>
      <p:sp>
        <p:nvSpPr>
          <p:cNvPr id="9" name="椭圆 8"/>
          <p:cNvSpPr/>
          <p:nvPr/>
        </p:nvSpPr>
        <p:spPr bwMode="blackWhite">
          <a:xfrm>
            <a:off x="2528663" y="3406865"/>
            <a:ext cx="3000396" cy="785818"/>
          </a:xfrm>
          <a:prstGeom prst="ellipse">
            <a:avLst/>
          </a:prstGeom>
          <a:solidFill>
            <a:srgbClr val="006666"/>
          </a:solidFill>
          <a:ln w="12700">
            <a:noFill/>
            <a:round/>
            <a:headEnd/>
            <a:tailEnd/>
          </a:ln>
          <a:effectLst/>
        </p:spPr>
        <p:txBody>
          <a:bodyPr lIns="0" tIns="0" rIns="0" bIns="0" rtlCol="0" anchor="ctr"/>
          <a:lstStyle/>
          <a:p>
            <a:pPr algn="ctr" defTabSz="804863" eaLnBrk="0" hangingPunct="0"/>
            <a:r>
              <a:rPr lang="zh-CN" altLang="en-US" sz="2000" b="1" dirty="0">
                <a:solidFill>
                  <a:schemeClr val="bg1"/>
                </a:solidFill>
                <a:latin typeface="DFKai-SB" pitchFamily="65" charset="-120"/>
                <a:ea typeface="DFKai-SB" pitchFamily="65" charset="-120"/>
              </a:rPr>
              <a:t>最大限度消减成本</a:t>
            </a:r>
          </a:p>
        </p:txBody>
      </p:sp>
      <p:sp>
        <p:nvSpPr>
          <p:cNvPr id="10" name="矩形 9"/>
          <p:cNvSpPr/>
          <p:nvPr/>
        </p:nvSpPr>
        <p:spPr bwMode="blackWhite">
          <a:xfrm>
            <a:off x="1785780" y="2622187"/>
            <a:ext cx="4104456" cy="571504"/>
          </a:xfrm>
          <a:prstGeom prst="rect">
            <a:avLst/>
          </a:prstGeom>
          <a:noFill/>
          <a:ln w="12700">
            <a:noFill/>
            <a:round/>
            <a:headEnd/>
            <a:tailEnd/>
          </a:ln>
          <a:effectLst/>
        </p:spPr>
        <p:txBody>
          <a:bodyPr lIns="0" tIns="0" rIns="0" bIns="0" rtlCol="0" anchor="ctr"/>
          <a:lstStyle/>
          <a:p>
            <a:pPr algn="ctr" defTabSz="804863" eaLnBrk="0" hangingPunct="0"/>
            <a:r>
              <a:rPr lang="zh-CN" altLang="en-US" sz="2400" b="1" dirty="0" smtClean="0">
                <a:solidFill>
                  <a:srgbClr val="FF3300"/>
                </a:solidFill>
                <a:latin typeface="DFKai-SB" pitchFamily="65" charset="-120"/>
                <a:ea typeface="DFKai-SB" pitchFamily="65" charset="-120"/>
              </a:rPr>
              <a:t>中小银行中后台</a:t>
            </a:r>
            <a:r>
              <a:rPr lang="zh-CN" altLang="en-US" sz="2400" b="1" dirty="0" smtClean="0">
                <a:solidFill>
                  <a:srgbClr val="FF3300"/>
                </a:solidFill>
                <a:effectLst/>
                <a:latin typeface="DFKai-SB" pitchFamily="65" charset="-120"/>
                <a:ea typeface="DFKai-SB" pitchFamily="65" charset="-120"/>
              </a:rPr>
              <a:t>共享服务中心</a:t>
            </a:r>
            <a:endParaRPr lang="zh-CN" altLang="en-US" sz="2400" b="1" dirty="0">
              <a:solidFill>
                <a:srgbClr val="FF3300"/>
              </a:solidFill>
              <a:effectLst/>
              <a:latin typeface="DFKai-SB" pitchFamily="65" charset="-120"/>
              <a:ea typeface="DFKai-SB" pitchFamily="65" charset="-120"/>
            </a:endParaRPr>
          </a:p>
        </p:txBody>
      </p:sp>
      <p:sp>
        <p:nvSpPr>
          <p:cNvPr id="11" name="TextBox 10"/>
          <p:cNvSpPr txBox="1"/>
          <p:nvPr/>
        </p:nvSpPr>
        <p:spPr>
          <a:xfrm>
            <a:off x="7422959" y="1329105"/>
            <a:ext cx="3857620" cy="4253301"/>
          </a:xfrm>
          <a:prstGeom prst="rect">
            <a:avLst/>
          </a:prstGeom>
          <a:noFill/>
        </p:spPr>
        <p:txBody>
          <a:bodyPr wrap="square" rtlCol="0">
            <a:spAutoFit/>
          </a:bodyPr>
          <a:lstStyle/>
          <a:p>
            <a:pPr>
              <a:lnSpc>
                <a:spcPts val="3500"/>
              </a:lnSpc>
              <a:buBlip>
                <a:blip r:embed="rId3"/>
              </a:buBlip>
            </a:pPr>
            <a:r>
              <a:rPr lang="zh-CN" altLang="en-US" b="1" dirty="0" smtClean="0">
                <a:solidFill>
                  <a:srgbClr val="006666"/>
                </a:solidFill>
                <a:latin typeface="DFKai-SB" pitchFamily="65" charset="-120"/>
                <a:ea typeface="DFKai-SB" pitchFamily="65" charset="-120"/>
              </a:rPr>
              <a:t>  持续的竞争优势</a:t>
            </a:r>
            <a:r>
              <a:rPr lang="en-US" altLang="zh-CN" b="1" dirty="0" smtClean="0">
                <a:solidFill>
                  <a:srgbClr val="006666"/>
                </a:solidFill>
                <a:latin typeface="DFKai-SB" pitchFamily="65" charset="-120"/>
                <a:ea typeface="DFKai-SB" pitchFamily="65" charset="-120"/>
              </a:rPr>
              <a:t>---</a:t>
            </a:r>
            <a:r>
              <a:rPr lang="zh-CN" altLang="en-US" b="1" dirty="0" smtClean="0">
                <a:solidFill>
                  <a:srgbClr val="006666"/>
                </a:solidFill>
                <a:latin typeface="DFKai-SB" pitchFamily="65" charset="-120"/>
                <a:ea typeface="DFKai-SB" pitchFamily="65" charset="-120"/>
              </a:rPr>
              <a:t>让银行满意</a:t>
            </a:r>
            <a:endParaRPr lang="en-US" altLang="zh-CN" b="1" dirty="0" smtClean="0">
              <a:solidFill>
                <a:srgbClr val="006666"/>
              </a:solidFill>
              <a:latin typeface="DFKai-SB" pitchFamily="65" charset="-120"/>
              <a:ea typeface="DFKai-SB" pitchFamily="65" charset="-120"/>
            </a:endParaRPr>
          </a:p>
          <a:p>
            <a:pPr marL="180000" indent="-180000">
              <a:lnSpc>
                <a:spcPts val="2000"/>
              </a:lnSpc>
              <a:buBlip>
                <a:blip r:embed="rId4"/>
              </a:buBlip>
            </a:pPr>
            <a:r>
              <a:rPr lang="zh-CN" altLang="en-US" sz="1400" dirty="0">
                <a:latin typeface="DFKai-SB" pitchFamily="65" charset="-120"/>
                <a:ea typeface="DFKai-SB" pitchFamily="65" charset="-120"/>
              </a:rPr>
              <a:t>持续</a:t>
            </a:r>
            <a:r>
              <a:rPr lang="zh-CN" altLang="en-US" sz="1400" dirty="0" smtClean="0">
                <a:latin typeface="DFKai-SB" pitchFamily="65" charset="-120"/>
                <a:ea typeface="DFKai-SB" pitchFamily="65" charset="-120"/>
              </a:rPr>
              <a:t>不断地升级完善</a:t>
            </a:r>
            <a:r>
              <a:rPr lang="en-US" altLang="zh-CN" sz="1400" dirty="0" smtClean="0">
                <a:latin typeface="DFKai-SB" pitchFamily="65" charset="-120"/>
                <a:ea typeface="DFKai-SB" pitchFamily="65" charset="-120"/>
              </a:rPr>
              <a:t>IT</a:t>
            </a:r>
            <a:r>
              <a:rPr lang="zh-CN" altLang="en-US" sz="1400" dirty="0">
                <a:latin typeface="DFKai-SB" pitchFamily="65" charset="-120"/>
                <a:ea typeface="DFKai-SB" pitchFamily="65" charset="-120"/>
              </a:rPr>
              <a:t>系统</a:t>
            </a:r>
            <a:r>
              <a:rPr lang="zh-CN" altLang="en-US" sz="1400" dirty="0" smtClean="0">
                <a:latin typeface="DFKai-SB" pitchFamily="65" charset="-120"/>
                <a:ea typeface="DFKai-SB" pitchFamily="65" charset="-120"/>
              </a:rPr>
              <a:t>，满足各行共性和个性化的需求</a:t>
            </a:r>
            <a:endParaRPr lang="en-US" altLang="zh-CN" sz="1400" dirty="0" smtClean="0">
              <a:latin typeface="DFKai-SB" pitchFamily="65" charset="-120"/>
              <a:ea typeface="DFKai-SB" pitchFamily="65" charset="-120"/>
            </a:endParaRPr>
          </a:p>
          <a:p>
            <a:pPr marL="180000" indent="-180000">
              <a:lnSpc>
                <a:spcPts val="2000"/>
              </a:lnSpc>
              <a:buBlip>
                <a:blip r:embed="rId4"/>
              </a:buBlip>
            </a:pPr>
            <a:r>
              <a:rPr lang="zh-CN" altLang="en-US" sz="1400" dirty="0" smtClean="0">
                <a:latin typeface="DFKai-SB" pitchFamily="65" charset="-120"/>
                <a:ea typeface="DFKai-SB" pitchFamily="65" charset="-120"/>
              </a:rPr>
              <a:t>借助先进、统一的</a:t>
            </a:r>
            <a:r>
              <a:rPr lang="en-US" altLang="zh-CN" sz="1400" dirty="0" smtClean="0">
                <a:latin typeface="DFKai-SB" pitchFamily="65" charset="-120"/>
                <a:ea typeface="DFKai-SB" pitchFamily="65" charset="-120"/>
              </a:rPr>
              <a:t>IT</a:t>
            </a:r>
            <a:r>
              <a:rPr lang="zh-CN" altLang="en-US" sz="1400" dirty="0" smtClean="0">
                <a:latin typeface="DFKai-SB" pitchFamily="65" charset="-120"/>
                <a:ea typeface="DFKai-SB" pitchFamily="65" charset="-120"/>
              </a:rPr>
              <a:t>平台，促进成员行业务的快速发展</a:t>
            </a:r>
            <a:endParaRPr lang="en-US" altLang="zh-CN" sz="1400" dirty="0" smtClean="0">
              <a:latin typeface="DFKai-SB" pitchFamily="65" charset="-120"/>
              <a:ea typeface="DFKai-SB" pitchFamily="65" charset="-120"/>
            </a:endParaRPr>
          </a:p>
          <a:p>
            <a:pPr>
              <a:lnSpc>
                <a:spcPts val="3500"/>
              </a:lnSpc>
              <a:buBlip>
                <a:blip r:embed="rId3"/>
              </a:buBlip>
            </a:pPr>
            <a:r>
              <a:rPr lang="en-US" altLang="zh-CN" b="1" dirty="0" smtClean="0">
                <a:solidFill>
                  <a:srgbClr val="006666"/>
                </a:solidFill>
                <a:latin typeface="DFKai-SB" pitchFamily="65" charset="-120"/>
                <a:ea typeface="DFKai-SB" pitchFamily="65" charset="-120"/>
              </a:rPr>
              <a:t>  </a:t>
            </a:r>
            <a:r>
              <a:rPr lang="zh-CN" altLang="en-US" b="1" dirty="0" smtClean="0">
                <a:solidFill>
                  <a:srgbClr val="006666"/>
                </a:solidFill>
                <a:latin typeface="DFKai-SB" pitchFamily="65" charset="-120"/>
                <a:ea typeface="DFKai-SB" pitchFamily="65" charset="-120"/>
              </a:rPr>
              <a:t>安全、稳定的运行</a:t>
            </a:r>
            <a:endParaRPr lang="en-US" altLang="zh-CN" b="1" dirty="0" smtClean="0">
              <a:solidFill>
                <a:srgbClr val="006666"/>
              </a:solidFill>
              <a:latin typeface="DFKai-SB" pitchFamily="65" charset="-120"/>
              <a:ea typeface="DFKai-SB" pitchFamily="65" charset="-120"/>
            </a:endParaRPr>
          </a:p>
          <a:p>
            <a:pPr marL="180000" indent="-180000">
              <a:lnSpc>
                <a:spcPts val="2000"/>
              </a:lnSpc>
              <a:buBlip>
                <a:blip r:embed="rId4"/>
              </a:buBlip>
            </a:pPr>
            <a:r>
              <a:rPr lang="zh-CN" altLang="en-US" sz="1400" dirty="0" smtClean="0">
                <a:latin typeface="DFKai-SB" pitchFamily="65" charset="-120"/>
                <a:ea typeface="DFKai-SB" pitchFamily="65" charset="-120"/>
              </a:rPr>
              <a:t>满</a:t>
            </a:r>
            <a:r>
              <a:rPr lang="zh-CN" altLang="en-US" sz="1400" dirty="0">
                <a:latin typeface="DFKai-SB" pitchFamily="65" charset="-120"/>
                <a:ea typeface="DFKai-SB" pitchFamily="65" charset="-120"/>
              </a:rPr>
              <a:t>足银监会关于信息科技风险管理指引中的各项要求，最大限度的降低信息科技风险，确保统一</a:t>
            </a:r>
            <a:r>
              <a:rPr lang="en-US" altLang="zh-CN" sz="1400" dirty="0">
                <a:latin typeface="DFKai-SB" pitchFamily="65" charset="-120"/>
                <a:ea typeface="DFKai-SB" pitchFamily="65" charset="-120"/>
              </a:rPr>
              <a:t>IT</a:t>
            </a:r>
            <a:r>
              <a:rPr lang="zh-CN" altLang="en-US" sz="1400" dirty="0">
                <a:latin typeface="DFKai-SB" pitchFamily="65" charset="-120"/>
                <a:ea typeface="DFKai-SB" pitchFamily="65" charset="-120"/>
              </a:rPr>
              <a:t>平台安全、稳定的运行</a:t>
            </a:r>
            <a:endParaRPr lang="en-US" altLang="zh-CN" sz="1400" dirty="0">
              <a:latin typeface="DFKai-SB" pitchFamily="65" charset="-120"/>
              <a:ea typeface="DFKai-SB" pitchFamily="65" charset="-120"/>
            </a:endParaRPr>
          </a:p>
          <a:p>
            <a:pPr>
              <a:lnSpc>
                <a:spcPts val="3500"/>
              </a:lnSpc>
              <a:buBlip>
                <a:blip r:embed="rId3"/>
              </a:buBlip>
            </a:pPr>
            <a:r>
              <a:rPr lang="en-US" altLang="zh-CN" dirty="0" smtClean="0">
                <a:solidFill>
                  <a:srgbClr val="006666"/>
                </a:solidFill>
                <a:latin typeface="DFKai-SB" pitchFamily="65" charset="-120"/>
                <a:ea typeface="DFKai-SB" pitchFamily="65" charset="-120"/>
              </a:rPr>
              <a:t>  </a:t>
            </a:r>
            <a:r>
              <a:rPr lang="zh-CN" altLang="en-US" b="1" dirty="0" smtClean="0">
                <a:solidFill>
                  <a:srgbClr val="006666"/>
                </a:solidFill>
                <a:latin typeface="DFKai-SB" pitchFamily="65" charset="-120"/>
                <a:ea typeface="DFKai-SB" pitchFamily="65" charset="-120"/>
              </a:rPr>
              <a:t>最大限度消减成本</a:t>
            </a:r>
            <a:endParaRPr lang="en-US" altLang="zh-CN" b="1" dirty="0" smtClean="0">
              <a:solidFill>
                <a:srgbClr val="006666"/>
              </a:solidFill>
              <a:latin typeface="DFKai-SB" pitchFamily="65" charset="-120"/>
              <a:ea typeface="DFKai-SB" pitchFamily="65" charset="-120"/>
            </a:endParaRPr>
          </a:p>
          <a:p>
            <a:pPr marL="180000" indent="-180000">
              <a:lnSpc>
                <a:spcPts val="2000"/>
              </a:lnSpc>
              <a:buBlip>
                <a:blip r:embed="rId4"/>
              </a:buBlip>
            </a:pPr>
            <a:r>
              <a:rPr lang="zh-CN" altLang="en-US" sz="1400" dirty="0" smtClean="0">
                <a:latin typeface="DFKai-SB" pitchFamily="65" charset="-120"/>
                <a:ea typeface="DFKai-SB" pitchFamily="65" charset="-120"/>
              </a:rPr>
              <a:t>利用资源共享的优势，最大限度的降低成员行的</a:t>
            </a:r>
            <a:r>
              <a:rPr lang="en-US" altLang="zh-CN" sz="1400" dirty="0" smtClean="0">
                <a:latin typeface="DFKai-SB" pitchFamily="65" charset="-120"/>
                <a:ea typeface="DFKai-SB" pitchFamily="65" charset="-120"/>
              </a:rPr>
              <a:t>IT</a:t>
            </a:r>
            <a:r>
              <a:rPr lang="zh-CN" altLang="en-US" sz="1400" dirty="0" smtClean="0">
                <a:latin typeface="DFKai-SB" pitchFamily="65" charset="-120"/>
                <a:ea typeface="DFKai-SB" pitchFamily="65" charset="-120"/>
              </a:rPr>
              <a:t>成本投入</a:t>
            </a:r>
            <a:endParaRPr lang="en-US" altLang="zh-CN" sz="1400" dirty="0" smtClean="0">
              <a:latin typeface="DFKai-SB" pitchFamily="65" charset="-120"/>
              <a:ea typeface="DFKai-SB" pitchFamily="65" charset="-120"/>
            </a:endParaRPr>
          </a:p>
          <a:p>
            <a:pPr marL="180000" indent="-180000">
              <a:lnSpc>
                <a:spcPts val="2000"/>
              </a:lnSpc>
              <a:buBlip>
                <a:blip r:embed="rId4"/>
              </a:buBlip>
            </a:pPr>
            <a:r>
              <a:rPr lang="zh-CN" altLang="en-US" sz="1400" dirty="0" smtClean="0">
                <a:latin typeface="DFKai-SB" pitchFamily="65" charset="-120"/>
                <a:ea typeface="DFKai-SB" pitchFamily="65" charset="-120"/>
              </a:rPr>
              <a:t>基于账户数及交易量等的收费体系，能够大量削减成员行不必要的成本投入</a:t>
            </a:r>
            <a:endParaRPr lang="en-US" altLang="zh-CN" sz="1400" dirty="0" smtClean="0">
              <a:latin typeface="DFKai-SB" pitchFamily="65" charset="-120"/>
              <a:ea typeface="DFKai-SB" pitchFamily="65" charset="-120"/>
            </a:endParaRPr>
          </a:p>
        </p:txBody>
      </p:sp>
      <p:sp>
        <p:nvSpPr>
          <p:cNvPr id="12" name="矩形 11"/>
          <p:cNvSpPr/>
          <p:nvPr/>
        </p:nvSpPr>
        <p:spPr>
          <a:xfrm>
            <a:off x="1273398" y="5278346"/>
            <a:ext cx="4288353" cy="549723"/>
          </a:xfrm>
          <a:prstGeom prst="rect">
            <a:avLst/>
          </a:prstGeom>
        </p:spPr>
        <p:txBody>
          <a:bodyPr wrap="none">
            <a:spAutoFit/>
          </a:bodyPr>
          <a:lstStyle/>
          <a:p>
            <a:pPr marL="360000" indent="-360000" eaLnBrk="0" hangingPunct="0">
              <a:lnSpc>
                <a:spcPts val="3800"/>
              </a:lnSpc>
              <a:spcBef>
                <a:spcPct val="20000"/>
              </a:spcBef>
              <a:buClr>
                <a:schemeClr val="accent1"/>
              </a:buClr>
            </a:pPr>
            <a:r>
              <a:rPr lang="zh-CN" altLang="en-US" sz="2000" b="1" kern="0" dirty="0" smtClean="0">
                <a:solidFill>
                  <a:srgbClr val="FF0000"/>
                </a:solidFill>
                <a:latin typeface="DFKai-SB" pitchFamily="65" charset="-120"/>
                <a:ea typeface="DFKai-SB" pitchFamily="65" charset="-120"/>
              </a:rPr>
              <a:t>促进中小银行业务的稳健、快速</a:t>
            </a:r>
            <a:r>
              <a:rPr lang="zh-CN" altLang="en-US" sz="2000" b="1" kern="0" dirty="0">
                <a:solidFill>
                  <a:srgbClr val="FF0000"/>
                </a:solidFill>
                <a:latin typeface="DFKai-SB" pitchFamily="65" charset="-120"/>
                <a:ea typeface="DFKai-SB" pitchFamily="65" charset="-120"/>
              </a:rPr>
              <a:t>发展</a:t>
            </a:r>
            <a:endParaRPr lang="en-US" altLang="zh-CN" sz="2000" b="1" kern="0" dirty="0">
              <a:solidFill>
                <a:srgbClr val="FF0000"/>
              </a:solidFill>
              <a:latin typeface="DFKai-SB" pitchFamily="65" charset="-120"/>
              <a:ea typeface="DFKai-SB" pitchFamily="65" charset="-120"/>
            </a:endParaRPr>
          </a:p>
        </p:txBody>
      </p:sp>
      <p:sp>
        <p:nvSpPr>
          <p:cNvPr id="13" name="矩形 12"/>
          <p:cNvSpPr/>
          <p:nvPr/>
        </p:nvSpPr>
        <p:spPr>
          <a:xfrm>
            <a:off x="1785780" y="4649554"/>
            <a:ext cx="2646878" cy="584776"/>
          </a:xfrm>
          <a:prstGeom prst="rect">
            <a:avLst/>
          </a:prstGeom>
        </p:spPr>
        <p:txBody>
          <a:bodyPr wrap="none">
            <a:spAutoFit/>
          </a:bodyPr>
          <a:lstStyle/>
          <a:p>
            <a:pPr marL="360000" indent="-360000" eaLnBrk="0" hangingPunct="0">
              <a:lnSpc>
                <a:spcPts val="3800"/>
              </a:lnSpc>
              <a:spcBef>
                <a:spcPct val="20000"/>
              </a:spcBef>
              <a:buClr>
                <a:schemeClr val="accent1"/>
              </a:buClr>
            </a:pPr>
            <a:r>
              <a:rPr lang="zh-CN" altLang="en-US" sz="3200" b="1" kern="0" dirty="0" smtClean="0">
                <a:solidFill>
                  <a:srgbClr val="FF0000"/>
                </a:solidFill>
                <a:latin typeface="DFKai-SB" pitchFamily="65" charset="-120"/>
                <a:ea typeface="DFKai-SB" pitchFamily="65" charset="-120"/>
              </a:rPr>
              <a:t>“整合”“服务”</a:t>
            </a:r>
            <a:endParaRPr lang="en-US" altLang="zh-CN" sz="3200" b="1" kern="0" dirty="0">
              <a:solidFill>
                <a:srgbClr val="FF0000"/>
              </a:solidFill>
              <a:latin typeface="DFKai-SB" pitchFamily="65" charset="-120"/>
              <a:ea typeface="DFKai-SB" pitchFamily="65" charset="-120"/>
            </a:endParaRPr>
          </a:p>
        </p:txBody>
      </p:sp>
      <p:sp>
        <p:nvSpPr>
          <p:cNvPr id="14" name="灯片编号占位符 1"/>
          <p:cNvSpPr txBox="1">
            <a:spLocks/>
          </p:cNvSpPr>
          <p:nvPr/>
        </p:nvSpPr>
        <p:spPr bwMode="auto">
          <a:xfrm>
            <a:off x="158751" y="6496050"/>
            <a:ext cx="1219200" cy="323850"/>
          </a:xfrm>
          <a:prstGeom prst="rect">
            <a:avLst/>
          </a:prstGeom>
          <a:noFill/>
          <a:ln w="9525">
            <a:noFill/>
            <a:miter lim="800000"/>
            <a:headEnd/>
            <a:tailEnd/>
          </a:ln>
          <a:effectLst/>
        </p:spPr>
        <p:txBody>
          <a:bodyPr vert="horz" wrap="square" lIns="144000" tIns="68400" rIns="91440" bIns="45720" numCol="1" anchor="t" anchorCtr="0" compatLnSpc="1">
            <a:prstTxWarp prst="textNoShape">
              <a:avLst/>
            </a:prstTxWarp>
          </a:bodyPr>
          <a:lstStyle>
            <a:defPPr>
              <a:defRPr lang="zh-CN"/>
            </a:defPPr>
            <a:lvl1pPr algn="l" rtl="0" fontAlgn="base">
              <a:spcBef>
                <a:spcPct val="0"/>
              </a:spcBef>
              <a:spcAft>
                <a:spcPct val="0"/>
              </a:spcAft>
              <a:buFontTx/>
              <a:buNone/>
              <a:defRPr sz="900" kern="1200">
                <a:solidFill>
                  <a:srgbClr val="006600"/>
                </a:solidFill>
                <a:latin typeface="Arial" pitchFamily="34" charset="0"/>
                <a:ea typeface="Arial Unicode MS" pitchFamily="34" charset="-122"/>
                <a:cs typeface="Arial Unicode MS" pitchFamily="34" charset="-122"/>
              </a:defRPr>
            </a:lvl1pPr>
            <a:lvl2pPr marL="457200" algn="l" rtl="0" fontAlgn="base">
              <a:spcBef>
                <a:spcPct val="0"/>
              </a:spcBef>
              <a:spcAft>
                <a:spcPct val="0"/>
              </a:spcAft>
              <a:defRPr kern="1200">
                <a:solidFill>
                  <a:schemeClr val="tx1"/>
                </a:solidFill>
                <a:latin typeface="Arial" pitchFamily="34" charset="0"/>
                <a:ea typeface="宋体" pitchFamily="2" charset="-122"/>
                <a:cs typeface="+mn-cs"/>
              </a:defRPr>
            </a:lvl2pPr>
            <a:lvl3pPr marL="914400" algn="l" rtl="0" fontAlgn="base">
              <a:spcBef>
                <a:spcPct val="0"/>
              </a:spcBef>
              <a:spcAft>
                <a:spcPct val="0"/>
              </a:spcAft>
              <a:defRPr kern="1200">
                <a:solidFill>
                  <a:schemeClr val="tx1"/>
                </a:solidFill>
                <a:latin typeface="Arial" pitchFamily="34" charset="0"/>
                <a:ea typeface="宋体" pitchFamily="2" charset="-122"/>
                <a:cs typeface="+mn-cs"/>
              </a:defRPr>
            </a:lvl3pPr>
            <a:lvl4pPr marL="1371600" algn="l" rtl="0" fontAlgn="base">
              <a:spcBef>
                <a:spcPct val="0"/>
              </a:spcBef>
              <a:spcAft>
                <a:spcPct val="0"/>
              </a:spcAft>
              <a:defRPr kern="1200">
                <a:solidFill>
                  <a:schemeClr val="tx1"/>
                </a:solidFill>
                <a:latin typeface="Arial" pitchFamily="34" charset="0"/>
                <a:ea typeface="宋体" pitchFamily="2" charset="-122"/>
                <a:cs typeface="+mn-cs"/>
              </a:defRPr>
            </a:lvl4pPr>
            <a:lvl5pPr marL="1828800" algn="l" rtl="0" fontAlgn="base">
              <a:spcBef>
                <a:spcPct val="0"/>
              </a:spcBef>
              <a:spcAft>
                <a:spcPct val="0"/>
              </a:spcAft>
              <a:defRPr kern="1200">
                <a:solidFill>
                  <a:schemeClr val="tx1"/>
                </a:solidFill>
                <a:latin typeface="Arial" pitchFamily="34" charset="0"/>
                <a:ea typeface="宋体" pitchFamily="2" charset="-122"/>
                <a:cs typeface="+mn-cs"/>
              </a:defRPr>
            </a:lvl5pPr>
            <a:lvl6pPr marL="2286000" algn="l" defTabSz="914400" rtl="0" eaLnBrk="1" latinLnBrk="0" hangingPunct="1">
              <a:defRPr kern="1200">
                <a:solidFill>
                  <a:schemeClr val="tx1"/>
                </a:solidFill>
                <a:latin typeface="Arial" pitchFamily="34" charset="0"/>
                <a:ea typeface="宋体" pitchFamily="2" charset="-122"/>
                <a:cs typeface="+mn-cs"/>
              </a:defRPr>
            </a:lvl6pPr>
            <a:lvl7pPr marL="2743200" algn="l" defTabSz="914400" rtl="0" eaLnBrk="1" latinLnBrk="0" hangingPunct="1">
              <a:defRPr kern="1200">
                <a:solidFill>
                  <a:schemeClr val="tx1"/>
                </a:solidFill>
                <a:latin typeface="Arial" pitchFamily="34" charset="0"/>
                <a:ea typeface="宋体" pitchFamily="2" charset="-122"/>
                <a:cs typeface="+mn-cs"/>
              </a:defRPr>
            </a:lvl7pPr>
            <a:lvl8pPr marL="3200400" algn="l" defTabSz="914400" rtl="0" eaLnBrk="1" latinLnBrk="0" hangingPunct="1">
              <a:defRPr kern="1200">
                <a:solidFill>
                  <a:schemeClr val="tx1"/>
                </a:solidFill>
                <a:latin typeface="Arial" pitchFamily="34" charset="0"/>
                <a:ea typeface="宋体" pitchFamily="2" charset="-122"/>
                <a:cs typeface="+mn-cs"/>
              </a:defRPr>
            </a:lvl8pPr>
            <a:lvl9pPr marL="3657600" algn="l" defTabSz="914400" rtl="0" eaLnBrk="1" latinLnBrk="0" hangingPunct="1">
              <a:defRPr kern="1200">
                <a:solidFill>
                  <a:schemeClr val="tx1"/>
                </a:solidFill>
                <a:latin typeface="Arial" pitchFamily="34" charset="0"/>
                <a:ea typeface="宋体" pitchFamily="2" charset="-122"/>
                <a:cs typeface="+mn-cs"/>
              </a:defRPr>
            </a:lvl9pPr>
          </a:lstStyle>
          <a:p>
            <a:r>
              <a:rPr lang="en-US" altLang="zh-CN" smtClean="0"/>
              <a:t>Page </a:t>
            </a:r>
            <a:fld id="{99EF89E6-0A8F-45A7-A624-A99DD6C9867F}" type="slidenum">
              <a:rPr lang="en-US" altLang="zh-CN" smtClean="0"/>
              <a:pPr/>
              <a:t>4</a:t>
            </a:fld>
            <a:r>
              <a:rPr lang="en-US" altLang="zh-CN" smtClean="0"/>
              <a:t> </a:t>
            </a:r>
            <a:endParaRPr lang="en-US" altLang="zh-CN" dirty="0"/>
          </a:p>
        </p:txBody>
      </p:sp>
      <p:sp>
        <p:nvSpPr>
          <p:cNvPr id="15" name="Rectangle 2"/>
          <p:cNvSpPr txBox="1">
            <a:spLocks noChangeArrowheads="1"/>
          </p:cNvSpPr>
          <p:nvPr/>
        </p:nvSpPr>
        <p:spPr>
          <a:xfrm>
            <a:off x="119336" y="44624"/>
            <a:ext cx="9721080" cy="500066"/>
          </a:xfrm>
          <a:prstGeom prst="rect">
            <a:avLst/>
          </a:prstGeom>
        </p:spPr>
        <p:txBody>
          <a:bodyPr anchor="t" anchorCtr="0"/>
          <a:lstStyle/>
          <a:p>
            <a:pPr eaLnBrk="0" hangingPunct="0">
              <a:defRPr/>
            </a:pPr>
            <a:r>
              <a:rPr lang="zh-CN" altLang="en-US" sz="2800" b="1" kern="0" dirty="0" smtClean="0">
                <a:solidFill>
                  <a:srgbClr val="006666"/>
                </a:solidFill>
                <a:latin typeface="黑体" panose="02010609060101010101" pitchFamily="49" charset="-122"/>
                <a:ea typeface="黑体" panose="02010609060101010101" pitchFamily="49" charset="-122"/>
                <a:cs typeface="Heiti SC Light"/>
              </a:rPr>
              <a:t>联盟</a:t>
            </a:r>
            <a:r>
              <a:rPr lang="zh-CN" altLang="en-US" sz="2800" b="1" kern="0" dirty="0">
                <a:solidFill>
                  <a:srgbClr val="006666"/>
                </a:solidFill>
                <a:latin typeface="黑体" panose="02010609060101010101" pitchFamily="49" charset="-122"/>
                <a:ea typeface="黑体" panose="02010609060101010101" pitchFamily="49" charset="-122"/>
                <a:cs typeface="Heiti SC Light"/>
              </a:rPr>
              <a:t>的发展目标</a:t>
            </a:r>
            <a:r>
              <a:rPr lang="en-US" altLang="zh-CN" sz="2800" b="1" kern="0" dirty="0">
                <a:solidFill>
                  <a:srgbClr val="006666"/>
                </a:solidFill>
                <a:latin typeface="黑体" panose="02010609060101010101" pitchFamily="49" charset="-122"/>
                <a:ea typeface="黑体" panose="02010609060101010101" pitchFamily="49" charset="-122"/>
                <a:cs typeface="Heiti SC Light"/>
              </a:rPr>
              <a:t>---</a:t>
            </a:r>
            <a:r>
              <a:rPr lang="zh-CN" altLang="en-US" sz="2400" b="1" kern="0" dirty="0">
                <a:solidFill>
                  <a:srgbClr val="006666"/>
                </a:solidFill>
                <a:latin typeface="黑体" panose="02010609060101010101" pitchFamily="49" charset="-122"/>
                <a:ea typeface="黑体" panose="02010609060101010101" pitchFamily="49" charset="-122"/>
                <a:cs typeface="Heiti SC Light"/>
              </a:rPr>
              <a:t>中小银行中后台共享服务中心</a:t>
            </a:r>
          </a:p>
          <a:p>
            <a:pPr eaLnBrk="0" hangingPunct="0">
              <a:defRPr/>
            </a:pPr>
            <a:endParaRPr kumimoji="0" lang="zh-CN" altLang="en-US" sz="2800" b="1" i="0" u="none" strike="noStrike" kern="0" cap="none" spc="0" normalizeH="0" baseline="0" noProof="0" dirty="0">
              <a:ln>
                <a:noFill/>
              </a:ln>
              <a:solidFill>
                <a:srgbClr val="FF3300"/>
              </a:solidFill>
              <a:effectLst/>
              <a:uLnTx/>
              <a:uFillTx/>
              <a:latin typeface="DFKai-SB" pitchFamily="65" charset="-120"/>
              <a:ea typeface="DFKai-SB" pitchFamily="65" charset="-120"/>
              <a:cs typeface="+mj-cs"/>
            </a:endParaRPr>
          </a:p>
        </p:txBody>
      </p:sp>
    </p:spTree>
    <p:extLst>
      <p:ext uri="{BB962C8B-B14F-4D97-AF65-F5344CB8AC3E}">
        <p14:creationId xmlns:p14="http://schemas.microsoft.com/office/powerpoint/2010/main" val="1083579363"/>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标题 1"/>
          <p:cNvSpPr>
            <a:spLocks noGrp="1"/>
          </p:cNvSpPr>
          <p:nvPr>
            <p:ph type="title"/>
          </p:nvPr>
        </p:nvSpPr>
        <p:spPr>
          <a:xfrm>
            <a:off x="1981200" y="332657"/>
            <a:ext cx="8229600" cy="714375"/>
          </a:xfrm>
        </p:spPr>
        <p:txBody>
          <a:bodyPr/>
          <a:lstStyle/>
          <a:p>
            <a:pPr>
              <a:lnSpc>
                <a:spcPct val="150000"/>
              </a:lnSpc>
            </a:pPr>
            <a:r>
              <a:rPr lang="en-US" altLang="zh-CN" sz="2800" kern="1200" dirty="0">
                <a:latin typeface="黑体" pitchFamily="2" charset="-122"/>
                <a:ea typeface="黑体" pitchFamily="2" charset="-122"/>
                <a:cs typeface="+mn-cs"/>
              </a:rPr>
              <a:t>B</a:t>
            </a:r>
            <a:r>
              <a:rPr lang="zh-CN" altLang="en-US" sz="2800" kern="1200" dirty="0">
                <a:latin typeface="黑体" pitchFamily="2" charset="-122"/>
                <a:ea typeface="黑体" pitchFamily="2" charset="-122"/>
                <a:cs typeface="+mn-cs"/>
              </a:rPr>
              <a:t>、业务处理集中化</a:t>
            </a:r>
          </a:p>
        </p:txBody>
      </p:sp>
      <p:sp>
        <p:nvSpPr>
          <p:cNvPr id="9" name="灯片编号占位符 3"/>
          <p:cNvSpPr>
            <a:spLocks noGrp="1"/>
          </p:cNvSpPr>
          <p:nvPr>
            <p:ph type="sldNum" sz="quarter" idx="4294967295"/>
          </p:nvPr>
        </p:nvSpPr>
        <p:spPr>
          <a:xfrm>
            <a:off x="1682750" y="6496050"/>
            <a:ext cx="1219200" cy="323850"/>
          </a:xfrm>
          <a:prstGeom prst="rect">
            <a:avLst/>
          </a:prstGeom>
        </p:spPr>
        <p:txBody>
          <a:bodyPr/>
          <a:lstStyle>
            <a:lvl1pPr>
              <a:defRPr sz="2800" b="1">
                <a:solidFill>
                  <a:schemeClr val="accent1"/>
                </a:solidFill>
                <a:latin typeface="Verdana" pitchFamily="34" charset="0"/>
              </a:defRPr>
            </a:lvl1pPr>
            <a:lvl2pPr>
              <a:defRPr sz="2400">
                <a:solidFill>
                  <a:schemeClr val="tx2"/>
                </a:solidFill>
                <a:latin typeface="Verdana" pitchFamily="34" charset="0"/>
              </a:defRPr>
            </a:lvl2pPr>
            <a:lvl3pPr>
              <a:defRPr sz="2400">
                <a:solidFill>
                  <a:schemeClr val="tx2"/>
                </a:solidFill>
                <a:latin typeface="Verdana" pitchFamily="34" charset="0"/>
              </a:defRPr>
            </a:lvl3pPr>
            <a:lvl4pPr>
              <a:defRPr sz="2000">
                <a:solidFill>
                  <a:schemeClr val="tx2"/>
                </a:solidFill>
                <a:latin typeface="Verdana" pitchFamily="34" charset="0"/>
              </a:defRPr>
            </a:lvl4pPr>
            <a:lvl5pPr>
              <a:defRPr sz="2000">
                <a:solidFill>
                  <a:schemeClr val="tx2"/>
                </a:solidFill>
                <a:latin typeface="Verdana" pitchFamily="34" charset="0"/>
              </a:defRPr>
            </a:lvl5pPr>
            <a:lvl6pPr>
              <a:defRPr sz="2000">
                <a:solidFill>
                  <a:schemeClr val="tx2"/>
                </a:solidFill>
                <a:latin typeface="Verdana" pitchFamily="34" charset="0"/>
              </a:defRPr>
            </a:lvl6pPr>
            <a:lvl7pPr>
              <a:defRPr sz="2000">
                <a:solidFill>
                  <a:schemeClr val="tx2"/>
                </a:solidFill>
                <a:latin typeface="Verdana" pitchFamily="34" charset="0"/>
              </a:defRPr>
            </a:lvl7pPr>
            <a:lvl8pPr>
              <a:defRPr sz="2000">
                <a:solidFill>
                  <a:schemeClr val="tx2"/>
                </a:solidFill>
                <a:latin typeface="Verdana" pitchFamily="34" charset="0"/>
              </a:defRPr>
            </a:lvl8pPr>
            <a:lvl9pPr>
              <a:defRPr sz="2000">
                <a:solidFill>
                  <a:schemeClr val="tx2"/>
                </a:solidFill>
                <a:latin typeface="Verdana" pitchFamily="34" charset="0"/>
              </a:defRPr>
            </a:lvl9pPr>
          </a:lstStyle>
          <a:p>
            <a:pPr>
              <a:defRPr/>
            </a:pPr>
            <a:r>
              <a:rPr lang="en-US" altLang="zh-CN" sz="1200" b="0">
                <a:solidFill>
                  <a:schemeClr val="tx1"/>
                </a:solidFill>
                <a:latin typeface="微软雅黑" pitchFamily="34" charset="-122"/>
                <a:ea typeface="微软雅黑" pitchFamily="34" charset="-122"/>
              </a:rPr>
              <a:t>Page </a:t>
            </a:r>
            <a:fld id="{EE5964C3-4682-465D-B109-8C0C731FFA15}" type="slidenum">
              <a:rPr lang="en-US" altLang="zh-CN" sz="1200" b="0">
                <a:solidFill>
                  <a:schemeClr val="tx1"/>
                </a:solidFill>
                <a:latin typeface="微软雅黑" pitchFamily="34" charset="-122"/>
                <a:ea typeface="微软雅黑" pitchFamily="34" charset="-122"/>
              </a:rPr>
              <a:pPr>
                <a:defRPr/>
              </a:pPr>
              <a:t>49</a:t>
            </a:fld>
            <a:r>
              <a:rPr lang="en-US" altLang="zh-CN" sz="1200" b="0">
                <a:solidFill>
                  <a:schemeClr val="tx1"/>
                </a:solidFill>
                <a:latin typeface="微软雅黑" pitchFamily="34" charset="-122"/>
                <a:ea typeface="微软雅黑" pitchFamily="34" charset="-122"/>
              </a:rPr>
              <a:t> </a:t>
            </a:r>
          </a:p>
        </p:txBody>
      </p:sp>
      <p:pic>
        <p:nvPicPr>
          <p:cNvPr id="3072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3220" y="1075894"/>
            <a:ext cx="7345188" cy="52334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5" name="直接连接符 4"/>
          <p:cNvCxnSpPr/>
          <p:nvPr/>
        </p:nvCxnSpPr>
        <p:spPr bwMode="auto">
          <a:xfrm>
            <a:off x="1847528" y="980728"/>
            <a:ext cx="82296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1772289002"/>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标题 1"/>
          <p:cNvSpPr>
            <a:spLocks noGrp="1"/>
          </p:cNvSpPr>
          <p:nvPr>
            <p:ph type="title"/>
          </p:nvPr>
        </p:nvSpPr>
        <p:spPr>
          <a:xfrm>
            <a:off x="1981200" y="332657"/>
            <a:ext cx="8229600" cy="714375"/>
          </a:xfrm>
        </p:spPr>
        <p:txBody>
          <a:bodyPr/>
          <a:lstStyle/>
          <a:p>
            <a:pPr>
              <a:lnSpc>
                <a:spcPct val="150000"/>
              </a:lnSpc>
            </a:pPr>
            <a:r>
              <a:rPr lang="en-US" altLang="zh-CN" sz="2800" kern="1200" dirty="0">
                <a:latin typeface="黑体" pitchFamily="2" charset="-122"/>
                <a:ea typeface="黑体" pitchFamily="2" charset="-122"/>
                <a:cs typeface="+mn-cs"/>
              </a:rPr>
              <a:t>C</a:t>
            </a:r>
            <a:r>
              <a:rPr lang="zh-CN" altLang="en-US" sz="2800" kern="1200" dirty="0">
                <a:latin typeface="黑体" pitchFamily="2" charset="-122"/>
                <a:ea typeface="黑体" pitchFamily="2" charset="-122"/>
                <a:cs typeface="+mn-cs"/>
              </a:rPr>
              <a:t>、渠道接入智能化</a:t>
            </a:r>
          </a:p>
        </p:txBody>
      </p:sp>
      <p:sp>
        <p:nvSpPr>
          <p:cNvPr id="9" name="灯片编号占位符 3"/>
          <p:cNvSpPr>
            <a:spLocks noGrp="1"/>
          </p:cNvSpPr>
          <p:nvPr>
            <p:ph type="sldNum" sz="quarter" idx="4294967295"/>
          </p:nvPr>
        </p:nvSpPr>
        <p:spPr>
          <a:xfrm>
            <a:off x="1682750" y="6496050"/>
            <a:ext cx="1219200" cy="323850"/>
          </a:xfrm>
          <a:prstGeom prst="rect">
            <a:avLst/>
          </a:prstGeom>
        </p:spPr>
        <p:txBody>
          <a:bodyPr/>
          <a:lstStyle>
            <a:lvl1pPr>
              <a:defRPr sz="2800" b="1">
                <a:solidFill>
                  <a:schemeClr val="accent1"/>
                </a:solidFill>
                <a:latin typeface="Verdana" pitchFamily="34" charset="0"/>
              </a:defRPr>
            </a:lvl1pPr>
            <a:lvl2pPr>
              <a:defRPr sz="2400">
                <a:solidFill>
                  <a:schemeClr val="tx2"/>
                </a:solidFill>
                <a:latin typeface="Verdana" pitchFamily="34" charset="0"/>
              </a:defRPr>
            </a:lvl2pPr>
            <a:lvl3pPr>
              <a:defRPr sz="2400">
                <a:solidFill>
                  <a:schemeClr val="tx2"/>
                </a:solidFill>
                <a:latin typeface="Verdana" pitchFamily="34" charset="0"/>
              </a:defRPr>
            </a:lvl3pPr>
            <a:lvl4pPr>
              <a:defRPr sz="2000">
                <a:solidFill>
                  <a:schemeClr val="tx2"/>
                </a:solidFill>
                <a:latin typeface="Verdana" pitchFamily="34" charset="0"/>
              </a:defRPr>
            </a:lvl4pPr>
            <a:lvl5pPr>
              <a:defRPr sz="2000">
                <a:solidFill>
                  <a:schemeClr val="tx2"/>
                </a:solidFill>
                <a:latin typeface="Verdana" pitchFamily="34" charset="0"/>
              </a:defRPr>
            </a:lvl5pPr>
            <a:lvl6pPr>
              <a:defRPr sz="2000">
                <a:solidFill>
                  <a:schemeClr val="tx2"/>
                </a:solidFill>
                <a:latin typeface="Verdana" pitchFamily="34" charset="0"/>
              </a:defRPr>
            </a:lvl6pPr>
            <a:lvl7pPr>
              <a:defRPr sz="2000">
                <a:solidFill>
                  <a:schemeClr val="tx2"/>
                </a:solidFill>
                <a:latin typeface="Verdana" pitchFamily="34" charset="0"/>
              </a:defRPr>
            </a:lvl7pPr>
            <a:lvl8pPr>
              <a:defRPr sz="2000">
                <a:solidFill>
                  <a:schemeClr val="tx2"/>
                </a:solidFill>
                <a:latin typeface="Verdana" pitchFamily="34" charset="0"/>
              </a:defRPr>
            </a:lvl8pPr>
            <a:lvl9pPr>
              <a:defRPr sz="2000">
                <a:solidFill>
                  <a:schemeClr val="tx2"/>
                </a:solidFill>
                <a:latin typeface="Verdana" pitchFamily="34" charset="0"/>
              </a:defRPr>
            </a:lvl9pPr>
          </a:lstStyle>
          <a:p>
            <a:pPr>
              <a:defRPr/>
            </a:pPr>
            <a:r>
              <a:rPr lang="en-US" altLang="zh-CN" sz="1200" b="0">
                <a:solidFill>
                  <a:schemeClr val="tx1"/>
                </a:solidFill>
                <a:latin typeface="微软雅黑" pitchFamily="34" charset="-122"/>
                <a:ea typeface="微软雅黑" pitchFamily="34" charset="-122"/>
              </a:rPr>
              <a:t>Page </a:t>
            </a:r>
            <a:fld id="{FF26499A-71DC-41CB-A414-28C4DDCDE684}" type="slidenum">
              <a:rPr lang="en-US" altLang="zh-CN" sz="1200" b="0">
                <a:solidFill>
                  <a:schemeClr val="tx1"/>
                </a:solidFill>
                <a:latin typeface="微软雅黑" pitchFamily="34" charset="-122"/>
                <a:ea typeface="微软雅黑" pitchFamily="34" charset="-122"/>
              </a:rPr>
              <a:pPr>
                <a:defRPr/>
              </a:pPr>
              <a:t>50</a:t>
            </a:fld>
            <a:r>
              <a:rPr lang="en-US" altLang="zh-CN" sz="1200" b="0">
                <a:solidFill>
                  <a:schemeClr val="tx1"/>
                </a:solidFill>
                <a:latin typeface="微软雅黑" pitchFamily="34" charset="-122"/>
                <a:ea typeface="微软雅黑" pitchFamily="34" charset="-122"/>
              </a:rPr>
              <a:t> </a:t>
            </a:r>
          </a:p>
        </p:txBody>
      </p:sp>
      <p:sp>
        <p:nvSpPr>
          <p:cNvPr id="4" name="椭圆 3"/>
          <p:cNvSpPr/>
          <p:nvPr/>
        </p:nvSpPr>
        <p:spPr>
          <a:xfrm>
            <a:off x="3286473" y="1654274"/>
            <a:ext cx="987425" cy="3790950"/>
          </a:xfrm>
          <a:prstGeom prst="ellipse">
            <a:avLst/>
          </a:prstGeom>
          <a:gradFill>
            <a:gsLst>
              <a:gs pos="0">
                <a:srgbClr val="5E9EFF"/>
              </a:gs>
              <a:gs pos="39999">
                <a:srgbClr val="85C2FF"/>
              </a:gs>
              <a:gs pos="70000">
                <a:srgbClr val="C4D6EB"/>
              </a:gs>
              <a:gs pos="100000">
                <a:srgbClr val="FFEBFA"/>
              </a:gs>
            </a:gsLst>
            <a:lin ang="0" scaled="0"/>
          </a:gradFill>
          <a:effectLst>
            <a:outerShdw blurRad="76200" dir="18900000" sy="23000" kx="-1200000" algn="bl" rotWithShape="0">
              <a:prstClr val="black">
                <a:alpha val="20000"/>
              </a:prstClr>
            </a:outerShdw>
          </a:effectLst>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txBody>
          <a:bodyPr anchor="ctr"/>
          <a:lstStyle/>
          <a:p>
            <a:pPr algn="ctr">
              <a:buFont typeface="Arial" pitchFamily="34" charset="0"/>
              <a:buNone/>
              <a:defRPr/>
            </a:pPr>
            <a:endParaRPr lang="zh-CN" altLang="en-US" b="1">
              <a:solidFill>
                <a:srgbClr val="1C3A8E"/>
              </a:solidFill>
              <a:latin typeface="微软雅黑" pitchFamily="34" charset="-122"/>
              <a:ea typeface="微软雅黑" pitchFamily="34" charset="-122"/>
            </a:endParaRPr>
          </a:p>
        </p:txBody>
      </p:sp>
      <p:sp>
        <p:nvSpPr>
          <p:cNvPr id="31749" name="Rectangle 41"/>
          <p:cNvSpPr>
            <a:spLocks noChangeAspect="1" noChangeArrowheads="1"/>
          </p:cNvSpPr>
          <p:nvPr/>
        </p:nvSpPr>
        <p:spPr bwMode="auto">
          <a:xfrm>
            <a:off x="4732685" y="1905099"/>
            <a:ext cx="168275" cy="166688"/>
          </a:xfrm>
          <a:prstGeom prst="rect">
            <a:avLst/>
          </a:prstGeom>
          <a:solidFill>
            <a:srgbClr val="007AA0"/>
          </a:solidFill>
          <a:ln w="9525"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50" name="Rectangle 42"/>
          <p:cNvSpPr>
            <a:spLocks noChangeAspect="1" noChangeArrowheads="1"/>
          </p:cNvSpPr>
          <p:nvPr/>
        </p:nvSpPr>
        <p:spPr bwMode="auto">
          <a:xfrm>
            <a:off x="4732685" y="2138463"/>
            <a:ext cx="168275" cy="166687"/>
          </a:xfrm>
          <a:prstGeom prst="rect">
            <a:avLst/>
          </a:prstGeom>
          <a:solidFill>
            <a:srgbClr val="0098C8"/>
          </a:solidFill>
          <a:ln w="9525"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51" name="Rectangle 43"/>
          <p:cNvSpPr>
            <a:spLocks noChangeAspect="1" noChangeArrowheads="1"/>
          </p:cNvSpPr>
          <p:nvPr/>
        </p:nvSpPr>
        <p:spPr bwMode="auto">
          <a:xfrm>
            <a:off x="4732685" y="2373413"/>
            <a:ext cx="168275" cy="166687"/>
          </a:xfrm>
          <a:prstGeom prst="rect">
            <a:avLst/>
          </a:prstGeom>
          <a:solidFill>
            <a:srgbClr val="00B7F0"/>
          </a:solidFill>
          <a:ln w="9525"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52" name="Rectangle 46"/>
          <p:cNvSpPr>
            <a:spLocks noChangeAspect="1" noChangeArrowheads="1"/>
          </p:cNvSpPr>
          <p:nvPr/>
        </p:nvSpPr>
        <p:spPr bwMode="auto">
          <a:xfrm>
            <a:off x="4732685" y="3141763"/>
            <a:ext cx="168275" cy="166687"/>
          </a:xfrm>
          <a:prstGeom prst="rect">
            <a:avLst/>
          </a:prstGeom>
          <a:solidFill>
            <a:srgbClr val="186400"/>
          </a:solidFill>
          <a:ln w="9525"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53" name="Rectangle 47"/>
          <p:cNvSpPr>
            <a:spLocks noChangeAspect="1" noChangeArrowheads="1"/>
          </p:cNvSpPr>
          <p:nvPr/>
        </p:nvSpPr>
        <p:spPr bwMode="auto">
          <a:xfrm>
            <a:off x="4732685" y="3375124"/>
            <a:ext cx="168275" cy="166688"/>
          </a:xfrm>
          <a:prstGeom prst="rect">
            <a:avLst/>
          </a:prstGeom>
          <a:solidFill>
            <a:srgbClr val="2BB400"/>
          </a:solidFill>
          <a:ln w="9525"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54" name="Rectangle 48"/>
          <p:cNvSpPr>
            <a:spLocks noChangeAspect="1" noChangeArrowheads="1"/>
          </p:cNvSpPr>
          <p:nvPr/>
        </p:nvSpPr>
        <p:spPr bwMode="auto">
          <a:xfrm>
            <a:off x="4732685" y="3610074"/>
            <a:ext cx="168275" cy="166688"/>
          </a:xfrm>
          <a:prstGeom prst="rect">
            <a:avLst/>
          </a:prstGeom>
          <a:solidFill>
            <a:srgbClr val="39F000"/>
          </a:solidFill>
          <a:ln w="9525"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55" name="Rectangle 51"/>
          <p:cNvSpPr>
            <a:spLocks noChangeAspect="1" noChangeArrowheads="1"/>
          </p:cNvSpPr>
          <p:nvPr/>
        </p:nvSpPr>
        <p:spPr bwMode="auto">
          <a:xfrm>
            <a:off x="4756498" y="4424463"/>
            <a:ext cx="168275" cy="168275"/>
          </a:xfrm>
          <a:prstGeom prst="rect">
            <a:avLst/>
          </a:prstGeom>
          <a:solidFill>
            <a:srgbClr val="969200"/>
          </a:solidFill>
          <a:ln w="9525"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56" name="Rectangle 52"/>
          <p:cNvSpPr>
            <a:spLocks noChangeAspect="1" noChangeArrowheads="1"/>
          </p:cNvSpPr>
          <p:nvPr/>
        </p:nvSpPr>
        <p:spPr bwMode="auto">
          <a:xfrm>
            <a:off x="4756498" y="4657825"/>
            <a:ext cx="168275" cy="168275"/>
          </a:xfrm>
          <a:prstGeom prst="rect">
            <a:avLst/>
          </a:prstGeom>
          <a:solidFill>
            <a:srgbClr val="DCD700"/>
          </a:solidFill>
          <a:ln w="9525"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57" name="Rectangle 53"/>
          <p:cNvSpPr>
            <a:spLocks noChangeAspect="1" noChangeArrowheads="1"/>
          </p:cNvSpPr>
          <p:nvPr/>
        </p:nvSpPr>
        <p:spPr bwMode="auto">
          <a:xfrm>
            <a:off x="4756498" y="4892775"/>
            <a:ext cx="168275" cy="168275"/>
          </a:xfrm>
          <a:prstGeom prst="rect">
            <a:avLst/>
          </a:prstGeom>
          <a:solidFill>
            <a:srgbClr val="F6F000"/>
          </a:solidFill>
          <a:ln w="9525" algn="ctr">
            <a:solidFill>
              <a:srgbClr val="808080"/>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62" name="Rectangle 17" descr="색종이 조각"/>
          <p:cNvSpPr>
            <a:spLocks noChangeArrowheads="1"/>
          </p:cNvSpPr>
          <p:nvPr/>
        </p:nvSpPr>
        <p:spPr bwMode="auto">
          <a:xfrm>
            <a:off x="7804502" y="1654274"/>
            <a:ext cx="739770" cy="3659188"/>
          </a:xfrm>
          <a:prstGeom prst="rect">
            <a:avLst/>
          </a:prstGeom>
          <a:solidFill>
            <a:schemeClr val="accent2">
              <a:lumMod val="40000"/>
              <a:lumOff val="60000"/>
            </a:schemeClr>
          </a:solidFill>
          <a:ln>
            <a:noFill/>
          </a:ln>
          <a:effectLst>
            <a:outerShdw dist="35921" dir="2700000" algn="ctr" rotWithShape="0">
              <a:schemeClr val="bg2"/>
            </a:outerShdw>
          </a:effectLst>
          <a:extLst/>
        </p:spPr>
        <p:txBody>
          <a:bodyPr wrap="none" anchor="ctr"/>
          <a:lstStyle/>
          <a:p>
            <a:endParaRPr lang="zh-CN" altLang="en-US">
              <a:latin typeface="微软雅黑" pitchFamily="34" charset="-122"/>
              <a:ea typeface="微软雅黑" pitchFamily="34" charset="-122"/>
            </a:endParaRPr>
          </a:p>
        </p:txBody>
      </p:sp>
      <p:sp>
        <p:nvSpPr>
          <p:cNvPr id="31763" name="AutoShape 21"/>
          <p:cNvSpPr>
            <a:spLocks noChangeArrowheads="1"/>
          </p:cNvSpPr>
          <p:nvPr/>
        </p:nvSpPr>
        <p:spPr bwMode="auto">
          <a:xfrm>
            <a:off x="6317439" y="3087928"/>
            <a:ext cx="1329079" cy="716827"/>
          </a:xfrm>
          <a:prstGeom prst="rightArrow">
            <a:avLst>
              <a:gd name="adj1" fmla="val 78148"/>
              <a:gd name="adj2" fmla="val 63856"/>
            </a:avLst>
          </a:prstGeom>
          <a:solidFill>
            <a:srgbClr val="FFFFFF"/>
          </a:solidFill>
          <a:ln>
            <a:noFill/>
          </a:ln>
          <a:effectLst/>
          <a:extLs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64" name="AutoShape 37"/>
          <p:cNvSpPr>
            <a:spLocks noChangeArrowheads="1"/>
          </p:cNvSpPr>
          <p:nvPr/>
        </p:nvSpPr>
        <p:spPr bwMode="auto">
          <a:xfrm>
            <a:off x="5167659" y="1775014"/>
            <a:ext cx="2636843" cy="851708"/>
          </a:xfrm>
          <a:prstGeom prst="rightArrow">
            <a:avLst>
              <a:gd name="adj1" fmla="val 78148"/>
              <a:gd name="adj2" fmla="val 63858"/>
            </a:avLst>
          </a:prstGeom>
          <a:solidFill>
            <a:schemeClr val="accent5">
              <a:lumMod val="60000"/>
              <a:lumOff val="40000"/>
            </a:schemeClr>
          </a:solidFill>
          <a:ln w="9525" algn="ctr">
            <a:solidFill>
              <a:schemeClr val="tx1"/>
            </a:solidFill>
            <a:miter lim="800000"/>
            <a:headEnd/>
            <a:tailEnd/>
          </a:ln>
          <a:effectLst/>
          <a:extLst/>
        </p:spPr>
        <p:txBody>
          <a:bodyPr wrap="none" anchor="ctr"/>
          <a:lstStyle/>
          <a:p>
            <a:endParaRPr lang="zh-CN" altLang="en-US" sz="2000">
              <a:latin typeface="微软雅黑" pitchFamily="34" charset="-122"/>
              <a:ea typeface="微软雅黑" pitchFamily="34" charset="-122"/>
            </a:endParaRPr>
          </a:p>
        </p:txBody>
      </p:sp>
      <p:sp>
        <p:nvSpPr>
          <p:cNvPr id="31765" name="AutoShape 38"/>
          <p:cNvSpPr>
            <a:spLocks noChangeArrowheads="1"/>
          </p:cNvSpPr>
          <p:nvPr/>
        </p:nvSpPr>
        <p:spPr bwMode="auto">
          <a:xfrm>
            <a:off x="5167659" y="2937818"/>
            <a:ext cx="2478858" cy="866936"/>
          </a:xfrm>
          <a:prstGeom prst="rightArrow">
            <a:avLst>
              <a:gd name="adj1" fmla="val 78148"/>
              <a:gd name="adj2" fmla="val 63849"/>
            </a:avLst>
          </a:prstGeom>
          <a:solidFill>
            <a:srgbClr val="92D050"/>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66" name="AutoShape 39"/>
          <p:cNvSpPr>
            <a:spLocks noChangeArrowheads="1"/>
          </p:cNvSpPr>
          <p:nvPr/>
        </p:nvSpPr>
        <p:spPr bwMode="auto">
          <a:xfrm>
            <a:off x="5167659" y="4305120"/>
            <a:ext cx="2478858" cy="791881"/>
          </a:xfrm>
          <a:prstGeom prst="rightArrow">
            <a:avLst>
              <a:gd name="adj1" fmla="val 78148"/>
              <a:gd name="adj2" fmla="val 63858"/>
            </a:avLst>
          </a:prstGeom>
          <a:solidFill>
            <a:srgbClr val="CCCC00"/>
          </a:solidFill>
          <a:ln w="9525" algn="ctr">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sz="2000">
              <a:latin typeface="微软雅黑" pitchFamily="34" charset="-122"/>
              <a:ea typeface="微软雅黑" pitchFamily="34" charset="-122"/>
            </a:endParaRPr>
          </a:p>
        </p:txBody>
      </p:sp>
      <p:sp>
        <p:nvSpPr>
          <p:cNvPr id="31767" name="Text Box 61"/>
          <p:cNvSpPr txBox="1">
            <a:spLocks noChangeArrowheads="1"/>
          </p:cNvSpPr>
          <p:nvPr/>
        </p:nvSpPr>
        <p:spPr bwMode="auto">
          <a:xfrm>
            <a:off x="5195244" y="1954104"/>
            <a:ext cx="2264450" cy="4924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a:defRPr>
                <a:solidFill>
                  <a:schemeClr val="tx1"/>
                </a:solidFill>
                <a:latin typeface="Times New Roman" pitchFamily="18" charset="0"/>
              </a:defRPr>
            </a:lvl1pPr>
            <a:lvl2pPr marL="742950" indent="-285750">
              <a:defRPr>
                <a:solidFill>
                  <a:schemeClr val="tx1"/>
                </a:solidFill>
                <a:latin typeface="Times New Roman" pitchFamily="18" charset="0"/>
              </a:defRPr>
            </a:lvl2pPr>
            <a:lvl3pPr marL="1143000" indent="-228600">
              <a:defRPr>
                <a:solidFill>
                  <a:schemeClr val="tx1"/>
                </a:solidFill>
                <a:latin typeface="Times New Roman" pitchFamily="18" charset="0"/>
              </a:defRPr>
            </a:lvl3pPr>
            <a:lvl4pPr marL="1600200" indent="-228600">
              <a:defRPr>
                <a:solidFill>
                  <a:schemeClr val="tx1"/>
                </a:solidFill>
                <a:latin typeface="Times New Roman" pitchFamily="18" charset="0"/>
              </a:defRPr>
            </a:lvl4pPr>
            <a:lvl5pPr marL="2057400" indent="-228600">
              <a:defRPr>
                <a:solidFill>
                  <a:schemeClr val="tx1"/>
                </a:solidFill>
                <a:latin typeface="Times New Roman" pitchFamily="18" charset="0"/>
              </a:defRPr>
            </a:lvl5pPr>
            <a:lvl6pPr marL="2514600" indent="-228600" eaLnBrk="0" fontAlgn="base" hangingPunct="0">
              <a:spcBef>
                <a:spcPct val="0"/>
              </a:spcBef>
              <a:spcAft>
                <a:spcPct val="0"/>
              </a:spcAft>
              <a:defRPr>
                <a:solidFill>
                  <a:schemeClr val="tx1"/>
                </a:solidFill>
                <a:latin typeface="Times New Roman" pitchFamily="18" charset="0"/>
              </a:defRPr>
            </a:lvl6pPr>
            <a:lvl7pPr marL="2971800" indent="-228600" eaLnBrk="0" fontAlgn="base" hangingPunct="0">
              <a:spcBef>
                <a:spcPct val="0"/>
              </a:spcBef>
              <a:spcAft>
                <a:spcPct val="0"/>
              </a:spcAft>
              <a:defRPr>
                <a:solidFill>
                  <a:schemeClr val="tx1"/>
                </a:solidFill>
                <a:latin typeface="Times New Roman" pitchFamily="18" charset="0"/>
              </a:defRPr>
            </a:lvl7pPr>
            <a:lvl8pPr marL="3429000" indent="-228600" eaLnBrk="0" fontAlgn="base" hangingPunct="0">
              <a:spcBef>
                <a:spcPct val="0"/>
              </a:spcBef>
              <a:spcAft>
                <a:spcPct val="0"/>
              </a:spcAft>
              <a:defRPr>
                <a:solidFill>
                  <a:schemeClr val="tx1"/>
                </a:solidFill>
                <a:latin typeface="Times New Roman" pitchFamily="18" charset="0"/>
              </a:defRPr>
            </a:lvl8pPr>
            <a:lvl9pPr marL="3886200" indent="-228600" eaLnBrk="0" fontAlgn="base" hangingPunct="0">
              <a:spcBef>
                <a:spcPct val="0"/>
              </a:spcBef>
              <a:spcAft>
                <a:spcPct val="0"/>
              </a:spcAft>
              <a:defRPr>
                <a:solidFill>
                  <a:schemeClr val="tx1"/>
                </a:solidFill>
                <a:latin typeface="Times New Roman" pitchFamily="18" charset="0"/>
              </a:defRPr>
            </a:lvl9pPr>
          </a:lstStyle>
          <a:p>
            <a:r>
              <a:rPr lang="zh-CN" altLang="en-US" sz="1600" b="1" dirty="0">
                <a:latin typeface="微软雅黑" pitchFamily="34" charset="-122"/>
                <a:ea typeface="微软雅黑" pitchFamily="34" charset="-122"/>
              </a:rPr>
              <a:t>网银内管系统、报表系统、</a:t>
            </a:r>
            <a:endParaRPr lang="en-US" altLang="zh-CN" sz="1600" b="1" dirty="0">
              <a:latin typeface="微软雅黑" pitchFamily="34" charset="-122"/>
              <a:ea typeface="微软雅黑" pitchFamily="34" charset="-122"/>
            </a:endParaRPr>
          </a:p>
          <a:p>
            <a:r>
              <a:rPr lang="zh-CN" altLang="en-US" sz="1600" b="1" dirty="0">
                <a:latin typeface="微软雅黑" pitchFamily="34" charset="-122"/>
                <a:ea typeface="微软雅黑" pitchFamily="34" charset="-122"/>
              </a:rPr>
              <a:t>信息系统、办公系统等</a:t>
            </a:r>
            <a:endParaRPr lang="en-US" altLang="ko-KR" sz="1600" b="1" dirty="0">
              <a:latin typeface="微软雅黑" pitchFamily="34" charset="-122"/>
              <a:ea typeface="微软雅黑" pitchFamily="34" charset="-122"/>
            </a:endParaRPr>
          </a:p>
        </p:txBody>
      </p:sp>
      <p:sp>
        <p:nvSpPr>
          <p:cNvPr id="31768" name="Text Box 62"/>
          <p:cNvSpPr txBox="1">
            <a:spLocks noChangeArrowheads="1"/>
          </p:cNvSpPr>
          <p:nvPr/>
        </p:nvSpPr>
        <p:spPr bwMode="auto">
          <a:xfrm>
            <a:off x="5237874" y="3122346"/>
            <a:ext cx="1865726" cy="4924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nchor="ctr">
            <a:spAutoFit/>
          </a:bodyPr>
          <a:lstStyle>
            <a:lvl1pPr>
              <a:defRPr>
                <a:solidFill>
                  <a:schemeClr val="tx1"/>
                </a:solidFill>
                <a:latin typeface="Times New Roman" pitchFamily="18" charset="0"/>
              </a:defRPr>
            </a:lvl1pPr>
            <a:lvl2pPr marL="742950" indent="-285750">
              <a:defRPr>
                <a:solidFill>
                  <a:schemeClr val="tx1"/>
                </a:solidFill>
                <a:latin typeface="Times New Roman" pitchFamily="18" charset="0"/>
              </a:defRPr>
            </a:lvl2pPr>
            <a:lvl3pPr marL="1143000" indent="-228600">
              <a:defRPr>
                <a:solidFill>
                  <a:schemeClr val="tx1"/>
                </a:solidFill>
                <a:latin typeface="Times New Roman" pitchFamily="18" charset="0"/>
              </a:defRPr>
            </a:lvl3pPr>
            <a:lvl4pPr marL="1600200" indent="-228600">
              <a:defRPr>
                <a:solidFill>
                  <a:schemeClr val="tx1"/>
                </a:solidFill>
                <a:latin typeface="Times New Roman" pitchFamily="18" charset="0"/>
              </a:defRPr>
            </a:lvl4pPr>
            <a:lvl5pPr marL="2057400" indent="-228600">
              <a:defRPr>
                <a:solidFill>
                  <a:schemeClr val="tx1"/>
                </a:solidFill>
                <a:latin typeface="Times New Roman" pitchFamily="18" charset="0"/>
              </a:defRPr>
            </a:lvl5pPr>
            <a:lvl6pPr marL="2514600" indent="-228600" eaLnBrk="0" fontAlgn="base" hangingPunct="0">
              <a:spcBef>
                <a:spcPct val="0"/>
              </a:spcBef>
              <a:spcAft>
                <a:spcPct val="0"/>
              </a:spcAft>
              <a:defRPr>
                <a:solidFill>
                  <a:schemeClr val="tx1"/>
                </a:solidFill>
                <a:latin typeface="Times New Roman" pitchFamily="18" charset="0"/>
              </a:defRPr>
            </a:lvl6pPr>
            <a:lvl7pPr marL="2971800" indent="-228600" eaLnBrk="0" fontAlgn="base" hangingPunct="0">
              <a:spcBef>
                <a:spcPct val="0"/>
              </a:spcBef>
              <a:spcAft>
                <a:spcPct val="0"/>
              </a:spcAft>
              <a:defRPr>
                <a:solidFill>
                  <a:schemeClr val="tx1"/>
                </a:solidFill>
                <a:latin typeface="Times New Roman" pitchFamily="18" charset="0"/>
              </a:defRPr>
            </a:lvl7pPr>
            <a:lvl8pPr marL="3429000" indent="-228600" eaLnBrk="0" fontAlgn="base" hangingPunct="0">
              <a:spcBef>
                <a:spcPct val="0"/>
              </a:spcBef>
              <a:spcAft>
                <a:spcPct val="0"/>
              </a:spcAft>
              <a:defRPr>
                <a:solidFill>
                  <a:schemeClr val="tx1"/>
                </a:solidFill>
                <a:latin typeface="Times New Roman" pitchFamily="18" charset="0"/>
              </a:defRPr>
            </a:lvl8pPr>
            <a:lvl9pPr marL="3886200" indent="-228600" eaLnBrk="0" fontAlgn="base" hangingPunct="0">
              <a:spcBef>
                <a:spcPct val="0"/>
              </a:spcBef>
              <a:spcAft>
                <a:spcPct val="0"/>
              </a:spcAft>
              <a:defRPr>
                <a:solidFill>
                  <a:schemeClr val="tx1"/>
                </a:solidFill>
                <a:latin typeface="Times New Roman" pitchFamily="18" charset="0"/>
              </a:defRPr>
            </a:lvl9pPr>
          </a:lstStyle>
          <a:p>
            <a:r>
              <a:rPr lang="zh-CN" altLang="en-US" sz="1600" b="1">
                <a:latin typeface="微软雅黑" pitchFamily="34" charset="-122"/>
                <a:ea typeface="微软雅黑" pitchFamily="34" charset="-122"/>
              </a:rPr>
              <a:t>电子验印、支付密码、</a:t>
            </a:r>
            <a:endParaRPr lang="en-US" altLang="zh-CN" sz="1600" b="1">
              <a:latin typeface="微软雅黑" pitchFamily="34" charset="-122"/>
              <a:ea typeface="微软雅黑" pitchFamily="34" charset="-122"/>
            </a:endParaRPr>
          </a:p>
          <a:p>
            <a:r>
              <a:rPr lang="zh-CN" altLang="en-US" sz="1600" b="1">
                <a:latin typeface="微软雅黑" pitchFamily="34" charset="-122"/>
                <a:ea typeface="微软雅黑" pitchFamily="34" charset="-122"/>
              </a:rPr>
              <a:t>身份核查、柜外清等</a:t>
            </a:r>
            <a:endParaRPr lang="en-US" altLang="ko-KR" sz="1600" b="1">
              <a:latin typeface="微软雅黑" pitchFamily="34" charset="-122"/>
              <a:ea typeface="微软雅黑" pitchFamily="34" charset="-122"/>
            </a:endParaRPr>
          </a:p>
        </p:txBody>
      </p:sp>
      <p:sp>
        <p:nvSpPr>
          <p:cNvPr id="31769" name="Text Box 63"/>
          <p:cNvSpPr txBox="1">
            <a:spLocks noChangeArrowheads="1"/>
          </p:cNvSpPr>
          <p:nvPr/>
        </p:nvSpPr>
        <p:spPr bwMode="auto">
          <a:xfrm>
            <a:off x="5195244" y="4491823"/>
            <a:ext cx="2264450" cy="4924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0" tIns="0" rIns="0" bIns="0" anchor="ctr">
            <a:spAutoFit/>
          </a:bodyPr>
          <a:lstStyle>
            <a:lvl1pPr>
              <a:defRPr>
                <a:solidFill>
                  <a:schemeClr val="tx1"/>
                </a:solidFill>
                <a:latin typeface="Times New Roman" pitchFamily="18" charset="0"/>
              </a:defRPr>
            </a:lvl1pPr>
            <a:lvl2pPr marL="742950" indent="-285750">
              <a:defRPr>
                <a:solidFill>
                  <a:schemeClr val="tx1"/>
                </a:solidFill>
                <a:latin typeface="Times New Roman" pitchFamily="18" charset="0"/>
              </a:defRPr>
            </a:lvl2pPr>
            <a:lvl3pPr marL="1143000" indent="-228600">
              <a:defRPr>
                <a:solidFill>
                  <a:schemeClr val="tx1"/>
                </a:solidFill>
                <a:latin typeface="Times New Roman" pitchFamily="18" charset="0"/>
              </a:defRPr>
            </a:lvl3pPr>
            <a:lvl4pPr marL="1600200" indent="-228600">
              <a:defRPr>
                <a:solidFill>
                  <a:schemeClr val="tx1"/>
                </a:solidFill>
                <a:latin typeface="Times New Roman" pitchFamily="18" charset="0"/>
              </a:defRPr>
            </a:lvl4pPr>
            <a:lvl5pPr marL="2057400" indent="-228600">
              <a:defRPr>
                <a:solidFill>
                  <a:schemeClr val="tx1"/>
                </a:solidFill>
                <a:latin typeface="Times New Roman" pitchFamily="18" charset="0"/>
              </a:defRPr>
            </a:lvl5pPr>
            <a:lvl6pPr marL="2514600" indent="-228600" eaLnBrk="0" fontAlgn="base" hangingPunct="0">
              <a:spcBef>
                <a:spcPct val="0"/>
              </a:spcBef>
              <a:spcAft>
                <a:spcPct val="0"/>
              </a:spcAft>
              <a:defRPr>
                <a:solidFill>
                  <a:schemeClr val="tx1"/>
                </a:solidFill>
                <a:latin typeface="Times New Roman" pitchFamily="18" charset="0"/>
              </a:defRPr>
            </a:lvl6pPr>
            <a:lvl7pPr marL="2971800" indent="-228600" eaLnBrk="0" fontAlgn="base" hangingPunct="0">
              <a:spcBef>
                <a:spcPct val="0"/>
              </a:spcBef>
              <a:spcAft>
                <a:spcPct val="0"/>
              </a:spcAft>
              <a:defRPr>
                <a:solidFill>
                  <a:schemeClr val="tx1"/>
                </a:solidFill>
                <a:latin typeface="Times New Roman" pitchFamily="18" charset="0"/>
              </a:defRPr>
            </a:lvl7pPr>
            <a:lvl8pPr marL="3429000" indent="-228600" eaLnBrk="0" fontAlgn="base" hangingPunct="0">
              <a:spcBef>
                <a:spcPct val="0"/>
              </a:spcBef>
              <a:spcAft>
                <a:spcPct val="0"/>
              </a:spcAft>
              <a:defRPr>
                <a:solidFill>
                  <a:schemeClr val="tx1"/>
                </a:solidFill>
                <a:latin typeface="Times New Roman" pitchFamily="18" charset="0"/>
              </a:defRPr>
            </a:lvl8pPr>
            <a:lvl9pPr marL="3886200" indent="-228600" eaLnBrk="0" fontAlgn="base" hangingPunct="0">
              <a:spcBef>
                <a:spcPct val="0"/>
              </a:spcBef>
              <a:spcAft>
                <a:spcPct val="0"/>
              </a:spcAft>
              <a:defRPr>
                <a:solidFill>
                  <a:schemeClr val="tx1"/>
                </a:solidFill>
                <a:latin typeface="Times New Roman" pitchFamily="18" charset="0"/>
              </a:defRPr>
            </a:lvl9pPr>
          </a:lstStyle>
          <a:p>
            <a:r>
              <a:rPr lang="zh-CN" altLang="en-US" sz="1600" b="1" dirty="0">
                <a:latin typeface="微软雅黑" pitchFamily="34" charset="-122"/>
                <a:ea typeface="微软雅黑" pitchFamily="34" charset="-122"/>
              </a:rPr>
              <a:t>填单机、排除机、回单机、发卡机、</a:t>
            </a:r>
            <a:r>
              <a:rPr lang="en-US" altLang="zh-CN" sz="1600" b="1" dirty="0">
                <a:latin typeface="微软雅黑" pitchFamily="34" charset="-122"/>
                <a:ea typeface="微软雅黑" pitchFamily="34" charset="-122"/>
              </a:rPr>
              <a:t>ATM/VTM</a:t>
            </a:r>
            <a:r>
              <a:rPr lang="zh-CN" altLang="en-US" sz="1600" b="1" dirty="0">
                <a:latin typeface="微软雅黑" pitchFamily="34" charset="-122"/>
                <a:ea typeface="微软雅黑" pitchFamily="34" charset="-122"/>
              </a:rPr>
              <a:t>等</a:t>
            </a:r>
            <a:endParaRPr lang="en-US" altLang="ko-KR" sz="1600" b="1" dirty="0">
              <a:latin typeface="微软雅黑" pitchFamily="34" charset="-122"/>
              <a:ea typeface="微软雅黑" pitchFamily="34" charset="-122"/>
            </a:endParaRPr>
          </a:p>
        </p:txBody>
      </p:sp>
      <p:sp>
        <p:nvSpPr>
          <p:cNvPr id="31759" name="TextBox 38"/>
          <p:cNvSpPr txBox="1">
            <a:spLocks noChangeArrowheads="1"/>
          </p:cNvSpPr>
          <p:nvPr/>
        </p:nvSpPr>
        <p:spPr bwMode="auto">
          <a:xfrm>
            <a:off x="3502372" y="2268638"/>
            <a:ext cx="577850" cy="282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itchFamily="18" charset="0"/>
              </a:defRPr>
            </a:lvl1pPr>
            <a:lvl2pPr marL="742950" indent="-285750">
              <a:defRPr>
                <a:solidFill>
                  <a:schemeClr val="tx1"/>
                </a:solidFill>
                <a:latin typeface="Times New Roman" pitchFamily="18" charset="0"/>
              </a:defRPr>
            </a:lvl2pPr>
            <a:lvl3pPr marL="1143000" indent="-228600">
              <a:defRPr>
                <a:solidFill>
                  <a:schemeClr val="tx1"/>
                </a:solidFill>
                <a:latin typeface="Times New Roman" pitchFamily="18" charset="0"/>
              </a:defRPr>
            </a:lvl3pPr>
            <a:lvl4pPr marL="1600200" indent="-228600">
              <a:defRPr>
                <a:solidFill>
                  <a:schemeClr val="tx1"/>
                </a:solidFill>
                <a:latin typeface="Times New Roman" pitchFamily="18" charset="0"/>
              </a:defRPr>
            </a:lvl4pPr>
            <a:lvl5pPr marL="2057400" indent="-228600">
              <a:defRPr>
                <a:solidFill>
                  <a:schemeClr val="tx1"/>
                </a:solidFill>
                <a:latin typeface="Times New Roman" pitchFamily="18" charset="0"/>
              </a:defRPr>
            </a:lvl5pPr>
            <a:lvl6pPr marL="2514600" indent="-228600" eaLnBrk="0" fontAlgn="base" hangingPunct="0">
              <a:spcBef>
                <a:spcPct val="0"/>
              </a:spcBef>
              <a:spcAft>
                <a:spcPct val="0"/>
              </a:spcAft>
              <a:defRPr>
                <a:solidFill>
                  <a:schemeClr val="tx1"/>
                </a:solidFill>
                <a:latin typeface="Times New Roman" pitchFamily="18" charset="0"/>
              </a:defRPr>
            </a:lvl6pPr>
            <a:lvl7pPr marL="2971800" indent="-228600" eaLnBrk="0" fontAlgn="base" hangingPunct="0">
              <a:spcBef>
                <a:spcPct val="0"/>
              </a:spcBef>
              <a:spcAft>
                <a:spcPct val="0"/>
              </a:spcAft>
              <a:defRPr>
                <a:solidFill>
                  <a:schemeClr val="tx1"/>
                </a:solidFill>
                <a:latin typeface="Times New Roman" pitchFamily="18" charset="0"/>
              </a:defRPr>
            </a:lvl7pPr>
            <a:lvl8pPr marL="3429000" indent="-228600" eaLnBrk="0" fontAlgn="base" hangingPunct="0">
              <a:spcBef>
                <a:spcPct val="0"/>
              </a:spcBef>
              <a:spcAft>
                <a:spcPct val="0"/>
              </a:spcAft>
              <a:defRPr>
                <a:solidFill>
                  <a:schemeClr val="tx1"/>
                </a:solidFill>
                <a:latin typeface="Times New Roman" pitchFamily="18" charset="0"/>
              </a:defRPr>
            </a:lvl8pPr>
            <a:lvl9pPr marL="3886200" indent="-228600" eaLnBrk="0" fontAlgn="base" hangingPunct="0">
              <a:spcBef>
                <a:spcPct val="0"/>
              </a:spcBef>
              <a:spcAft>
                <a:spcPct val="0"/>
              </a:spcAft>
              <a:defRPr>
                <a:solidFill>
                  <a:schemeClr val="tx1"/>
                </a:solidFill>
                <a:latin typeface="Times New Roman" pitchFamily="18" charset="0"/>
              </a:defRPr>
            </a:lvl9pPr>
          </a:lstStyle>
          <a:p>
            <a:r>
              <a:rPr lang="zh-CN" altLang="en-US" sz="2200" b="1">
                <a:latin typeface="微软雅黑" pitchFamily="34" charset="-122"/>
                <a:ea typeface="微软雅黑" pitchFamily="34" charset="-122"/>
              </a:rPr>
              <a:t>外围设备智能接入</a:t>
            </a:r>
            <a:endParaRPr lang="en-US" altLang="zh-CN" sz="2200" b="1">
              <a:latin typeface="微软雅黑" pitchFamily="34" charset="-122"/>
              <a:ea typeface="微软雅黑" pitchFamily="34" charset="-122"/>
            </a:endParaRPr>
          </a:p>
        </p:txBody>
      </p:sp>
      <p:sp>
        <p:nvSpPr>
          <p:cNvPr id="25" name="左大括号 24"/>
          <p:cNvSpPr/>
          <p:nvPr/>
        </p:nvSpPr>
        <p:spPr bwMode="auto">
          <a:xfrm>
            <a:off x="4253260" y="2195612"/>
            <a:ext cx="479425" cy="2546350"/>
          </a:xfrm>
          <a:prstGeom prst="leftBrace">
            <a:avLst/>
          </a:prstGeom>
          <a:noFill/>
          <a:ln w="9525" cap="flat" cmpd="sng" algn="ctr">
            <a:solidFill>
              <a:schemeClr val="tx1"/>
            </a:solidFill>
            <a:prstDash val="solid"/>
            <a:round/>
            <a:headEnd type="none" w="med" len="med"/>
            <a:tailEnd type="none" w="med" len="med"/>
          </a:ln>
          <a:effectLst>
            <a:outerShdw dist="17961" dir="2700000" algn="ctr" rotWithShape="0">
              <a:schemeClr val="tx1">
                <a:gamma/>
                <a:shade val="60000"/>
                <a:invGamma/>
              </a:schemeClr>
            </a:outerShdw>
          </a:effectLst>
        </p:spPr>
        <p:txBody>
          <a:bodyPr/>
          <a:lstStyle/>
          <a:p>
            <a:pPr eaLnBrk="1" hangingPunct="1">
              <a:defRPr/>
            </a:pPr>
            <a:endParaRPr lang="zh-CN" altLang="en-US">
              <a:latin typeface="微软雅黑" pitchFamily="34" charset="-122"/>
              <a:ea typeface="微软雅黑" pitchFamily="34" charset="-122"/>
            </a:endParaRPr>
          </a:p>
        </p:txBody>
      </p:sp>
      <p:sp>
        <p:nvSpPr>
          <p:cNvPr id="31761" name="TextBox 38"/>
          <p:cNvSpPr txBox="1">
            <a:spLocks noChangeArrowheads="1"/>
          </p:cNvSpPr>
          <p:nvPr/>
        </p:nvSpPr>
        <p:spPr bwMode="auto">
          <a:xfrm>
            <a:off x="7896573" y="1774924"/>
            <a:ext cx="479425" cy="3538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itchFamily="18" charset="0"/>
              </a:defRPr>
            </a:lvl1pPr>
            <a:lvl2pPr marL="742950" indent="-285750">
              <a:defRPr>
                <a:solidFill>
                  <a:schemeClr val="tx1"/>
                </a:solidFill>
                <a:latin typeface="Times New Roman" pitchFamily="18" charset="0"/>
              </a:defRPr>
            </a:lvl2pPr>
            <a:lvl3pPr marL="1143000" indent="-228600">
              <a:defRPr>
                <a:solidFill>
                  <a:schemeClr val="tx1"/>
                </a:solidFill>
                <a:latin typeface="Times New Roman" pitchFamily="18" charset="0"/>
              </a:defRPr>
            </a:lvl3pPr>
            <a:lvl4pPr marL="1600200" indent="-228600">
              <a:defRPr>
                <a:solidFill>
                  <a:schemeClr val="tx1"/>
                </a:solidFill>
                <a:latin typeface="Times New Roman" pitchFamily="18" charset="0"/>
              </a:defRPr>
            </a:lvl4pPr>
            <a:lvl5pPr marL="2057400" indent="-228600">
              <a:defRPr>
                <a:solidFill>
                  <a:schemeClr val="tx1"/>
                </a:solidFill>
                <a:latin typeface="Times New Roman" pitchFamily="18" charset="0"/>
              </a:defRPr>
            </a:lvl5pPr>
            <a:lvl6pPr marL="2514600" indent="-228600" eaLnBrk="0" fontAlgn="base" hangingPunct="0">
              <a:spcBef>
                <a:spcPct val="0"/>
              </a:spcBef>
              <a:spcAft>
                <a:spcPct val="0"/>
              </a:spcAft>
              <a:defRPr>
                <a:solidFill>
                  <a:schemeClr val="tx1"/>
                </a:solidFill>
                <a:latin typeface="Times New Roman" pitchFamily="18" charset="0"/>
              </a:defRPr>
            </a:lvl6pPr>
            <a:lvl7pPr marL="2971800" indent="-228600" eaLnBrk="0" fontAlgn="base" hangingPunct="0">
              <a:spcBef>
                <a:spcPct val="0"/>
              </a:spcBef>
              <a:spcAft>
                <a:spcPct val="0"/>
              </a:spcAft>
              <a:defRPr>
                <a:solidFill>
                  <a:schemeClr val="tx1"/>
                </a:solidFill>
                <a:latin typeface="Times New Roman" pitchFamily="18" charset="0"/>
              </a:defRPr>
            </a:lvl7pPr>
            <a:lvl8pPr marL="3429000" indent="-228600" eaLnBrk="0" fontAlgn="base" hangingPunct="0">
              <a:spcBef>
                <a:spcPct val="0"/>
              </a:spcBef>
              <a:spcAft>
                <a:spcPct val="0"/>
              </a:spcAft>
              <a:defRPr>
                <a:solidFill>
                  <a:schemeClr val="tx1"/>
                </a:solidFill>
                <a:latin typeface="Times New Roman" pitchFamily="18" charset="0"/>
              </a:defRPr>
            </a:lvl8pPr>
            <a:lvl9pPr marL="3886200" indent="-228600" eaLnBrk="0" fontAlgn="base" hangingPunct="0">
              <a:spcBef>
                <a:spcPct val="0"/>
              </a:spcBef>
              <a:spcAft>
                <a:spcPct val="0"/>
              </a:spcAft>
              <a:defRPr>
                <a:solidFill>
                  <a:schemeClr val="tx1"/>
                </a:solidFill>
                <a:latin typeface="Times New Roman" pitchFamily="18" charset="0"/>
              </a:defRPr>
            </a:lvl9pPr>
          </a:lstStyle>
          <a:p>
            <a:r>
              <a:rPr lang="zh-CN" altLang="en-US" sz="2800" b="1">
                <a:latin typeface="微软雅黑" pitchFamily="34" charset="-122"/>
                <a:ea typeface="微软雅黑" pitchFamily="34" charset="-122"/>
              </a:rPr>
              <a:t>渠道接入服务平台</a:t>
            </a:r>
            <a:endParaRPr lang="en-US" altLang="zh-CN" sz="2800" b="1">
              <a:latin typeface="微软雅黑" pitchFamily="34" charset="-122"/>
              <a:ea typeface="微软雅黑" pitchFamily="34" charset="-122"/>
            </a:endParaRPr>
          </a:p>
        </p:txBody>
      </p:sp>
      <p:cxnSp>
        <p:nvCxnSpPr>
          <p:cNvPr id="26" name="直接连接符 25"/>
          <p:cNvCxnSpPr/>
          <p:nvPr/>
        </p:nvCxnSpPr>
        <p:spPr bwMode="auto">
          <a:xfrm>
            <a:off x="1847528" y="980728"/>
            <a:ext cx="82296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955827779"/>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标题 1"/>
          <p:cNvSpPr>
            <a:spLocks noGrp="1"/>
          </p:cNvSpPr>
          <p:nvPr>
            <p:ph type="title"/>
          </p:nvPr>
        </p:nvSpPr>
        <p:spPr>
          <a:xfrm>
            <a:off x="1981200" y="332657"/>
            <a:ext cx="8229600" cy="714375"/>
          </a:xfrm>
        </p:spPr>
        <p:txBody>
          <a:bodyPr/>
          <a:lstStyle/>
          <a:p>
            <a:pPr>
              <a:lnSpc>
                <a:spcPct val="150000"/>
              </a:lnSpc>
            </a:pPr>
            <a:r>
              <a:rPr lang="en-US" altLang="zh-CN" sz="2800" kern="1200" dirty="0">
                <a:latin typeface="黑体" pitchFamily="2" charset="-122"/>
                <a:ea typeface="黑体" pitchFamily="2" charset="-122"/>
                <a:cs typeface="+mn-cs"/>
              </a:rPr>
              <a:t>D</a:t>
            </a:r>
            <a:r>
              <a:rPr lang="zh-CN" altLang="en-US" sz="2800" kern="1200" dirty="0">
                <a:latin typeface="黑体" pitchFamily="2" charset="-122"/>
                <a:ea typeface="黑体" pitchFamily="2" charset="-122"/>
                <a:cs typeface="+mn-cs"/>
              </a:rPr>
              <a:t>、柜面业务线上化</a:t>
            </a:r>
          </a:p>
        </p:txBody>
      </p:sp>
      <p:sp>
        <p:nvSpPr>
          <p:cNvPr id="9" name="灯片编号占位符 3"/>
          <p:cNvSpPr>
            <a:spLocks noGrp="1"/>
          </p:cNvSpPr>
          <p:nvPr>
            <p:ph type="sldNum" sz="quarter" idx="4294967295"/>
          </p:nvPr>
        </p:nvSpPr>
        <p:spPr>
          <a:xfrm>
            <a:off x="1682750" y="6496050"/>
            <a:ext cx="1219200" cy="323850"/>
          </a:xfrm>
          <a:prstGeom prst="rect">
            <a:avLst/>
          </a:prstGeom>
        </p:spPr>
        <p:txBody>
          <a:bodyPr/>
          <a:lstStyle>
            <a:lvl1pPr>
              <a:defRPr sz="2800" b="1">
                <a:solidFill>
                  <a:schemeClr val="accent1"/>
                </a:solidFill>
                <a:latin typeface="Verdana" pitchFamily="34" charset="0"/>
              </a:defRPr>
            </a:lvl1pPr>
            <a:lvl2pPr>
              <a:defRPr sz="2400">
                <a:solidFill>
                  <a:schemeClr val="tx2"/>
                </a:solidFill>
                <a:latin typeface="Verdana" pitchFamily="34" charset="0"/>
              </a:defRPr>
            </a:lvl2pPr>
            <a:lvl3pPr>
              <a:defRPr sz="2400">
                <a:solidFill>
                  <a:schemeClr val="tx2"/>
                </a:solidFill>
                <a:latin typeface="Verdana" pitchFamily="34" charset="0"/>
              </a:defRPr>
            </a:lvl3pPr>
            <a:lvl4pPr>
              <a:defRPr sz="2000">
                <a:solidFill>
                  <a:schemeClr val="tx2"/>
                </a:solidFill>
                <a:latin typeface="Verdana" pitchFamily="34" charset="0"/>
              </a:defRPr>
            </a:lvl4pPr>
            <a:lvl5pPr>
              <a:defRPr sz="2000">
                <a:solidFill>
                  <a:schemeClr val="tx2"/>
                </a:solidFill>
                <a:latin typeface="Verdana" pitchFamily="34" charset="0"/>
              </a:defRPr>
            </a:lvl5pPr>
            <a:lvl6pPr>
              <a:defRPr sz="2000">
                <a:solidFill>
                  <a:schemeClr val="tx2"/>
                </a:solidFill>
                <a:latin typeface="Verdana" pitchFamily="34" charset="0"/>
              </a:defRPr>
            </a:lvl6pPr>
            <a:lvl7pPr>
              <a:defRPr sz="2000">
                <a:solidFill>
                  <a:schemeClr val="tx2"/>
                </a:solidFill>
                <a:latin typeface="Verdana" pitchFamily="34" charset="0"/>
              </a:defRPr>
            </a:lvl7pPr>
            <a:lvl8pPr>
              <a:defRPr sz="2000">
                <a:solidFill>
                  <a:schemeClr val="tx2"/>
                </a:solidFill>
                <a:latin typeface="Verdana" pitchFamily="34" charset="0"/>
              </a:defRPr>
            </a:lvl8pPr>
            <a:lvl9pPr>
              <a:defRPr sz="2000">
                <a:solidFill>
                  <a:schemeClr val="tx2"/>
                </a:solidFill>
                <a:latin typeface="Verdana" pitchFamily="34" charset="0"/>
              </a:defRPr>
            </a:lvl9pPr>
          </a:lstStyle>
          <a:p>
            <a:pPr>
              <a:defRPr/>
            </a:pPr>
            <a:r>
              <a:rPr lang="en-US" altLang="zh-CN" sz="1200" b="0">
                <a:solidFill>
                  <a:schemeClr val="tx1"/>
                </a:solidFill>
                <a:latin typeface="微软雅黑" pitchFamily="34" charset="-122"/>
                <a:ea typeface="微软雅黑" pitchFamily="34" charset="-122"/>
              </a:rPr>
              <a:t>Page </a:t>
            </a:r>
            <a:fld id="{1E0BC50D-5220-4982-95AA-629B3A552734}" type="slidenum">
              <a:rPr lang="en-US" altLang="zh-CN" sz="1200" b="0">
                <a:solidFill>
                  <a:schemeClr val="tx1"/>
                </a:solidFill>
                <a:latin typeface="微软雅黑" pitchFamily="34" charset="-122"/>
                <a:ea typeface="微软雅黑" pitchFamily="34" charset="-122"/>
              </a:rPr>
              <a:pPr>
                <a:defRPr/>
              </a:pPr>
              <a:t>51</a:t>
            </a:fld>
            <a:r>
              <a:rPr lang="en-US" altLang="zh-CN" sz="1200" b="0">
                <a:solidFill>
                  <a:schemeClr val="tx1"/>
                </a:solidFill>
                <a:latin typeface="微软雅黑" pitchFamily="34" charset="-122"/>
                <a:ea typeface="微软雅黑" pitchFamily="34" charset="-122"/>
              </a:rPr>
              <a:t> </a:t>
            </a:r>
          </a:p>
        </p:txBody>
      </p:sp>
      <p:grpSp>
        <p:nvGrpSpPr>
          <p:cNvPr id="32772" name="组合 649"/>
          <p:cNvGrpSpPr>
            <a:grpSpLocks/>
          </p:cNvGrpSpPr>
          <p:nvPr/>
        </p:nvGrpSpPr>
        <p:grpSpPr bwMode="auto">
          <a:xfrm>
            <a:off x="4541243" y="1374626"/>
            <a:ext cx="2600325" cy="3429000"/>
            <a:chOff x="1412838" y="1857364"/>
            <a:chExt cx="3349625" cy="4343401"/>
          </a:xfrm>
        </p:grpSpPr>
        <p:sp>
          <p:nvSpPr>
            <p:cNvPr id="5" name="Freeform 22"/>
            <p:cNvSpPr>
              <a:spLocks/>
            </p:cNvSpPr>
            <p:nvPr/>
          </p:nvSpPr>
          <p:spPr bwMode="gray">
            <a:xfrm>
              <a:off x="2295488" y="4838689"/>
              <a:ext cx="2466975" cy="771525"/>
            </a:xfrm>
            <a:custGeom>
              <a:avLst/>
              <a:gdLst/>
              <a:ahLst/>
              <a:cxnLst>
                <a:cxn ang="0">
                  <a:pos x="1405" y="102"/>
                </a:cxn>
                <a:cxn ang="0">
                  <a:pos x="1540" y="395"/>
                </a:cxn>
                <a:cxn ang="0">
                  <a:pos x="1472" y="369"/>
                </a:cxn>
                <a:cxn ang="0">
                  <a:pos x="1373" y="403"/>
                </a:cxn>
                <a:cxn ang="0">
                  <a:pos x="1274" y="433"/>
                </a:cxn>
                <a:cxn ang="0">
                  <a:pos x="1160" y="458"/>
                </a:cxn>
                <a:cxn ang="0">
                  <a:pos x="1062" y="472"/>
                </a:cxn>
                <a:cxn ang="0">
                  <a:pos x="968" y="479"/>
                </a:cxn>
                <a:cxn ang="0">
                  <a:pos x="872" y="479"/>
                </a:cxn>
                <a:cxn ang="0">
                  <a:pos x="766" y="468"/>
                </a:cxn>
                <a:cxn ang="0">
                  <a:pos x="634" y="439"/>
                </a:cxn>
                <a:cxn ang="0">
                  <a:pos x="524" y="407"/>
                </a:cxn>
                <a:cxn ang="0">
                  <a:pos x="435" y="373"/>
                </a:cxn>
                <a:cxn ang="0">
                  <a:pos x="344" y="326"/>
                </a:cxn>
                <a:cxn ang="0">
                  <a:pos x="242" y="256"/>
                </a:cxn>
                <a:cxn ang="0">
                  <a:pos x="157" y="186"/>
                </a:cxn>
                <a:cxn ang="0">
                  <a:pos x="102" y="132"/>
                </a:cxn>
                <a:cxn ang="0">
                  <a:pos x="0" y="0"/>
                </a:cxn>
                <a:cxn ang="0">
                  <a:pos x="135" y="124"/>
                </a:cxn>
                <a:cxn ang="0">
                  <a:pos x="219" y="186"/>
                </a:cxn>
                <a:cxn ang="0">
                  <a:pos x="307" y="231"/>
                </a:cxn>
                <a:cxn ang="0">
                  <a:pos x="395" y="267"/>
                </a:cxn>
                <a:cxn ang="0">
                  <a:pos x="487" y="293"/>
                </a:cxn>
                <a:cxn ang="0">
                  <a:pos x="571" y="309"/>
                </a:cxn>
                <a:cxn ang="0">
                  <a:pos x="673" y="318"/>
                </a:cxn>
                <a:cxn ang="0">
                  <a:pos x="766" y="318"/>
                </a:cxn>
                <a:cxn ang="0">
                  <a:pos x="890" y="311"/>
                </a:cxn>
                <a:cxn ang="0">
                  <a:pos x="1000" y="296"/>
                </a:cxn>
                <a:cxn ang="0">
                  <a:pos x="1106" y="274"/>
                </a:cxn>
                <a:cxn ang="0">
                  <a:pos x="1212" y="245"/>
                </a:cxn>
                <a:cxn ang="0">
                  <a:pos x="1318" y="209"/>
                </a:cxn>
                <a:cxn ang="0">
                  <a:pos x="1427" y="15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D2CD00"/>
            </a:solidFill>
            <a:ln w="12700" cap="rnd" cmpd="sng">
              <a:noFill/>
              <a:prstDash val="solid"/>
              <a:round/>
              <a:headEnd type="none" w="med" len="med"/>
              <a:tailEnd type="none" w="med" len="med"/>
            </a:ln>
            <a:effectLst/>
            <a:scene3d>
              <a:camera prst="perspectiveAbove"/>
              <a:lightRig rig="threePt" dir="t"/>
            </a:scene3d>
            <a:sp3d extrusionH="50800"/>
          </p:spPr>
          <p:txBody>
            <a:bodyPr/>
            <a:lstStyle/>
            <a:p>
              <a:pPr>
                <a:defRPr/>
              </a:pPr>
              <a:endParaRPr lang="zh-CN" altLang="en-US">
                <a:latin typeface="Arial" charset="0"/>
              </a:endParaRPr>
            </a:p>
          </p:txBody>
        </p:sp>
        <p:sp>
          <p:nvSpPr>
            <p:cNvPr id="6" name="Freeform 23"/>
            <p:cNvSpPr>
              <a:spLocks/>
            </p:cNvSpPr>
            <p:nvPr/>
          </p:nvSpPr>
          <p:spPr bwMode="gray">
            <a:xfrm rot="3600000">
              <a:off x="1117563" y="4583102"/>
              <a:ext cx="2465388" cy="769938"/>
            </a:xfrm>
            <a:custGeom>
              <a:avLst/>
              <a:gdLst/>
              <a:ahLst/>
              <a:cxnLst>
                <a:cxn ang="0">
                  <a:pos x="1405" y="102"/>
                </a:cxn>
                <a:cxn ang="0">
                  <a:pos x="1540" y="395"/>
                </a:cxn>
                <a:cxn ang="0">
                  <a:pos x="1472" y="369"/>
                </a:cxn>
                <a:cxn ang="0">
                  <a:pos x="1373" y="403"/>
                </a:cxn>
                <a:cxn ang="0">
                  <a:pos x="1274" y="433"/>
                </a:cxn>
                <a:cxn ang="0">
                  <a:pos x="1160" y="458"/>
                </a:cxn>
                <a:cxn ang="0">
                  <a:pos x="1062" y="472"/>
                </a:cxn>
                <a:cxn ang="0">
                  <a:pos x="968" y="479"/>
                </a:cxn>
                <a:cxn ang="0">
                  <a:pos x="872" y="479"/>
                </a:cxn>
                <a:cxn ang="0">
                  <a:pos x="766" y="468"/>
                </a:cxn>
                <a:cxn ang="0">
                  <a:pos x="634" y="439"/>
                </a:cxn>
                <a:cxn ang="0">
                  <a:pos x="524" y="407"/>
                </a:cxn>
                <a:cxn ang="0">
                  <a:pos x="435" y="373"/>
                </a:cxn>
                <a:cxn ang="0">
                  <a:pos x="344" y="326"/>
                </a:cxn>
                <a:cxn ang="0">
                  <a:pos x="242" y="256"/>
                </a:cxn>
                <a:cxn ang="0">
                  <a:pos x="157" y="186"/>
                </a:cxn>
                <a:cxn ang="0">
                  <a:pos x="102" y="132"/>
                </a:cxn>
                <a:cxn ang="0">
                  <a:pos x="0" y="0"/>
                </a:cxn>
                <a:cxn ang="0">
                  <a:pos x="135" y="124"/>
                </a:cxn>
                <a:cxn ang="0">
                  <a:pos x="219" y="186"/>
                </a:cxn>
                <a:cxn ang="0">
                  <a:pos x="307" y="231"/>
                </a:cxn>
                <a:cxn ang="0">
                  <a:pos x="395" y="267"/>
                </a:cxn>
                <a:cxn ang="0">
                  <a:pos x="487" y="293"/>
                </a:cxn>
                <a:cxn ang="0">
                  <a:pos x="571" y="309"/>
                </a:cxn>
                <a:cxn ang="0">
                  <a:pos x="673" y="318"/>
                </a:cxn>
                <a:cxn ang="0">
                  <a:pos x="766" y="318"/>
                </a:cxn>
                <a:cxn ang="0">
                  <a:pos x="890" y="311"/>
                </a:cxn>
                <a:cxn ang="0">
                  <a:pos x="1000" y="296"/>
                </a:cxn>
                <a:cxn ang="0">
                  <a:pos x="1106" y="274"/>
                </a:cxn>
                <a:cxn ang="0">
                  <a:pos x="1212" y="245"/>
                </a:cxn>
                <a:cxn ang="0">
                  <a:pos x="1318" y="209"/>
                </a:cxn>
                <a:cxn ang="0">
                  <a:pos x="1427" y="15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99CC00"/>
            </a:solidFill>
            <a:ln w="12700" cap="rnd" cmpd="sng">
              <a:noFill/>
              <a:prstDash val="solid"/>
              <a:round/>
              <a:headEnd type="none" w="med" len="med"/>
              <a:tailEnd type="none" w="med" len="med"/>
            </a:ln>
            <a:effectLst/>
            <a:scene3d>
              <a:camera prst="perspectiveAbove"/>
              <a:lightRig rig="threePt" dir="t"/>
            </a:scene3d>
            <a:sp3d extrusionH="50800"/>
          </p:spPr>
          <p:txBody>
            <a:bodyPr/>
            <a:lstStyle/>
            <a:p>
              <a:pPr>
                <a:defRPr/>
              </a:pPr>
              <a:endParaRPr lang="zh-CN" altLang="en-US">
                <a:latin typeface="Arial" charset="0"/>
              </a:endParaRPr>
            </a:p>
          </p:txBody>
        </p:sp>
        <p:sp>
          <p:nvSpPr>
            <p:cNvPr id="7" name="Freeform 24"/>
            <p:cNvSpPr>
              <a:spLocks/>
            </p:cNvSpPr>
            <p:nvPr/>
          </p:nvSpPr>
          <p:spPr bwMode="gray">
            <a:xfrm rot="7200000">
              <a:off x="788950" y="3282939"/>
              <a:ext cx="2465388" cy="769938"/>
            </a:xfrm>
            <a:custGeom>
              <a:avLst/>
              <a:gdLst/>
              <a:ahLst/>
              <a:cxnLst>
                <a:cxn ang="0">
                  <a:pos x="1405" y="102"/>
                </a:cxn>
                <a:cxn ang="0">
                  <a:pos x="1540" y="395"/>
                </a:cxn>
                <a:cxn ang="0">
                  <a:pos x="1472" y="369"/>
                </a:cxn>
                <a:cxn ang="0">
                  <a:pos x="1373" y="403"/>
                </a:cxn>
                <a:cxn ang="0">
                  <a:pos x="1274" y="433"/>
                </a:cxn>
                <a:cxn ang="0">
                  <a:pos x="1160" y="458"/>
                </a:cxn>
                <a:cxn ang="0">
                  <a:pos x="1062" y="472"/>
                </a:cxn>
                <a:cxn ang="0">
                  <a:pos x="968" y="479"/>
                </a:cxn>
                <a:cxn ang="0">
                  <a:pos x="872" y="479"/>
                </a:cxn>
                <a:cxn ang="0">
                  <a:pos x="766" y="468"/>
                </a:cxn>
                <a:cxn ang="0">
                  <a:pos x="634" y="439"/>
                </a:cxn>
                <a:cxn ang="0">
                  <a:pos x="524" y="407"/>
                </a:cxn>
                <a:cxn ang="0">
                  <a:pos x="435" y="373"/>
                </a:cxn>
                <a:cxn ang="0">
                  <a:pos x="344" y="326"/>
                </a:cxn>
                <a:cxn ang="0">
                  <a:pos x="242" y="256"/>
                </a:cxn>
                <a:cxn ang="0">
                  <a:pos x="157" y="186"/>
                </a:cxn>
                <a:cxn ang="0">
                  <a:pos x="102" y="132"/>
                </a:cxn>
                <a:cxn ang="0">
                  <a:pos x="0" y="0"/>
                </a:cxn>
                <a:cxn ang="0">
                  <a:pos x="135" y="124"/>
                </a:cxn>
                <a:cxn ang="0">
                  <a:pos x="219" y="186"/>
                </a:cxn>
                <a:cxn ang="0">
                  <a:pos x="307" y="231"/>
                </a:cxn>
                <a:cxn ang="0">
                  <a:pos x="395" y="267"/>
                </a:cxn>
                <a:cxn ang="0">
                  <a:pos x="487" y="293"/>
                </a:cxn>
                <a:cxn ang="0">
                  <a:pos x="571" y="309"/>
                </a:cxn>
                <a:cxn ang="0">
                  <a:pos x="673" y="318"/>
                </a:cxn>
                <a:cxn ang="0">
                  <a:pos x="766" y="318"/>
                </a:cxn>
                <a:cxn ang="0">
                  <a:pos x="890" y="311"/>
                </a:cxn>
                <a:cxn ang="0">
                  <a:pos x="1000" y="296"/>
                </a:cxn>
                <a:cxn ang="0">
                  <a:pos x="1106" y="274"/>
                </a:cxn>
                <a:cxn ang="0">
                  <a:pos x="1212" y="245"/>
                </a:cxn>
                <a:cxn ang="0">
                  <a:pos x="1318" y="209"/>
                </a:cxn>
                <a:cxn ang="0">
                  <a:pos x="1427" y="15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61A13D"/>
            </a:solidFill>
            <a:ln w="12700" cap="rnd" cmpd="sng">
              <a:noFill/>
              <a:prstDash val="solid"/>
              <a:round/>
              <a:headEnd type="none" w="med" len="med"/>
              <a:tailEnd type="none" w="med" len="med"/>
            </a:ln>
            <a:effectLst/>
            <a:scene3d>
              <a:camera prst="perspectiveAbove"/>
              <a:lightRig rig="threePt" dir="t"/>
            </a:scene3d>
            <a:sp3d extrusionH="50800"/>
          </p:spPr>
          <p:txBody>
            <a:bodyPr/>
            <a:lstStyle/>
            <a:p>
              <a:pPr>
                <a:defRPr/>
              </a:pPr>
              <a:endParaRPr lang="zh-CN" altLang="en-US">
                <a:latin typeface="Arial" charset="0"/>
              </a:endParaRPr>
            </a:p>
          </p:txBody>
        </p:sp>
        <p:sp>
          <p:nvSpPr>
            <p:cNvPr id="8" name="Freeform 25"/>
            <p:cNvSpPr>
              <a:spLocks/>
            </p:cNvSpPr>
            <p:nvPr/>
          </p:nvSpPr>
          <p:spPr bwMode="gray">
            <a:xfrm rot="10800000">
              <a:off x="1412838" y="2409814"/>
              <a:ext cx="2466975" cy="769938"/>
            </a:xfrm>
            <a:custGeom>
              <a:avLst/>
              <a:gdLst/>
              <a:ahLst/>
              <a:cxnLst>
                <a:cxn ang="0">
                  <a:pos x="1405" y="102"/>
                </a:cxn>
                <a:cxn ang="0">
                  <a:pos x="1540" y="395"/>
                </a:cxn>
                <a:cxn ang="0">
                  <a:pos x="1472" y="369"/>
                </a:cxn>
                <a:cxn ang="0">
                  <a:pos x="1373" y="403"/>
                </a:cxn>
                <a:cxn ang="0">
                  <a:pos x="1274" y="433"/>
                </a:cxn>
                <a:cxn ang="0">
                  <a:pos x="1160" y="458"/>
                </a:cxn>
                <a:cxn ang="0">
                  <a:pos x="1062" y="472"/>
                </a:cxn>
                <a:cxn ang="0">
                  <a:pos x="968" y="479"/>
                </a:cxn>
                <a:cxn ang="0">
                  <a:pos x="872" y="479"/>
                </a:cxn>
                <a:cxn ang="0">
                  <a:pos x="766" y="468"/>
                </a:cxn>
                <a:cxn ang="0">
                  <a:pos x="634" y="439"/>
                </a:cxn>
                <a:cxn ang="0">
                  <a:pos x="524" y="407"/>
                </a:cxn>
                <a:cxn ang="0">
                  <a:pos x="435" y="373"/>
                </a:cxn>
                <a:cxn ang="0">
                  <a:pos x="344" y="326"/>
                </a:cxn>
                <a:cxn ang="0">
                  <a:pos x="242" y="256"/>
                </a:cxn>
                <a:cxn ang="0">
                  <a:pos x="157" y="186"/>
                </a:cxn>
                <a:cxn ang="0">
                  <a:pos x="102" y="132"/>
                </a:cxn>
                <a:cxn ang="0">
                  <a:pos x="0" y="0"/>
                </a:cxn>
                <a:cxn ang="0">
                  <a:pos x="135" y="124"/>
                </a:cxn>
                <a:cxn ang="0">
                  <a:pos x="219" y="186"/>
                </a:cxn>
                <a:cxn ang="0">
                  <a:pos x="307" y="231"/>
                </a:cxn>
                <a:cxn ang="0">
                  <a:pos x="395" y="267"/>
                </a:cxn>
                <a:cxn ang="0">
                  <a:pos x="487" y="293"/>
                </a:cxn>
                <a:cxn ang="0">
                  <a:pos x="571" y="309"/>
                </a:cxn>
                <a:cxn ang="0">
                  <a:pos x="673" y="318"/>
                </a:cxn>
                <a:cxn ang="0">
                  <a:pos x="766" y="318"/>
                </a:cxn>
                <a:cxn ang="0">
                  <a:pos x="890" y="311"/>
                </a:cxn>
                <a:cxn ang="0">
                  <a:pos x="1000" y="296"/>
                </a:cxn>
                <a:cxn ang="0">
                  <a:pos x="1106" y="274"/>
                </a:cxn>
                <a:cxn ang="0">
                  <a:pos x="1212" y="245"/>
                </a:cxn>
                <a:cxn ang="0">
                  <a:pos x="1318" y="209"/>
                </a:cxn>
                <a:cxn ang="0">
                  <a:pos x="1427" y="15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808000"/>
            </a:solidFill>
            <a:ln w="12700" cap="rnd" cmpd="sng">
              <a:noFill/>
              <a:prstDash val="solid"/>
              <a:round/>
              <a:headEnd type="none" w="med" len="med"/>
              <a:tailEnd type="none" w="med" len="med"/>
            </a:ln>
            <a:effectLst/>
            <a:scene3d>
              <a:camera prst="perspectiveAbove"/>
              <a:lightRig rig="threePt" dir="t"/>
            </a:scene3d>
            <a:sp3d extrusionH="50800"/>
          </p:spPr>
          <p:txBody>
            <a:bodyPr/>
            <a:lstStyle/>
            <a:p>
              <a:pPr>
                <a:defRPr/>
              </a:pPr>
              <a:endParaRPr lang="zh-CN" altLang="en-US">
                <a:latin typeface="Arial" charset="0"/>
              </a:endParaRPr>
            </a:p>
          </p:txBody>
        </p:sp>
        <p:sp>
          <p:nvSpPr>
            <p:cNvPr id="10" name="Freeform 26"/>
            <p:cNvSpPr>
              <a:spLocks/>
            </p:cNvSpPr>
            <p:nvPr/>
          </p:nvSpPr>
          <p:spPr bwMode="gray">
            <a:xfrm rot="14400000">
              <a:off x="2663788" y="2705089"/>
              <a:ext cx="2465388" cy="769938"/>
            </a:xfrm>
            <a:custGeom>
              <a:avLst/>
              <a:gdLst/>
              <a:ahLst/>
              <a:cxnLst>
                <a:cxn ang="0">
                  <a:pos x="1405" y="102"/>
                </a:cxn>
                <a:cxn ang="0">
                  <a:pos x="1540" y="395"/>
                </a:cxn>
                <a:cxn ang="0">
                  <a:pos x="1472" y="369"/>
                </a:cxn>
                <a:cxn ang="0">
                  <a:pos x="1373" y="403"/>
                </a:cxn>
                <a:cxn ang="0">
                  <a:pos x="1274" y="433"/>
                </a:cxn>
                <a:cxn ang="0">
                  <a:pos x="1160" y="458"/>
                </a:cxn>
                <a:cxn ang="0">
                  <a:pos x="1062" y="472"/>
                </a:cxn>
                <a:cxn ang="0">
                  <a:pos x="968" y="479"/>
                </a:cxn>
                <a:cxn ang="0">
                  <a:pos x="872" y="479"/>
                </a:cxn>
                <a:cxn ang="0">
                  <a:pos x="766" y="468"/>
                </a:cxn>
                <a:cxn ang="0">
                  <a:pos x="634" y="439"/>
                </a:cxn>
                <a:cxn ang="0">
                  <a:pos x="524" y="407"/>
                </a:cxn>
                <a:cxn ang="0">
                  <a:pos x="435" y="373"/>
                </a:cxn>
                <a:cxn ang="0">
                  <a:pos x="344" y="326"/>
                </a:cxn>
                <a:cxn ang="0">
                  <a:pos x="242" y="256"/>
                </a:cxn>
                <a:cxn ang="0">
                  <a:pos x="157" y="186"/>
                </a:cxn>
                <a:cxn ang="0">
                  <a:pos x="102" y="132"/>
                </a:cxn>
                <a:cxn ang="0">
                  <a:pos x="0" y="0"/>
                </a:cxn>
                <a:cxn ang="0">
                  <a:pos x="135" y="124"/>
                </a:cxn>
                <a:cxn ang="0">
                  <a:pos x="219" y="186"/>
                </a:cxn>
                <a:cxn ang="0">
                  <a:pos x="307" y="231"/>
                </a:cxn>
                <a:cxn ang="0">
                  <a:pos x="395" y="267"/>
                </a:cxn>
                <a:cxn ang="0">
                  <a:pos x="487" y="293"/>
                </a:cxn>
                <a:cxn ang="0">
                  <a:pos x="571" y="309"/>
                </a:cxn>
                <a:cxn ang="0">
                  <a:pos x="673" y="318"/>
                </a:cxn>
                <a:cxn ang="0">
                  <a:pos x="766" y="318"/>
                </a:cxn>
                <a:cxn ang="0">
                  <a:pos x="890" y="311"/>
                </a:cxn>
                <a:cxn ang="0">
                  <a:pos x="1000" y="296"/>
                </a:cxn>
                <a:cxn ang="0">
                  <a:pos x="1106" y="274"/>
                </a:cxn>
                <a:cxn ang="0">
                  <a:pos x="1212" y="245"/>
                </a:cxn>
                <a:cxn ang="0">
                  <a:pos x="1318" y="209"/>
                </a:cxn>
                <a:cxn ang="0">
                  <a:pos x="1427" y="15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gradFill>
              <a:gsLst>
                <a:gs pos="0">
                  <a:srgbClr val="C89800"/>
                </a:gs>
                <a:gs pos="54000">
                  <a:srgbClr val="C89800"/>
                </a:gs>
                <a:gs pos="100000">
                  <a:srgbClr val="C89800"/>
                </a:gs>
              </a:gsLst>
              <a:lin ang="0" scaled="1"/>
            </a:gradFill>
            <a:ln w="12700" cap="rnd" cmpd="sng">
              <a:noFill/>
              <a:prstDash val="solid"/>
              <a:round/>
              <a:headEnd type="none" w="med" len="med"/>
              <a:tailEnd type="none" w="med" len="med"/>
            </a:ln>
            <a:effectLst/>
            <a:scene3d>
              <a:camera prst="perspectiveAbove"/>
              <a:lightRig rig="threePt" dir="t"/>
            </a:scene3d>
            <a:sp3d extrusionH="50800"/>
          </p:spPr>
          <p:txBody>
            <a:bodyPr/>
            <a:lstStyle/>
            <a:p>
              <a:pPr>
                <a:defRPr/>
              </a:pPr>
              <a:endParaRPr lang="zh-CN" altLang="en-US">
                <a:latin typeface="Arial" charset="0"/>
              </a:endParaRPr>
            </a:p>
          </p:txBody>
        </p:sp>
        <p:sp>
          <p:nvSpPr>
            <p:cNvPr id="11" name="Freeform 27"/>
            <p:cNvSpPr>
              <a:spLocks/>
            </p:cNvSpPr>
            <p:nvPr/>
          </p:nvSpPr>
          <p:spPr bwMode="gray">
            <a:xfrm rot="18000000">
              <a:off x="2993988" y="3919527"/>
              <a:ext cx="2466975" cy="771525"/>
            </a:xfrm>
            <a:custGeom>
              <a:avLst/>
              <a:gdLst/>
              <a:ahLst/>
              <a:cxnLst>
                <a:cxn ang="0">
                  <a:pos x="1405" y="102"/>
                </a:cxn>
                <a:cxn ang="0">
                  <a:pos x="1540" y="395"/>
                </a:cxn>
                <a:cxn ang="0">
                  <a:pos x="1472" y="369"/>
                </a:cxn>
                <a:cxn ang="0">
                  <a:pos x="1373" y="403"/>
                </a:cxn>
                <a:cxn ang="0">
                  <a:pos x="1274" y="433"/>
                </a:cxn>
                <a:cxn ang="0">
                  <a:pos x="1160" y="458"/>
                </a:cxn>
                <a:cxn ang="0">
                  <a:pos x="1062" y="472"/>
                </a:cxn>
                <a:cxn ang="0">
                  <a:pos x="968" y="479"/>
                </a:cxn>
                <a:cxn ang="0">
                  <a:pos x="872" y="479"/>
                </a:cxn>
                <a:cxn ang="0">
                  <a:pos x="766" y="468"/>
                </a:cxn>
                <a:cxn ang="0">
                  <a:pos x="634" y="439"/>
                </a:cxn>
                <a:cxn ang="0">
                  <a:pos x="524" y="407"/>
                </a:cxn>
                <a:cxn ang="0">
                  <a:pos x="435" y="373"/>
                </a:cxn>
                <a:cxn ang="0">
                  <a:pos x="344" y="326"/>
                </a:cxn>
                <a:cxn ang="0">
                  <a:pos x="242" y="256"/>
                </a:cxn>
                <a:cxn ang="0">
                  <a:pos x="157" y="186"/>
                </a:cxn>
                <a:cxn ang="0">
                  <a:pos x="102" y="132"/>
                </a:cxn>
                <a:cxn ang="0">
                  <a:pos x="0" y="0"/>
                </a:cxn>
                <a:cxn ang="0">
                  <a:pos x="135" y="124"/>
                </a:cxn>
                <a:cxn ang="0">
                  <a:pos x="219" y="186"/>
                </a:cxn>
                <a:cxn ang="0">
                  <a:pos x="307" y="231"/>
                </a:cxn>
                <a:cxn ang="0">
                  <a:pos x="395" y="267"/>
                </a:cxn>
                <a:cxn ang="0">
                  <a:pos x="487" y="293"/>
                </a:cxn>
                <a:cxn ang="0">
                  <a:pos x="571" y="309"/>
                </a:cxn>
                <a:cxn ang="0">
                  <a:pos x="673" y="318"/>
                </a:cxn>
                <a:cxn ang="0">
                  <a:pos x="766" y="318"/>
                </a:cxn>
                <a:cxn ang="0">
                  <a:pos x="890" y="311"/>
                </a:cxn>
                <a:cxn ang="0">
                  <a:pos x="1000" y="296"/>
                </a:cxn>
                <a:cxn ang="0">
                  <a:pos x="1106" y="274"/>
                </a:cxn>
                <a:cxn ang="0">
                  <a:pos x="1212" y="245"/>
                </a:cxn>
                <a:cxn ang="0">
                  <a:pos x="1318" y="209"/>
                </a:cxn>
                <a:cxn ang="0">
                  <a:pos x="1427" y="153"/>
                </a:cxn>
              </a:cxnLst>
              <a:rect l="0" t="0" r="r" b="b"/>
              <a:pathLst>
                <a:path w="1717" h="484">
                  <a:moveTo>
                    <a:pt x="1427" y="153"/>
                  </a:moveTo>
                  <a:lnTo>
                    <a:pt x="1405" y="102"/>
                  </a:lnTo>
                  <a:lnTo>
                    <a:pt x="1716" y="132"/>
                  </a:lnTo>
                  <a:lnTo>
                    <a:pt x="1540" y="395"/>
                  </a:lnTo>
                  <a:lnTo>
                    <a:pt x="1519" y="344"/>
                  </a:lnTo>
                  <a:lnTo>
                    <a:pt x="1472" y="369"/>
                  </a:lnTo>
                  <a:lnTo>
                    <a:pt x="1413" y="391"/>
                  </a:lnTo>
                  <a:lnTo>
                    <a:pt x="1373" y="403"/>
                  </a:lnTo>
                  <a:lnTo>
                    <a:pt x="1328" y="418"/>
                  </a:lnTo>
                  <a:lnTo>
                    <a:pt x="1274" y="433"/>
                  </a:lnTo>
                  <a:lnTo>
                    <a:pt x="1219" y="447"/>
                  </a:lnTo>
                  <a:lnTo>
                    <a:pt x="1160" y="458"/>
                  </a:lnTo>
                  <a:lnTo>
                    <a:pt x="1117" y="464"/>
                  </a:lnTo>
                  <a:lnTo>
                    <a:pt x="1062" y="472"/>
                  </a:lnTo>
                  <a:lnTo>
                    <a:pt x="1007" y="479"/>
                  </a:lnTo>
                  <a:lnTo>
                    <a:pt x="968" y="479"/>
                  </a:lnTo>
                  <a:lnTo>
                    <a:pt x="916" y="483"/>
                  </a:lnTo>
                  <a:lnTo>
                    <a:pt x="872" y="479"/>
                  </a:lnTo>
                  <a:lnTo>
                    <a:pt x="817" y="475"/>
                  </a:lnTo>
                  <a:lnTo>
                    <a:pt x="766" y="468"/>
                  </a:lnTo>
                  <a:lnTo>
                    <a:pt x="701" y="453"/>
                  </a:lnTo>
                  <a:lnTo>
                    <a:pt x="634" y="439"/>
                  </a:lnTo>
                  <a:lnTo>
                    <a:pt x="576" y="424"/>
                  </a:lnTo>
                  <a:lnTo>
                    <a:pt x="524" y="407"/>
                  </a:lnTo>
                  <a:lnTo>
                    <a:pt x="476" y="391"/>
                  </a:lnTo>
                  <a:lnTo>
                    <a:pt x="435" y="373"/>
                  </a:lnTo>
                  <a:lnTo>
                    <a:pt x="384" y="349"/>
                  </a:lnTo>
                  <a:lnTo>
                    <a:pt x="344" y="326"/>
                  </a:lnTo>
                  <a:lnTo>
                    <a:pt x="293" y="293"/>
                  </a:lnTo>
                  <a:lnTo>
                    <a:pt x="242" y="256"/>
                  </a:lnTo>
                  <a:lnTo>
                    <a:pt x="205" y="226"/>
                  </a:lnTo>
                  <a:lnTo>
                    <a:pt x="157" y="186"/>
                  </a:lnTo>
                  <a:lnTo>
                    <a:pt x="124" y="158"/>
                  </a:lnTo>
                  <a:lnTo>
                    <a:pt x="102" y="132"/>
                  </a:lnTo>
                  <a:lnTo>
                    <a:pt x="62" y="88"/>
                  </a:lnTo>
                  <a:lnTo>
                    <a:pt x="0" y="0"/>
                  </a:lnTo>
                  <a:lnTo>
                    <a:pt x="91" y="88"/>
                  </a:lnTo>
                  <a:lnTo>
                    <a:pt x="135" y="124"/>
                  </a:lnTo>
                  <a:lnTo>
                    <a:pt x="175" y="158"/>
                  </a:lnTo>
                  <a:lnTo>
                    <a:pt x="219" y="186"/>
                  </a:lnTo>
                  <a:lnTo>
                    <a:pt x="263" y="209"/>
                  </a:lnTo>
                  <a:lnTo>
                    <a:pt x="307" y="231"/>
                  </a:lnTo>
                  <a:lnTo>
                    <a:pt x="355" y="253"/>
                  </a:lnTo>
                  <a:lnTo>
                    <a:pt x="395" y="267"/>
                  </a:lnTo>
                  <a:lnTo>
                    <a:pt x="439" y="282"/>
                  </a:lnTo>
                  <a:lnTo>
                    <a:pt x="487" y="293"/>
                  </a:lnTo>
                  <a:lnTo>
                    <a:pt x="534" y="301"/>
                  </a:lnTo>
                  <a:lnTo>
                    <a:pt x="571" y="309"/>
                  </a:lnTo>
                  <a:lnTo>
                    <a:pt x="622" y="312"/>
                  </a:lnTo>
                  <a:lnTo>
                    <a:pt x="673" y="318"/>
                  </a:lnTo>
                  <a:lnTo>
                    <a:pt x="718" y="318"/>
                  </a:lnTo>
                  <a:lnTo>
                    <a:pt x="766" y="318"/>
                  </a:lnTo>
                  <a:lnTo>
                    <a:pt x="828" y="318"/>
                  </a:lnTo>
                  <a:lnTo>
                    <a:pt x="890" y="311"/>
                  </a:lnTo>
                  <a:lnTo>
                    <a:pt x="949" y="304"/>
                  </a:lnTo>
                  <a:lnTo>
                    <a:pt x="1000" y="296"/>
                  </a:lnTo>
                  <a:lnTo>
                    <a:pt x="1058" y="285"/>
                  </a:lnTo>
                  <a:lnTo>
                    <a:pt x="1106" y="274"/>
                  </a:lnTo>
                  <a:lnTo>
                    <a:pt x="1156" y="260"/>
                  </a:lnTo>
                  <a:lnTo>
                    <a:pt x="1212" y="245"/>
                  </a:lnTo>
                  <a:lnTo>
                    <a:pt x="1259" y="231"/>
                  </a:lnTo>
                  <a:lnTo>
                    <a:pt x="1318" y="209"/>
                  </a:lnTo>
                  <a:lnTo>
                    <a:pt x="1362" y="190"/>
                  </a:lnTo>
                  <a:lnTo>
                    <a:pt x="1427" y="153"/>
                  </a:lnTo>
                </a:path>
              </a:pathLst>
            </a:custGeom>
            <a:solidFill>
              <a:srgbClr val="FFC000"/>
            </a:solidFill>
            <a:ln w="12700" cap="rnd" cmpd="sng">
              <a:noFill/>
              <a:prstDash val="solid"/>
              <a:round/>
              <a:headEnd type="none" w="med" len="med"/>
              <a:tailEnd type="none" w="med" len="med"/>
            </a:ln>
            <a:effectLst/>
            <a:scene3d>
              <a:camera prst="perspectiveAbove"/>
              <a:lightRig rig="threePt" dir="t"/>
            </a:scene3d>
            <a:sp3d extrusionH="50800"/>
          </p:spPr>
          <p:txBody>
            <a:bodyPr/>
            <a:lstStyle/>
            <a:p>
              <a:pPr>
                <a:defRPr/>
              </a:pPr>
              <a:endParaRPr lang="zh-CN" altLang="en-US">
                <a:latin typeface="Arial" charset="0"/>
              </a:endParaRPr>
            </a:p>
          </p:txBody>
        </p:sp>
      </p:grpSp>
      <p:grpSp>
        <p:nvGrpSpPr>
          <p:cNvPr id="32773" name="组合 613"/>
          <p:cNvGrpSpPr>
            <a:grpSpLocks/>
          </p:cNvGrpSpPr>
          <p:nvPr/>
        </p:nvGrpSpPr>
        <p:grpSpPr bwMode="auto">
          <a:xfrm>
            <a:off x="5071468" y="2303313"/>
            <a:ext cx="1522413" cy="1785938"/>
            <a:chOff x="2146280" y="1719245"/>
            <a:chExt cx="1146175" cy="1361680"/>
          </a:xfrm>
        </p:grpSpPr>
        <p:sp>
          <p:nvSpPr>
            <p:cNvPr id="32799" name="Oval 70"/>
            <p:cNvSpPr>
              <a:spLocks noChangeArrowheads="1"/>
            </p:cNvSpPr>
            <p:nvPr/>
          </p:nvSpPr>
          <p:spPr bwMode="gray">
            <a:xfrm>
              <a:off x="2146280" y="1719245"/>
              <a:ext cx="1146175" cy="1154113"/>
            </a:xfrm>
            <a:prstGeom prst="ellipse">
              <a:avLst/>
            </a:prstGeom>
            <a:solidFill>
              <a:srgbClr val="EAEAEA">
                <a:alpha val="50195"/>
              </a:srgbClr>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ea typeface="宋体" pitchFamily="2" charset="-122"/>
              </a:endParaRPr>
            </a:p>
          </p:txBody>
        </p:sp>
        <p:pic>
          <p:nvPicPr>
            <p:cNvPr id="32800" name="Picture 72" descr="circuler_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gray">
            <a:xfrm>
              <a:off x="2181205" y="1749408"/>
              <a:ext cx="1072543" cy="107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801" name="Oval 73"/>
            <p:cNvSpPr>
              <a:spLocks noChangeArrowheads="1"/>
            </p:cNvSpPr>
            <p:nvPr/>
          </p:nvSpPr>
          <p:spPr bwMode="gray">
            <a:xfrm>
              <a:off x="2181205" y="1749408"/>
              <a:ext cx="1079500" cy="1081458"/>
            </a:xfrm>
            <a:prstGeom prst="ellipse">
              <a:avLst/>
            </a:prstGeom>
            <a:solidFill>
              <a:srgbClr val="FF9900"/>
            </a:solidFill>
            <a:ln>
              <a:noFill/>
            </a:ln>
            <a:extLst>
              <a:ext uri="{91240B29-F687-4F45-9708-019B960494DF}">
                <a14:hiddenLine xmlns:a14="http://schemas.microsoft.com/office/drawing/2010/main" w="9525">
                  <a:solidFill>
                    <a:srgbClr val="000000"/>
                  </a:solidFill>
                  <a:round/>
                  <a:headEnd/>
                  <a:tailEnd/>
                </a14:hiddenLine>
              </a:ext>
            </a:extLst>
          </p:spPr>
          <p:txBody>
            <a:bodyPr wrap="none" anchor="ctr"/>
            <a:lstStyle/>
            <a:p>
              <a:endParaRPr lang="zh-CN" altLang="en-US">
                <a:ea typeface="宋体" pitchFamily="2" charset="-122"/>
              </a:endParaRPr>
            </a:p>
          </p:txBody>
        </p:sp>
        <p:pic>
          <p:nvPicPr>
            <p:cNvPr id="32802" name="Picture 74" descr="light_shadow1"/>
            <p:cNvPicPr>
              <a:picLocks noChangeAspect="1" noChangeArrowheads="1"/>
            </p:cNvPicPr>
            <p:nvPr/>
          </p:nvPicPr>
          <p:blipFill>
            <a:blip r:embed="rId4">
              <a:extLst>
                <a:ext uri="{28A0092B-C50C-407E-A947-70E740481C1C}">
                  <a14:useLocalDpi xmlns:a14="http://schemas.microsoft.com/office/drawing/2010/main" val="0"/>
                </a:ext>
              </a:extLst>
            </a:blip>
            <a:srcRect t="14285"/>
            <a:stretch>
              <a:fillRect/>
            </a:stretch>
          </p:blipFill>
          <p:spPr bwMode="gray">
            <a:xfrm>
              <a:off x="2191641" y="1794421"/>
              <a:ext cx="790783" cy="6751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nvGrpSpPr>
            <p:cNvPr id="32803" name="Group 75"/>
            <p:cNvGrpSpPr>
              <a:grpSpLocks/>
            </p:cNvGrpSpPr>
            <p:nvPr/>
          </p:nvGrpSpPr>
          <p:grpSpPr bwMode="auto">
            <a:xfrm rot="-3733502" flipH="1" flipV="1">
              <a:off x="2502010" y="2493304"/>
              <a:ext cx="954022" cy="221466"/>
              <a:chOff x="2521" y="1060"/>
              <a:chExt cx="901" cy="236"/>
            </a:xfrm>
          </p:grpSpPr>
          <p:grpSp>
            <p:nvGrpSpPr>
              <p:cNvPr id="32815" name="Group 76"/>
              <p:cNvGrpSpPr>
                <a:grpSpLocks/>
              </p:cNvGrpSpPr>
              <p:nvPr/>
            </p:nvGrpSpPr>
            <p:grpSpPr bwMode="auto">
              <a:xfrm>
                <a:off x="2521" y="1060"/>
                <a:ext cx="742" cy="186"/>
                <a:chOff x="1565" y="2568"/>
                <a:chExt cx="1118" cy="279"/>
              </a:xfrm>
            </p:grpSpPr>
            <p:sp>
              <p:nvSpPr>
                <p:cNvPr id="32821" name="AutoShape 77"/>
                <p:cNvSpPr>
                  <a:spLocks noChangeArrowheads="1"/>
                </p:cNvSpPr>
                <p:nvPr/>
              </p:nvSpPr>
              <p:spPr bwMode="white">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22" name="AutoShape 78"/>
                <p:cNvSpPr>
                  <a:spLocks noChangeArrowheads="1"/>
                </p:cNvSpPr>
                <p:nvPr/>
              </p:nvSpPr>
              <p:spPr bwMode="white">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23" name="AutoShape 79"/>
                <p:cNvSpPr>
                  <a:spLocks noChangeArrowheads="1"/>
                </p:cNvSpPr>
                <p:nvPr/>
              </p:nvSpPr>
              <p:spPr bwMode="white">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24" name="AutoShape 80"/>
                <p:cNvSpPr>
                  <a:spLocks noChangeArrowheads="1"/>
                </p:cNvSpPr>
                <p:nvPr/>
              </p:nvSpPr>
              <p:spPr bwMode="white">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grpSp>
          <p:grpSp>
            <p:nvGrpSpPr>
              <p:cNvPr id="32816" name="Group 81"/>
              <p:cNvGrpSpPr>
                <a:grpSpLocks/>
              </p:cNvGrpSpPr>
              <p:nvPr/>
            </p:nvGrpSpPr>
            <p:grpSpPr bwMode="auto">
              <a:xfrm rot="1353540">
                <a:off x="2680" y="1110"/>
                <a:ext cx="742" cy="186"/>
                <a:chOff x="1565" y="2568"/>
                <a:chExt cx="1118" cy="279"/>
              </a:xfrm>
            </p:grpSpPr>
            <p:sp>
              <p:nvSpPr>
                <p:cNvPr id="32817" name="AutoShape 82"/>
                <p:cNvSpPr>
                  <a:spLocks noChangeArrowheads="1"/>
                </p:cNvSpPr>
                <p:nvPr/>
              </p:nvSpPr>
              <p:spPr bwMode="white">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18" name="AutoShape 83"/>
                <p:cNvSpPr>
                  <a:spLocks noChangeArrowheads="1"/>
                </p:cNvSpPr>
                <p:nvPr/>
              </p:nvSpPr>
              <p:spPr bwMode="white">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19" name="AutoShape 84"/>
                <p:cNvSpPr>
                  <a:spLocks noChangeArrowheads="1"/>
                </p:cNvSpPr>
                <p:nvPr/>
              </p:nvSpPr>
              <p:spPr bwMode="white">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20" name="AutoShape 85"/>
                <p:cNvSpPr>
                  <a:spLocks noChangeArrowheads="1"/>
                </p:cNvSpPr>
                <p:nvPr/>
              </p:nvSpPr>
              <p:spPr bwMode="white">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grpSp>
        </p:grpSp>
        <p:grpSp>
          <p:nvGrpSpPr>
            <p:cNvPr id="32804" name="Group 86"/>
            <p:cNvGrpSpPr>
              <a:grpSpLocks/>
            </p:cNvGrpSpPr>
            <p:nvPr/>
          </p:nvGrpSpPr>
          <p:grpSpPr bwMode="auto">
            <a:xfrm rot="-3733502" flipH="1" flipV="1">
              <a:off x="2618121" y="2507742"/>
              <a:ext cx="844470" cy="193673"/>
              <a:chOff x="2521" y="1060"/>
              <a:chExt cx="901" cy="236"/>
            </a:xfrm>
          </p:grpSpPr>
          <p:grpSp>
            <p:nvGrpSpPr>
              <p:cNvPr id="32805" name="Group 87"/>
              <p:cNvGrpSpPr>
                <a:grpSpLocks/>
              </p:cNvGrpSpPr>
              <p:nvPr/>
            </p:nvGrpSpPr>
            <p:grpSpPr bwMode="auto">
              <a:xfrm>
                <a:off x="2521" y="1060"/>
                <a:ext cx="742" cy="186"/>
                <a:chOff x="1565" y="2568"/>
                <a:chExt cx="1118" cy="279"/>
              </a:xfrm>
            </p:grpSpPr>
            <p:sp>
              <p:nvSpPr>
                <p:cNvPr id="32811" name="AutoShape 88"/>
                <p:cNvSpPr>
                  <a:spLocks noChangeArrowheads="1"/>
                </p:cNvSpPr>
                <p:nvPr/>
              </p:nvSpPr>
              <p:spPr bwMode="white">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12" name="AutoShape 89"/>
                <p:cNvSpPr>
                  <a:spLocks noChangeArrowheads="1"/>
                </p:cNvSpPr>
                <p:nvPr/>
              </p:nvSpPr>
              <p:spPr bwMode="white">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13" name="AutoShape 90"/>
                <p:cNvSpPr>
                  <a:spLocks noChangeArrowheads="1"/>
                </p:cNvSpPr>
                <p:nvPr/>
              </p:nvSpPr>
              <p:spPr bwMode="white">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14" name="AutoShape 91"/>
                <p:cNvSpPr>
                  <a:spLocks noChangeArrowheads="1"/>
                </p:cNvSpPr>
                <p:nvPr/>
              </p:nvSpPr>
              <p:spPr bwMode="white">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grpSp>
          <p:grpSp>
            <p:nvGrpSpPr>
              <p:cNvPr id="32806" name="Group 92"/>
              <p:cNvGrpSpPr>
                <a:grpSpLocks/>
              </p:cNvGrpSpPr>
              <p:nvPr/>
            </p:nvGrpSpPr>
            <p:grpSpPr bwMode="auto">
              <a:xfrm rot="1353540">
                <a:off x="2680" y="1110"/>
                <a:ext cx="742" cy="186"/>
                <a:chOff x="1565" y="2568"/>
                <a:chExt cx="1118" cy="279"/>
              </a:xfrm>
            </p:grpSpPr>
            <p:sp>
              <p:nvSpPr>
                <p:cNvPr id="32807" name="AutoShape 93"/>
                <p:cNvSpPr>
                  <a:spLocks noChangeArrowheads="1"/>
                </p:cNvSpPr>
                <p:nvPr/>
              </p:nvSpPr>
              <p:spPr bwMode="white">
                <a:xfrm rot="5263130">
                  <a:off x="1859"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08" name="AutoShape 94"/>
                <p:cNvSpPr>
                  <a:spLocks noChangeArrowheads="1"/>
                </p:cNvSpPr>
                <p:nvPr/>
              </p:nvSpPr>
              <p:spPr bwMode="white">
                <a:xfrm rot="6078281">
                  <a:off x="1995" y="2274"/>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09" name="AutoShape 95"/>
                <p:cNvSpPr>
                  <a:spLocks noChangeArrowheads="1"/>
                </p:cNvSpPr>
                <p:nvPr/>
              </p:nvSpPr>
              <p:spPr bwMode="white">
                <a:xfrm rot="6373927">
                  <a:off x="2071" y="229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sp>
              <p:nvSpPr>
                <p:cNvPr id="32810" name="AutoShape 96"/>
                <p:cNvSpPr>
                  <a:spLocks noChangeArrowheads="1"/>
                </p:cNvSpPr>
                <p:nvPr/>
              </p:nvSpPr>
              <p:spPr bwMode="white">
                <a:xfrm rot="6906312">
                  <a:off x="2161" y="2326"/>
                  <a:ext cx="227" cy="816"/>
                </a:xfrm>
                <a:prstGeom prst="moon">
                  <a:avLst>
                    <a:gd name="adj" fmla="val 49773"/>
                  </a:avLst>
                </a:prstGeom>
                <a:solidFill>
                  <a:srgbClr val="FFFFFF">
                    <a:alpha val="3922"/>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zh-CN" altLang="en-US">
                    <a:ea typeface="宋体" pitchFamily="2" charset="-122"/>
                  </a:endParaRPr>
                </a:p>
              </p:txBody>
            </p:sp>
          </p:grpSp>
        </p:grpSp>
      </p:grpSp>
      <p:sp>
        <p:nvSpPr>
          <p:cNvPr id="32774" name="TextBox 677"/>
          <p:cNvSpPr txBox="1">
            <a:spLocks noChangeArrowheads="1"/>
          </p:cNvSpPr>
          <p:nvPr/>
        </p:nvSpPr>
        <p:spPr bwMode="auto">
          <a:xfrm>
            <a:off x="5365156" y="2703364"/>
            <a:ext cx="911225"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Times New Roman" pitchFamily="18" charset="0"/>
              </a:defRPr>
            </a:lvl1pPr>
            <a:lvl2pPr marL="742950" indent="-285750">
              <a:defRPr>
                <a:solidFill>
                  <a:schemeClr val="tx1"/>
                </a:solidFill>
                <a:latin typeface="Times New Roman" pitchFamily="18" charset="0"/>
              </a:defRPr>
            </a:lvl2pPr>
            <a:lvl3pPr marL="1143000" indent="-228600">
              <a:defRPr>
                <a:solidFill>
                  <a:schemeClr val="tx1"/>
                </a:solidFill>
                <a:latin typeface="Times New Roman" pitchFamily="18" charset="0"/>
              </a:defRPr>
            </a:lvl3pPr>
            <a:lvl4pPr marL="1600200" indent="-228600">
              <a:defRPr>
                <a:solidFill>
                  <a:schemeClr val="tx1"/>
                </a:solidFill>
                <a:latin typeface="Times New Roman" pitchFamily="18" charset="0"/>
              </a:defRPr>
            </a:lvl4pPr>
            <a:lvl5pPr marL="2057400" indent="-228600">
              <a:defRPr>
                <a:solidFill>
                  <a:schemeClr val="tx1"/>
                </a:solidFill>
                <a:latin typeface="Times New Roman" pitchFamily="18" charset="0"/>
              </a:defRPr>
            </a:lvl5pPr>
            <a:lvl6pPr marL="2514600" indent="-228600" eaLnBrk="0" fontAlgn="base" hangingPunct="0">
              <a:spcBef>
                <a:spcPct val="0"/>
              </a:spcBef>
              <a:spcAft>
                <a:spcPct val="0"/>
              </a:spcAft>
              <a:defRPr>
                <a:solidFill>
                  <a:schemeClr val="tx1"/>
                </a:solidFill>
                <a:latin typeface="Times New Roman" pitchFamily="18" charset="0"/>
              </a:defRPr>
            </a:lvl6pPr>
            <a:lvl7pPr marL="2971800" indent="-228600" eaLnBrk="0" fontAlgn="base" hangingPunct="0">
              <a:spcBef>
                <a:spcPct val="0"/>
              </a:spcBef>
              <a:spcAft>
                <a:spcPct val="0"/>
              </a:spcAft>
              <a:defRPr>
                <a:solidFill>
                  <a:schemeClr val="tx1"/>
                </a:solidFill>
                <a:latin typeface="Times New Roman" pitchFamily="18" charset="0"/>
              </a:defRPr>
            </a:lvl7pPr>
            <a:lvl8pPr marL="3429000" indent="-228600" eaLnBrk="0" fontAlgn="base" hangingPunct="0">
              <a:spcBef>
                <a:spcPct val="0"/>
              </a:spcBef>
              <a:spcAft>
                <a:spcPct val="0"/>
              </a:spcAft>
              <a:defRPr>
                <a:solidFill>
                  <a:schemeClr val="tx1"/>
                </a:solidFill>
                <a:latin typeface="Times New Roman" pitchFamily="18" charset="0"/>
              </a:defRPr>
            </a:lvl8pPr>
            <a:lvl9pPr marL="3886200" indent="-228600" eaLnBrk="0" fontAlgn="base" hangingPunct="0">
              <a:spcBef>
                <a:spcPct val="0"/>
              </a:spcBef>
              <a:spcAft>
                <a:spcPct val="0"/>
              </a:spcAft>
              <a:defRPr>
                <a:solidFill>
                  <a:schemeClr val="tx1"/>
                </a:solidFill>
                <a:latin typeface="Times New Roman" pitchFamily="18" charset="0"/>
              </a:defRPr>
            </a:lvl9pPr>
          </a:lstStyle>
          <a:p>
            <a:pPr eaLnBrk="1" hangingPunct="1"/>
            <a:r>
              <a:rPr lang="zh-CN" altLang="en-US">
                <a:latin typeface="微软雅黑" pitchFamily="34" charset="-122"/>
                <a:ea typeface="微软雅黑" pitchFamily="34" charset="-122"/>
              </a:rPr>
              <a:t>传统柜面业务</a:t>
            </a:r>
          </a:p>
        </p:txBody>
      </p:sp>
      <p:sp>
        <p:nvSpPr>
          <p:cNvPr id="40" name="矩形 39"/>
          <p:cNvSpPr/>
          <p:nvPr/>
        </p:nvSpPr>
        <p:spPr>
          <a:xfrm>
            <a:off x="5087343" y="1158727"/>
            <a:ext cx="709613" cy="585787"/>
          </a:xfrm>
          <a:prstGeom prst="rect">
            <a:avLst/>
          </a:prstGeom>
          <a:solidFill>
            <a:schemeClr val="accent2">
              <a:lumMod val="40000"/>
              <a:lumOff val="60000"/>
            </a:schemeClr>
          </a:solidFill>
        </p:spPr>
        <p:txBody>
          <a:bodyPr>
            <a:spAutoFit/>
          </a:bodyPr>
          <a:lstStyle/>
          <a:p>
            <a:pPr>
              <a:defRPr/>
            </a:pPr>
            <a:r>
              <a:rPr lang="zh-CN" altLang="en-US" sz="1600" dirty="0">
                <a:latin typeface="黑体" panose="02010609060101010101" pitchFamily="49" charset="-122"/>
                <a:ea typeface="黑体" panose="02010609060101010101" pitchFamily="49" charset="-122"/>
              </a:rPr>
              <a:t> 网上</a:t>
            </a:r>
            <a:endParaRPr lang="en-US" altLang="zh-CN" sz="1600" dirty="0">
              <a:latin typeface="黑体" panose="02010609060101010101" pitchFamily="49" charset="-122"/>
              <a:ea typeface="黑体" panose="02010609060101010101" pitchFamily="49" charset="-122"/>
            </a:endParaRPr>
          </a:p>
          <a:p>
            <a:pPr>
              <a:defRPr/>
            </a:pPr>
            <a:r>
              <a:rPr lang="zh-CN" altLang="en-US" sz="1600" dirty="0">
                <a:latin typeface="黑体" panose="02010609060101010101" pitchFamily="49" charset="-122"/>
                <a:ea typeface="黑体" panose="02010609060101010101" pitchFamily="49" charset="-122"/>
              </a:rPr>
              <a:t> 银行</a:t>
            </a:r>
          </a:p>
        </p:txBody>
      </p:sp>
      <p:sp>
        <p:nvSpPr>
          <p:cNvPr id="41" name="矩形 40"/>
          <p:cNvSpPr/>
          <p:nvPr/>
        </p:nvSpPr>
        <p:spPr>
          <a:xfrm>
            <a:off x="6917730" y="1727051"/>
            <a:ext cx="608012" cy="584200"/>
          </a:xfrm>
          <a:prstGeom prst="rect">
            <a:avLst/>
          </a:prstGeom>
          <a:solidFill>
            <a:schemeClr val="accent2">
              <a:lumMod val="40000"/>
              <a:lumOff val="60000"/>
            </a:schemeClr>
          </a:solidFill>
        </p:spPr>
        <p:txBody>
          <a:bodyPr>
            <a:spAutoFit/>
          </a:bodyPr>
          <a:lstStyle/>
          <a:p>
            <a:pPr>
              <a:defRPr/>
            </a:pPr>
            <a:r>
              <a:rPr lang="zh-CN" altLang="en-US" sz="1600" dirty="0">
                <a:latin typeface="黑体" panose="02010609060101010101" pitchFamily="49" charset="-122"/>
                <a:ea typeface="黑体" panose="02010609060101010101" pitchFamily="49" charset="-122"/>
              </a:rPr>
              <a:t>微信银行</a:t>
            </a:r>
          </a:p>
        </p:txBody>
      </p:sp>
      <p:sp>
        <p:nvSpPr>
          <p:cNvPr id="42" name="矩形 41"/>
          <p:cNvSpPr/>
          <p:nvPr/>
        </p:nvSpPr>
        <p:spPr>
          <a:xfrm>
            <a:off x="7165380" y="3247876"/>
            <a:ext cx="658812" cy="584200"/>
          </a:xfrm>
          <a:prstGeom prst="rect">
            <a:avLst/>
          </a:prstGeom>
          <a:solidFill>
            <a:schemeClr val="accent2">
              <a:lumMod val="40000"/>
              <a:lumOff val="60000"/>
            </a:schemeClr>
          </a:solidFill>
        </p:spPr>
        <p:txBody>
          <a:bodyPr>
            <a:spAutoFit/>
          </a:bodyPr>
          <a:lstStyle/>
          <a:p>
            <a:pPr>
              <a:defRPr/>
            </a:pPr>
            <a:r>
              <a:rPr lang="zh-CN" altLang="en-US" sz="1600" dirty="0">
                <a:latin typeface="黑体" panose="02010609060101010101" pitchFamily="49" charset="-122"/>
                <a:ea typeface="黑体" panose="02010609060101010101" pitchFamily="49" charset="-122"/>
              </a:rPr>
              <a:t>电话银行</a:t>
            </a:r>
          </a:p>
        </p:txBody>
      </p:sp>
      <p:sp>
        <p:nvSpPr>
          <p:cNvPr id="43" name="矩形 42"/>
          <p:cNvSpPr/>
          <p:nvPr/>
        </p:nvSpPr>
        <p:spPr>
          <a:xfrm>
            <a:off x="5916017" y="4427388"/>
            <a:ext cx="704850" cy="585788"/>
          </a:xfrm>
          <a:prstGeom prst="rect">
            <a:avLst/>
          </a:prstGeom>
          <a:solidFill>
            <a:schemeClr val="accent2">
              <a:lumMod val="40000"/>
              <a:lumOff val="60000"/>
            </a:schemeClr>
          </a:solidFill>
        </p:spPr>
        <p:txBody>
          <a:bodyPr>
            <a:spAutoFit/>
          </a:bodyPr>
          <a:lstStyle/>
          <a:p>
            <a:pPr>
              <a:defRPr/>
            </a:pPr>
            <a:r>
              <a:rPr lang="zh-CN" altLang="en-US" sz="1600" dirty="0">
                <a:latin typeface="黑体" panose="02010609060101010101" pitchFamily="49" charset="-122"/>
                <a:ea typeface="黑体" panose="02010609060101010101" pitchFamily="49" charset="-122"/>
              </a:rPr>
              <a:t> 自助</a:t>
            </a:r>
            <a:endParaRPr lang="en-US" altLang="zh-CN" sz="1600" dirty="0">
              <a:latin typeface="黑体" panose="02010609060101010101" pitchFamily="49" charset="-122"/>
              <a:ea typeface="黑体" panose="02010609060101010101" pitchFamily="49" charset="-122"/>
            </a:endParaRPr>
          </a:p>
          <a:p>
            <a:pPr>
              <a:defRPr/>
            </a:pPr>
            <a:r>
              <a:rPr lang="en-US" altLang="zh-CN" sz="1600" dirty="0">
                <a:latin typeface="黑体" panose="02010609060101010101" pitchFamily="49" charset="-122"/>
                <a:ea typeface="黑体" panose="02010609060101010101" pitchFamily="49" charset="-122"/>
              </a:rPr>
              <a:t> </a:t>
            </a:r>
            <a:r>
              <a:rPr lang="zh-CN" altLang="en-US" sz="1600" dirty="0">
                <a:latin typeface="黑体" panose="02010609060101010101" pitchFamily="49" charset="-122"/>
                <a:ea typeface="黑体" panose="02010609060101010101" pitchFamily="49" charset="-122"/>
              </a:rPr>
              <a:t>终端</a:t>
            </a:r>
          </a:p>
        </p:txBody>
      </p:sp>
      <p:sp>
        <p:nvSpPr>
          <p:cNvPr id="44" name="矩形 43"/>
          <p:cNvSpPr/>
          <p:nvPr/>
        </p:nvSpPr>
        <p:spPr>
          <a:xfrm>
            <a:off x="3823692" y="1985813"/>
            <a:ext cx="717550" cy="585788"/>
          </a:xfrm>
          <a:prstGeom prst="rect">
            <a:avLst/>
          </a:prstGeom>
          <a:solidFill>
            <a:schemeClr val="accent4">
              <a:lumMod val="40000"/>
              <a:lumOff val="60000"/>
            </a:schemeClr>
          </a:solidFill>
        </p:spPr>
        <p:txBody>
          <a:bodyPr>
            <a:spAutoFit/>
          </a:bodyPr>
          <a:lstStyle/>
          <a:p>
            <a:pPr>
              <a:defRPr/>
            </a:pPr>
            <a:r>
              <a:rPr lang="zh-CN" altLang="en-US" sz="1600" dirty="0">
                <a:latin typeface="黑体" panose="02010609060101010101" pitchFamily="49" charset="-122"/>
                <a:ea typeface="黑体" panose="02010609060101010101" pitchFamily="49" charset="-122"/>
              </a:rPr>
              <a:t>手机银行</a:t>
            </a:r>
          </a:p>
        </p:txBody>
      </p:sp>
      <p:sp>
        <p:nvSpPr>
          <p:cNvPr id="45" name="矩形 44"/>
          <p:cNvSpPr/>
          <p:nvPr/>
        </p:nvSpPr>
        <p:spPr>
          <a:xfrm>
            <a:off x="4272956" y="3727302"/>
            <a:ext cx="663575" cy="585787"/>
          </a:xfrm>
          <a:prstGeom prst="rect">
            <a:avLst/>
          </a:prstGeom>
          <a:solidFill>
            <a:schemeClr val="accent4">
              <a:lumMod val="40000"/>
              <a:lumOff val="60000"/>
            </a:schemeClr>
          </a:solidFill>
        </p:spPr>
        <p:txBody>
          <a:bodyPr>
            <a:spAutoFit/>
          </a:bodyPr>
          <a:lstStyle/>
          <a:p>
            <a:pPr>
              <a:defRPr/>
            </a:pPr>
            <a:r>
              <a:rPr lang="en-US" altLang="zh-CN" sz="1600" dirty="0">
                <a:latin typeface="黑体" panose="02010609060101010101" pitchFamily="49" charset="-122"/>
                <a:ea typeface="黑体" panose="02010609060101010101" pitchFamily="49" charset="-122"/>
              </a:rPr>
              <a:t>ATM/VTM</a:t>
            </a:r>
            <a:endParaRPr lang="zh-CN" altLang="en-US" sz="1600" dirty="0">
              <a:latin typeface="黑体" panose="02010609060101010101" pitchFamily="49" charset="-122"/>
              <a:ea typeface="黑体" panose="02010609060101010101" pitchFamily="49" charset="-122"/>
            </a:endParaRPr>
          </a:p>
        </p:txBody>
      </p:sp>
      <p:sp>
        <p:nvSpPr>
          <p:cNvPr id="48" name="矩形 47"/>
          <p:cNvSpPr/>
          <p:nvPr/>
        </p:nvSpPr>
        <p:spPr>
          <a:xfrm>
            <a:off x="2639617" y="5229201"/>
            <a:ext cx="1918483" cy="430887"/>
          </a:xfrm>
          <a:prstGeom prst="rect">
            <a:avLst/>
          </a:prstGeom>
          <a:gradFill>
            <a:gsLst>
              <a:gs pos="0">
                <a:srgbClr val="5E9EFF"/>
              </a:gs>
              <a:gs pos="39999">
                <a:srgbClr val="85C2FF"/>
              </a:gs>
              <a:gs pos="70000">
                <a:srgbClr val="C4D6EB"/>
              </a:gs>
              <a:gs pos="100000">
                <a:srgbClr val="FFEBFA"/>
              </a:gs>
            </a:gsLst>
            <a:lin ang="5400000" scaled="0"/>
          </a:gradFill>
          <a:ln w="9525">
            <a:solidFill>
              <a:srgbClr val="FF0000"/>
            </a:solidFill>
            <a:miter lim="800000"/>
            <a:headEnd/>
            <a:tailEnd/>
          </a:ln>
          <a:scene3d>
            <a:camera prst="orthographicFront"/>
            <a:lightRig rig="threePt" dir="t"/>
          </a:scene3d>
          <a:sp3d>
            <a:bevelT/>
          </a:sp3d>
        </p:spPr>
        <p:txBody>
          <a:bodyPr>
            <a:spAutoFit/>
          </a:bodyPr>
          <a:lstStyle/>
          <a:p>
            <a:pPr>
              <a:defRPr/>
            </a:pPr>
            <a:r>
              <a:rPr lang="zh-CN" altLang="en-US" sz="2200" dirty="0">
                <a:solidFill>
                  <a:srgbClr val="FF0000"/>
                </a:solidFill>
                <a:latin typeface="黑体" pitchFamily="49" charset="-122"/>
                <a:ea typeface="黑体" pitchFamily="49" charset="-122"/>
              </a:rPr>
              <a:t>不需要到银行</a:t>
            </a:r>
            <a:endParaRPr lang="en-US" altLang="zh-CN" sz="2200" dirty="0">
              <a:solidFill>
                <a:srgbClr val="FF0000"/>
              </a:solidFill>
              <a:latin typeface="黑体" pitchFamily="49" charset="-122"/>
              <a:ea typeface="黑体" pitchFamily="49" charset="-122"/>
            </a:endParaRPr>
          </a:p>
        </p:txBody>
      </p:sp>
      <p:sp>
        <p:nvSpPr>
          <p:cNvPr id="49" name="矩形 48"/>
          <p:cNvSpPr/>
          <p:nvPr/>
        </p:nvSpPr>
        <p:spPr>
          <a:xfrm>
            <a:off x="5015880" y="5229200"/>
            <a:ext cx="1894388" cy="430887"/>
          </a:xfrm>
          <a:prstGeom prst="rect">
            <a:avLst/>
          </a:prstGeom>
          <a:gradFill>
            <a:gsLst>
              <a:gs pos="0">
                <a:srgbClr val="5E9EFF"/>
              </a:gs>
              <a:gs pos="39999">
                <a:srgbClr val="85C2FF"/>
              </a:gs>
              <a:gs pos="70000">
                <a:srgbClr val="C4D6EB"/>
              </a:gs>
              <a:gs pos="100000">
                <a:srgbClr val="FFEBFA"/>
              </a:gs>
            </a:gsLst>
            <a:lin ang="5400000" scaled="0"/>
          </a:gradFill>
          <a:ln w="9525">
            <a:solidFill>
              <a:srgbClr val="FF0000"/>
            </a:solidFill>
            <a:miter lim="800000"/>
            <a:headEnd/>
            <a:tailEnd/>
          </a:ln>
          <a:scene3d>
            <a:camera prst="orthographicFront"/>
            <a:lightRig rig="threePt" dir="t"/>
          </a:scene3d>
          <a:sp3d>
            <a:bevelT/>
          </a:sp3d>
        </p:spPr>
        <p:txBody>
          <a:bodyPr>
            <a:spAutoFit/>
          </a:bodyPr>
          <a:lstStyle/>
          <a:p>
            <a:pPr>
              <a:defRPr/>
            </a:pPr>
            <a:r>
              <a:rPr lang="zh-CN" altLang="en-US" sz="2200" dirty="0">
                <a:solidFill>
                  <a:srgbClr val="FF0000"/>
                </a:solidFill>
                <a:latin typeface="黑体" pitchFamily="49" charset="-122"/>
                <a:ea typeface="黑体" pitchFamily="49" charset="-122"/>
              </a:rPr>
              <a:t>随时随地办理</a:t>
            </a:r>
            <a:endParaRPr lang="en-US" altLang="zh-CN" sz="2200" dirty="0">
              <a:solidFill>
                <a:srgbClr val="FF0000"/>
              </a:solidFill>
              <a:latin typeface="黑体" pitchFamily="49" charset="-122"/>
              <a:ea typeface="黑体" pitchFamily="49" charset="-122"/>
            </a:endParaRPr>
          </a:p>
        </p:txBody>
      </p:sp>
      <p:sp>
        <p:nvSpPr>
          <p:cNvPr id="50" name="矩形 49"/>
          <p:cNvSpPr/>
          <p:nvPr/>
        </p:nvSpPr>
        <p:spPr>
          <a:xfrm>
            <a:off x="7320136" y="5214093"/>
            <a:ext cx="1917780" cy="430887"/>
          </a:xfrm>
          <a:prstGeom prst="rect">
            <a:avLst/>
          </a:prstGeom>
          <a:gradFill>
            <a:gsLst>
              <a:gs pos="0">
                <a:srgbClr val="5E9EFF"/>
              </a:gs>
              <a:gs pos="39999">
                <a:srgbClr val="85C2FF"/>
              </a:gs>
              <a:gs pos="70000">
                <a:srgbClr val="C4D6EB"/>
              </a:gs>
              <a:gs pos="100000">
                <a:srgbClr val="FFEBFA"/>
              </a:gs>
            </a:gsLst>
            <a:lin ang="5400000" scaled="0"/>
          </a:gradFill>
          <a:ln w="9525">
            <a:solidFill>
              <a:srgbClr val="FF0000"/>
            </a:solidFill>
            <a:miter lim="800000"/>
            <a:headEnd/>
            <a:tailEnd/>
          </a:ln>
          <a:scene3d>
            <a:camera prst="orthographicFront"/>
            <a:lightRig rig="threePt" dir="t"/>
          </a:scene3d>
          <a:sp3d>
            <a:bevelT/>
          </a:sp3d>
        </p:spPr>
        <p:txBody>
          <a:bodyPr>
            <a:spAutoFit/>
          </a:bodyPr>
          <a:lstStyle/>
          <a:p>
            <a:pPr>
              <a:defRPr/>
            </a:pPr>
            <a:r>
              <a:rPr lang="zh-CN" altLang="en-US" sz="2200" dirty="0">
                <a:solidFill>
                  <a:srgbClr val="FF0000"/>
                </a:solidFill>
                <a:latin typeface="黑体" pitchFamily="49" charset="-122"/>
                <a:ea typeface="黑体" pitchFamily="49" charset="-122"/>
              </a:rPr>
              <a:t>客户体验更好</a:t>
            </a:r>
            <a:endParaRPr lang="en-US" altLang="zh-CN" sz="2200" dirty="0">
              <a:solidFill>
                <a:srgbClr val="FF0000"/>
              </a:solidFill>
              <a:latin typeface="黑体" pitchFamily="49" charset="-122"/>
              <a:ea typeface="黑体" pitchFamily="49" charset="-122"/>
            </a:endParaRPr>
          </a:p>
        </p:txBody>
      </p:sp>
      <p:sp>
        <p:nvSpPr>
          <p:cNvPr id="51" name="矩形 50"/>
          <p:cNvSpPr/>
          <p:nvPr/>
        </p:nvSpPr>
        <p:spPr>
          <a:xfrm>
            <a:off x="2639616" y="5797381"/>
            <a:ext cx="1944216" cy="430887"/>
          </a:xfrm>
          <a:prstGeom prst="rect">
            <a:avLst/>
          </a:prstGeom>
          <a:gradFill>
            <a:gsLst>
              <a:gs pos="0">
                <a:srgbClr val="5E9EFF"/>
              </a:gs>
              <a:gs pos="39999">
                <a:srgbClr val="85C2FF"/>
              </a:gs>
              <a:gs pos="70000">
                <a:srgbClr val="C4D6EB"/>
              </a:gs>
              <a:gs pos="100000">
                <a:srgbClr val="FFEBFA"/>
              </a:gs>
            </a:gsLst>
            <a:lin ang="5400000" scaled="0"/>
          </a:gradFill>
          <a:ln w="9525">
            <a:solidFill>
              <a:srgbClr val="FF0000"/>
            </a:solidFill>
            <a:miter lim="800000"/>
            <a:headEnd/>
            <a:tailEnd/>
          </a:ln>
          <a:scene3d>
            <a:camera prst="orthographicFront"/>
            <a:lightRig rig="threePt" dir="t"/>
          </a:scene3d>
          <a:sp3d>
            <a:bevelT/>
          </a:sp3d>
        </p:spPr>
        <p:txBody>
          <a:bodyPr>
            <a:spAutoFit/>
          </a:bodyPr>
          <a:lstStyle/>
          <a:p>
            <a:pPr>
              <a:defRPr/>
            </a:pPr>
            <a:r>
              <a:rPr lang="zh-CN" altLang="en-US" sz="2200" dirty="0">
                <a:solidFill>
                  <a:srgbClr val="FF0000"/>
                </a:solidFill>
                <a:latin typeface="黑体" pitchFamily="49" charset="-122"/>
                <a:ea typeface="黑体" pitchFamily="49" charset="-122"/>
              </a:rPr>
              <a:t>减轻柜面压力</a:t>
            </a:r>
            <a:endParaRPr lang="en-US" altLang="zh-CN" sz="2200" dirty="0">
              <a:solidFill>
                <a:srgbClr val="FF0000"/>
              </a:solidFill>
              <a:latin typeface="黑体" pitchFamily="49" charset="-122"/>
              <a:ea typeface="黑体" pitchFamily="49" charset="-122"/>
            </a:endParaRPr>
          </a:p>
        </p:txBody>
      </p:sp>
      <p:sp>
        <p:nvSpPr>
          <p:cNvPr id="52" name="矩形 51"/>
          <p:cNvSpPr/>
          <p:nvPr/>
        </p:nvSpPr>
        <p:spPr>
          <a:xfrm>
            <a:off x="5015881" y="5794462"/>
            <a:ext cx="1894389" cy="430887"/>
          </a:xfrm>
          <a:prstGeom prst="rect">
            <a:avLst/>
          </a:prstGeom>
          <a:gradFill>
            <a:gsLst>
              <a:gs pos="0">
                <a:srgbClr val="5E9EFF"/>
              </a:gs>
              <a:gs pos="39999">
                <a:srgbClr val="85C2FF"/>
              </a:gs>
              <a:gs pos="70000">
                <a:srgbClr val="C4D6EB"/>
              </a:gs>
              <a:gs pos="100000">
                <a:srgbClr val="FFEBFA"/>
              </a:gs>
            </a:gsLst>
            <a:lin ang="5400000" scaled="0"/>
          </a:gradFill>
          <a:ln w="9525">
            <a:solidFill>
              <a:srgbClr val="FF0000"/>
            </a:solidFill>
            <a:miter lim="800000"/>
            <a:headEnd/>
            <a:tailEnd/>
          </a:ln>
          <a:scene3d>
            <a:camera prst="orthographicFront"/>
            <a:lightRig rig="threePt" dir="t"/>
          </a:scene3d>
          <a:sp3d>
            <a:bevelT/>
          </a:sp3d>
        </p:spPr>
        <p:txBody>
          <a:bodyPr>
            <a:spAutoFit/>
          </a:bodyPr>
          <a:lstStyle/>
          <a:p>
            <a:pPr>
              <a:defRPr/>
            </a:pPr>
            <a:r>
              <a:rPr lang="zh-CN" altLang="en-US" sz="2200" dirty="0">
                <a:solidFill>
                  <a:srgbClr val="FF0000"/>
                </a:solidFill>
                <a:latin typeface="黑体" pitchFamily="49" charset="-122"/>
                <a:ea typeface="黑体" pitchFamily="49" charset="-122"/>
              </a:rPr>
              <a:t>方便柜员营销</a:t>
            </a:r>
            <a:endParaRPr lang="en-US" altLang="zh-CN" sz="2200" dirty="0">
              <a:solidFill>
                <a:srgbClr val="FF0000"/>
              </a:solidFill>
              <a:latin typeface="黑体" pitchFamily="49" charset="-122"/>
              <a:ea typeface="黑体" pitchFamily="49" charset="-122"/>
            </a:endParaRPr>
          </a:p>
        </p:txBody>
      </p:sp>
      <p:sp>
        <p:nvSpPr>
          <p:cNvPr id="53" name="矩形 52"/>
          <p:cNvSpPr/>
          <p:nvPr/>
        </p:nvSpPr>
        <p:spPr>
          <a:xfrm>
            <a:off x="7320136" y="5806426"/>
            <a:ext cx="1917780" cy="430887"/>
          </a:xfrm>
          <a:prstGeom prst="rect">
            <a:avLst/>
          </a:prstGeom>
          <a:gradFill>
            <a:gsLst>
              <a:gs pos="0">
                <a:srgbClr val="5E9EFF"/>
              </a:gs>
              <a:gs pos="39999">
                <a:srgbClr val="85C2FF"/>
              </a:gs>
              <a:gs pos="70000">
                <a:srgbClr val="C4D6EB"/>
              </a:gs>
              <a:gs pos="100000">
                <a:srgbClr val="FFEBFA"/>
              </a:gs>
            </a:gsLst>
            <a:lin ang="5400000" scaled="0"/>
          </a:gradFill>
          <a:ln w="9525">
            <a:solidFill>
              <a:srgbClr val="FF0000"/>
            </a:solidFill>
            <a:miter lim="800000"/>
            <a:headEnd/>
            <a:tailEnd/>
          </a:ln>
          <a:scene3d>
            <a:camera prst="orthographicFront"/>
            <a:lightRig rig="threePt" dir="t"/>
          </a:scene3d>
          <a:sp3d>
            <a:bevelT/>
          </a:sp3d>
        </p:spPr>
        <p:txBody>
          <a:bodyPr>
            <a:spAutoFit/>
          </a:bodyPr>
          <a:lstStyle/>
          <a:p>
            <a:pPr>
              <a:defRPr/>
            </a:pPr>
            <a:r>
              <a:rPr lang="zh-CN" altLang="en-US" sz="2200" dirty="0">
                <a:solidFill>
                  <a:srgbClr val="FF0000"/>
                </a:solidFill>
                <a:latin typeface="黑体" pitchFamily="49" charset="-122"/>
                <a:ea typeface="黑体" pitchFamily="49" charset="-122"/>
              </a:rPr>
              <a:t>助力网点转型</a:t>
            </a:r>
            <a:endParaRPr lang="en-US" altLang="zh-CN" sz="2200" dirty="0">
              <a:solidFill>
                <a:srgbClr val="FF0000"/>
              </a:solidFill>
              <a:latin typeface="黑体" pitchFamily="49" charset="-122"/>
              <a:ea typeface="黑体" pitchFamily="49" charset="-122"/>
            </a:endParaRPr>
          </a:p>
        </p:txBody>
      </p:sp>
      <p:cxnSp>
        <p:nvCxnSpPr>
          <p:cNvPr id="54" name="直接连接符 53"/>
          <p:cNvCxnSpPr/>
          <p:nvPr/>
        </p:nvCxnSpPr>
        <p:spPr bwMode="auto">
          <a:xfrm>
            <a:off x="1847528" y="980728"/>
            <a:ext cx="82296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3750303954"/>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981200" y="122338"/>
            <a:ext cx="8229600" cy="570359"/>
          </a:xfrm>
        </p:spPr>
        <p:txBody>
          <a:bodyPr/>
          <a:lstStyle/>
          <a:p>
            <a:pPr>
              <a:lnSpc>
                <a:spcPct val="150000"/>
              </a:lnSpc>
            </a:pPr>
            <a:r>
              <a:rPr lang="en-US" altLang="zh-CN" sz="2800" kern="1200" dirty="0">
                <a:latin typeface="黑体" pitchFamily="2" charset="-122"/>
                <a:ea typeface="黑体" pitchFamily="2" charset="-122"/>
                <a:cs typeface="+mn-cs"/>
              </a:rPr>
              <a:t>E</a:t>
            </a:r>
            <a:r>
              <a:rPr lang="zh-CN" altLang="en-US" sz="2800" kern="1200" dirty="0">
                <a:latin typeface="黑体" pitchFamily="2" charset="-122"/>
                <a:ea typeface="黑体" pitchFamily="2" charset="-122"/>
                <a:cs typeface="+mn-cs"/>
              </a:rPr>
              <a:t>、操作风险控制体系化</a:t>
            </a:r>
          </a:p>
        </p:txBody>
      </p:sp>
      <p:sp>
        <p:nvSpPr>
          <p:cNvPr id="4" name="灯片编号占位符 3"/>
          <p:cNvSpPr>
            <a:spLocks noGrp="1"/>
          </p:cNvSpPr>
          <p:nvPr>
            <p:ph type="sldNum" sz="quarter" idx="4"/>
          </p:nvPr>
        </p:nvSpPr>
        <p:spPr/>
        <p:txBody>
          <a:bodyPr/>
          <a:lstStyle/>
          <a:p>
            <a:r>
              <a:rPr lang="en-US" altLang="zh-CN" smtClean="0"/>
              <a:t>Page </a:t>
            </a:r>
            <a:fld id="{99EF89E6-0A8F-45A7-A624-A99DD6C9867F}" type="slidenum">
              <a:rPr lang="en-US" altLang="zh-CN" smtClean="0"/>
              <a:pPr/>
              <a:t>52</a:t>
            </a:fld>
            <a:r>
              <a:rPr lang="en-US" altLang="zh-CN" smtClean="0"/>
              <a:t> </a:t>
            </a:r>
            <a:endParaRPr lang="en-US" altLang="zh-CN"/>
          </a:p>
        </p:txBody>
      </p:sp>
      <p:sp>
        <p:nvSpPr>
          <p:cNvPr id="6" name="圆角矩形 5"/>
          <p:cNvSpPr/>
          <p:nvPr/>
        </p:nvSpPr>
        <p:spPr>
          <a:xfrm>
            <a:off x="2463860" y="908958"/>
            <a:ext cx="848056" cy="503818"/>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微软雅黑" pitchFamily="34" charset="-122"/>
                <a:ea typeface="微软雅黑" pitchFamily="34" charset="-122"/>
              </a:rPr>
              <a:t>网上</a:t>
            </a:r>
            <a:endParaRPr lang="en-US" altLang="zh-CN" sz="1400" b="1" dirty="0">
              <a:solidFill>
                <a:schemeClr val="bg1"/>
              </a:solidFill>
              <a:latin typeface="微软雅黑" pitchFamily="34" charset="-122"/>
              <a:ea typeface="微软雅黑" pitchFamily="34" charset="-122"/>
            </a:endParaRPr>
          </a:p>
          <a:p>
            <a:pPr algn="ctr"/>
            <a:r>
              <a:rPr lang="zh-CN" altLang="en-US" sz="1400" b="1" dirty="0">
                <a:solidFill>
                  <a:schemeClr val="bg1"/>
                </a:solidFill>
                <a:latin typeface="微软雅黑" pitchFamily="34" charset="-122"/>
                <a:ea typeface="微软雅黑" pitchFamily="34" charset="-122"/>
              </a:rPr>
              <a:t>银行</a:t>
            </a:r>
          </a:p>
        </p:txBody>
      </p:sp>
      <p:sp>
        <p:nvSpPr>
          <p:cNvPr id="7" name="下箭头 6"/>
          <p:cNvSpPr/>
          <p:nvPr/>
        </p:nvSpPr>
        <p:spPr>
          <a:xfrm rot="10800000">
            <a:off x="2713459" y="1430484"/>
            <a:ext cx="418920" cy="198316"/>
          </a:xfrm>
          <a:prstGeom prst="downArrow">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8" name="下箭头 7"/>
          <p:cNvSpPr/>
          <p:nvPr/>
        </p:nvSpPr>
        <p:spPr>
          <a:xfrm rot="10800000">
            <a:off x="3551299" y="1430484"/>
            <a:ext cx="418920" cy="198316"/>
          </a:xfrm>
          <a:prstGeom prst="downArrow">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9" name="下箭头 8"/>
          <p:cNvSpPr/>
          <p:nvPr/>
        </p:nvSpPr>
        <p:spPr>
          <a:xfrm rot="10800000">
            <a:off x="4508831" y="1430484"/>
            <a:ext cx="418920" cy="198316"/>
          </a:xfrm>
          <a:prstGeom prst="downArrow">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10" name="下箭头 9"/>
          <p:cNvSpPr/>
          <p:nvPr/>
        </p:nvSpPr>
        <p:spPr>
          <a:xfrm rot="10800000">
            <a:off x="5406517" y="1430484"/>
            <a:ext cx="418920" cy="198316"/>
          </a:xfrm>
          <a:prstGeom prst="downArrow">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11" name="下箭头 10"/>
          <p:cNvSpPr/>
          <p:nvPr/>
        </p:nvSpPr>
        <p:spPr>
          <a:xfrm rot="10800000">
            <a:off x="6304204" y="1430484"/>
            <a:ext cx="418920" cy="198316"/>
          </a:xfrm>
          <a:prstGeom prst="downArrow">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12" name="下箭头 11"/>
          <p:cNvSpPr/>
          <p:nvPr/>
        </p:nvSpPr>
        <p:spPr>
          <a:xfrm rot="10800000">
            <a:off x="7201890" y="1430484"/>
            <a:ext cx="418920" cy="198316"/>
          </a:xfrm>
          <a:prstGeom prst="downArrow">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13" name="下箭头 12"/>
          <p:cNvSpPr/>
          <p:nvPr/>
        </p:nvSpPr>
        <p:spPr>
          <a:xfrm rot="10800000">
            <a:off x="8159422" y="1430484"/>
            <a:ext cx="418920" cy="198316"/>
          </a:xfrm>
          <a:prstGeom prst="downArrow">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14" name="下箭头 13"/>
          <p:cNvSpPr/>
          <p:nvPr/>
        </p:nvSpPr>
        <p:spPr>
          <a:xfrm rot="10800000">
            <a:off x="9116954" y="1430484"/>
            <a:ext cx="418920" cy="198316"/>
          </a:xfrm>
          <a:prstGeom prst="downArrow">
            <a:avLst/>
          </a:prstGeom>
          <a:solidFill>
            <a:schemeClr val="bg1">
              <a:lumMod val="6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15" name="圆角矩形 14"/>
          <p:cNvSpPr/>
          <p:nvPr/>
        </p:nvSpPr>
        <p:spPr>
          <a:xfrm>
            <a:off x="3371763" y="908958"/>
            <a:ext cx="777995" cy="503818"/>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微软雅黑" pitchFamily="34" charset="-122"/>
                <a:ea typeface="微软雅黑" pitchFamily="34" charset="-122"/>
              </a:rPr>
              <a:t>手机</a:t>
            </a:r>
            <a:endParaRPr lang="en-US" altLang="zh-CN" sz="1400" b="1" dirty="0">
              <a:solidFill>
                <a:schemeClr val="bg1"/>
              </a:solidFill>
              <a:latin typeface="微软雅黑" pitchFamily="34" charset="-122"/>
              <a:ea typeface="微软雅黑" pitchFamily="34" charset="-122"/>
            </a:endParaRPr>
          </a:p>
          <a:p>
            <a:pPr algn="ctr"/>
            <a:r>
              <a:rPr lang="zh-CN" altLang="en-US" sz="1400" b="1" dirty="0">
                <a:solidFill>
                  <a:schemeClr val="bg1"/>
                </a:solidFill>
                <a:latin typeface="微软雅黑" pitchFamily="34" charset="-122"/>
                <a:ea typeface="微软雅黑" pitchFamily="34" charset="-122"/>
              </a:rPr>
              <a:t>银行</a:t>
            </a:r>
          </a:p>
        </p:txBody>
      </p:sp>
      <p:sp>
        <p:nvSpPr>
          <p:cNvPr id="16" name="圆角矩形 15"/>
          <p:cNvSpPr/>
          <p:nvPr/>
        </p:nvSpPr>
        <p:spPr>
          <a:xfrm>
            <a:off x="4329295" y="908958"/>
            <a:ext cx="777995" cy="503818"/>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微软雅黑" pitchFamily="34" charset="-122"/>
                <a:ea typeface="微软雅黑" pitchFamily="34" charset="-122"/>
              </a:rPr>
              <a:t>微信</a:t>
            </a:r>
            <a:endParaRPr lang="en-US" altLang="zh-CN" sz="1400" b="1" dirty="0">
              <a:solidFill>
                <a:schemeClr val="bg1"/>
              </a:solidFill>
              <a:latin typeface="微软雅黑" pitchFamily="34" charset="-122"/>
              <a:ea typeface="微软雅黑" pitchFamily="34" charset="-122"/>
            </a:endParaRPr>
          </a:p>
          <a:p>
            <a:pPr algn="ctr"/>
            <a:r>
              <a:rPr lang="zh-CN" altLang="en-US" sz="1400" b="1" dirty="0">
                <a:solidFill>
                  <a:schemeClr val="bg1"/>
                </a:solidFill>
                <a:latin typeface="微软雅黑" pitchFamily="34" charset="-122"/>
                <a:ea typeface="微软雅黑" pitchFamily="34" charset="-122"/>
              </a:rPr>
              <a:t>银行</a:t>
            </a:r>
          </a:p>
        </p:txBody>
      </p:sp>
      <p:sp>
        <p:nvSpPr>
          <p:cNvPr id="17" name="圆角矩形 16"/>
          <p:cNvSpPr/>
          <p:nvPr/>
        </p:nvSpPr>
        <p:spPr>
          <a:xfrm>
            <a:off x="5226982" y="908958"/>
            <a:ext cx="777995" cy="503818"/>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微软雅黑" pitchFamily="34" charset="-122"/>
                <a:ea typeface="微软雅黑" pitchFamily="34" charset="-122"/>
              </a:rPr>
              <a:t>自助</a:t>
            </a:r>
            <a:endParaRPr lang="en-US" altLang="zh-CN" sz="1400" b="1" dirty="0">
              <a:solidFill>
                <a:schemeClr val="bg1"/>
              </a:solidFill>
              <a:latin typeface="微软雅黑" pitchFamily="34" charset="-122"/>
              <a:ea typeface="微软雅黑" pitchFamily="34" charset="-122"/>
            </a:endParaRPr>
          </a:p>
          <a:p>
            <a:pPr algn="ctr"/>
            <a:r>
              <a:rPr lang="zh-CN" altLang="en-US" sz="1400" b="1" dirty="0">
                <a:solidFill>
                  <a:schemeClr val="bg1"/>
                </a:solidFill>
                <a:latin typeface="微软雅黑" pitchFamily="34" charset="-122"/>
                <a:ea typeface="微软雅黑" pitchFamily="34" charset="-122"/>
              </a:rPr>
              <a:t>终端</a:t>
            </a:r>
          </a:p>
        </p:txBody>
      </p:sp>
      <p:sp>
        <p:nvSpPr>
          <p:cNvPr id="18" name="圆角矩形 17"/>
          <p:cNvSpPr/>
          <p:nvPr/>
        </p:nvSpPr>
        <p:spPr>
          <a:xfrm>
            <a:off x="6124667" y="908958"/>
            <a:ext cx="777995" cy="503818"/>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b="1" dirty="0">
                <a:solidFill>
                  <a:schemeClr val="bg1"/>
                </a:solidFill>
                <a:latin typeface="微软雅黑" pitchFamily="34" charset="-122"/>
                <a:ea typeface="微软雅黑" pitchFamily="34" charset="-122"/>
              </a:rPr>
              <a:t>POS</a:t>
            </a:r>
          </a:p>
          <a:p>
            <a:pPr algn="ctr"/>
            <a:r>
              <a:rPr lang="zh-CN" altLang="en-US" sz="1400" b="1" dirty="0">
                <a:solidFill>
                  <a:schemeClr val="bg1"/>
                </a:solidFill>
                <a:latin typeface="微软雅黑" pitchFamily="34" charset="-122"/>
                <a:ea typeface="微软雅黑" pitchFamily="34" charset="-122"/>
              </a:rPr>
              <a:t>终端</a:t>
            </a:r>
          </a:p>
        </p:txBody>
      </p:sp>
      <p:sp>
        <p:nvSpPr>
          <p:cNvPr id="19" name="圆角矩形 18"/>
          <p:cNvSpPr/>
          <p:nvPr/>
        </p:nvSpPr>
        <p:spPr>
          <a:xfrm>
            <a:off x="7022353" y="908958"/>
            <a:ext cx="837840" cy="503818"/>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微软雅黑" pitchFamily="34" charset="-122"/>
                <a:ea typeface="微软雅黑" pitchFamily="34" charset="-122"/>
              </a:rPr>
              <a:t>手机</a:t>
            </a:r>
            <a:endParaRPr lang="en-US" altLang="zh-CN" sz="1400" b="1" dirty="0">
              <a:solidFill>
                <a:schemeClr val="bg1"/>
              </a:solidFill>
              <a:latin typeface="微软雅黑" pitchFamily="34" charset="-122"/>
              <a:ea typeface="微软雅黑" pitchFamily="34" charset="-122"/>
            </a:endParaRPr>
          </a:p>
          <a:p>
            <a:pPr algn="ctr"/>
            <a:r>
              <a:rPr lang="zh-CN" altLang="en-US" sz="1400" b="1" dirty="0">
                <a:solidFill>
                  <a:schemeClr val="bg1"/>
                </a:solidFill>
                <a:latin typeface="微软雅黑" pitchFamily="34" charset="-122"/>
                <a:ea typeface="微软雅黑" pitchFamily="34" charset="-122"/>
              </a:rPr>
              <a:t>客户端</a:t>
            </a:r>
          </a:p>
        </p:txBody>
      </p:sp>
      <p:sp>
        <p:nvSpPr>
          <p:cNvPr id="20" name="圆角矩形 19"/>
          <p:cNvSpPr/>
          <p:nvPr/>
        </p:nvSpPr>
        <p:spPr>
          <a:xfrm>
            <a:off x="7979885" y="908958"/>
            <a:ext cx="777995" cy="503818"/>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微软雅黑" pitchFamily="34" charset="-122"/>
                <a:ea typeface="微软雅黑" pitchFamily="34" charset="-122"/>
              </a:rPr>
              <a:t>柜面</a:t>
            </a:r>
            <a:endParaRPr lang="en-US" altLang="zh-CN" sz="1400" b="1" dirty="0">
              <a:solidFill>
                <a:schemeClr val="bg1"/>
              </a:solidFill>
              <a:latin typeface="微软雅黑" pitchFamily="34" charset="-122"/>
              <a:ea typeface="微软雅黑" pitchFamily="34" charset="-122"/>
            </a:endParaRPr>
          </a:p>
          <a:p>
            <a:pPr algn="ctr"/>
            <a:r>
              <a:rPr lang="zh-CN" altLang="en-US" sz="1400" b="1" dirty="0">
                <a:solidFill>
                  <a:schemeClr val="bg1"/>
                </a:solidFill>
                <a:latin typeface="微软雅黑" pitchFamily="34" charset="-122"/>
                <a:ea typeface="微软雅黑" pitchFamily="34" charset="-122"/>
              </a:rPr>
              <a:t>前置</a:t>
            </a:r>
          </a:p>
        </p:txBody>
      </p:sp>
      <p:sp>
        <p:nvSpPr>
          <p:cNvPr id="21" name="圆角矩形 20"/>
          <p:cNvSpPr/>
          <p:nvPr/>
        </p:nvSpPr>
        <p:spPr>
          <a:xfrm>
            <a:off x="8937418" y="908958"/>
            <a:ext cx="777995" cy="503818"/>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a:solidFill>
                  <a:schemeClr val="bg1"/>
                </a:solidFill>
                <a:latin typeface="微软雅黑" pitchFamily="34" charset="-122"/>
                <a:ea typeface="微软雅黑" pitchFamily="34" charset="-122"/>
              </a:rPr>
              <a:t>核心</a:t>
            </a:r>
            <a:endParaRPr lang="en-US" altLang="zh-CN" sz="1400" b="1" dirty="0">
              <a:solidFill>
                <a:schemeClr val="bg1"/>
              </a:solidFill>
              <a:latin typeface="微软雅黑" pitchFamily="34" charset="-122"/>
              <a:ea typeface="微软雅黑" pitchFamily="34" charset="-122"/>
            </a:endParaRPr>
          </a:p>
          <a:p>
            <a:pPr algn="ctr"/>
            <a:r>
              <a:rPr lang="zh-CN" altLang="en-US" sz="1400" b="1" dirty="0">
                <a:solidFill>
                  <a:schemeClr val="bg1"/>
                </a:solidFill>
                <a:latin typeface="微软雅黑" pitchFamily="34" charset="-122"/>
                <a:ea typeface="微软雅黑" pitchFamily="34" charset="-122"/>
              </a:rPr>
              <a:t>系统</a:t>
            </a:r>
          </a:p>
        </p:txBody>
      </p:sp>
      <p:sp>
        <p:nvSpPr>
          <p:cNvPr id="22" name="圆角矩形 21"/>
          <p:cNvSpPr/>
          <p:nvPr/>
        </p:nvSpPr>
        <p:spPr>
          <a:xfrm>
            <a:off x="2773304" y="2396667"/>
            <a:ext cx="837840" cy="483491"/>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客户</a:t>
            </a:r>
          </a:p>
        </p:txBody>
      </p:sp>
      <p:sp>
        <p:nvSpPr>
          <p:cNvPr id="23" name="圆角矩形 22"/>
          <p:cNvSpPr/>
          <p:nvPr/>
        </p:nvSpPr>
        <p:spPr>
          <a:xfrm>
            <a:off x="3670991" y="2396667"/>
            <a:ext cx="837840" cy="483491"/>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员工</a:t>
            </a:r>
          </a:p>
        </p:txBody>
      </p:sp>
      <p:sp>
        <p:nvSpPr>
          <p:cNvPr id="24" name="圆角矩形 23"/>
          <p:cNvSpPr/>
          <p:nvPr/>
        </p:nvSpPr>
        <p:spPr>
          <a:xfrm>
            <a:off x="2773304" y="3471091"/>
            <a:ext cx="837840" cy="483491"/>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商户</a:t>
            </a:r>
          </a:p>
        </p:txBody>
      </p:sp>
      <p:sp>
        <p:nvSpPr>
          <p:cNvPr id="25" name="圆角矩形 24"/>
          <p:cNvSpPr/>
          <p:nvPr/>
        </p:nvSpPr>
        <p:spPr>
          <a:xfrm>
            <a:off x="3670991" y="3471091"/>
            <a:ext cx="837840" cy="483491"/>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latin typeface="微软雅黑" pitchFamily="34" charset="-122"/>
                <a:ea typeface="微软雅黑" pitchFamily="34" charset="-122"/>
              </a:rPr>
              <a:t>. . .</a:t>
            </a:r>
            <a:endParaRPr lang="zh-CN" altLang="en-US" sz="1600" b="1" dirty="0">
              <a:latin typeface="微软雅黑" pitchFamily="34" charset="-122"/>
              <a:ea typeface="微软雅黑" pitchFamily="34" charset="-122"/>
            </a:endParaRPr>
          </a:p>
        </p:txBody>
      </p:sp>
      <p:sp>
        <p:nvSpPr>
          <p:cNvPr id="26" name="圆角矩形 25"/>
          <p:cNvSpPr/>
          <p:nvPr/>
        </p:nvSpPr>
        <p:spPr>
          <a:xfrm>
            <a:off x="2773304" y="2933879"/>
            <a:ext cx="837840" cy="483491"/>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机构</a:t>
            </a:r>
          </a:p>
        </p:txBody>
      </p:sp>
      <p:sp>
        <p:nvSpPr>
          <p:cNvPr id="27" name="圆角矩形 26"/>
          <p:cNvSpPr/>
          <p:nvPr/>
        </p:nvSpPr>
        <p:spPr>
          <a:xfrm>
            <a:off x="3670991" y="2933879"/>
            <a:ext cx="837840" cy="483491"/>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账户（卡）</a:t>
            </a:r>
          </a:p>
        </p:txBody>
      </p:sp>
      <p:sp>
        <p:nvSpPr>
          <p:cNvPr id="28" name="圆角矩形 27"/>
          <p:cNvSpPr/>
          <p:nvPr/>
        </p:nvSpPr>
        <p:spPr>
          <a:xfrm>
            <a:off x="7560965" y="2342946"/>
            <a:ext cx="777995" cy="483491"/>
          </a:xfrm>
          <a:prstGeom prst="round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联动控制</a:t>
            </a:r>
          </a:p>
        </p:txBody>
      </p:sp>
      <p:sp>
        <p:nvSpPr>
          <p:cNvPr id="29" name="圆角矩形 28"/>
          <p:cNvSpPr/>
          <p:nvPr/>
        </p:nvSpPr>
        <p:spPr>
          <a:xfrm>
            <a:off x="8458652" y="2342946"/>
            <a:ext cx="777995" cy="483491"/>
          </a:xfrm>
          <a:prstGeom prst="round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实时监测</a:t>
            </a:r>
          </a:p>
        </p:txBody>
      </p:sp>
      <p:sp>
        <p:nvSpPr>
          <p:cNvPr id="30" name="圆角矩形 29"/>
          <p:cNvSpPr/>
          <p:nvPr/>
        </p:nvSpPr>
        <p:spPr>
          <a:xfrm>
            <a:off x="8458652" y="2933879"/>
            <a:ext cx="777995" cy="483491"/>
          </a:xfrm>
          <a:prstGeom prst="round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定期分析</a:t>
            </a:r>
          </a:p>
        </p:txBody>
      </p:sp>
      <p:sp>
        <p:nvSpPr>
          <p:cNvPr id="31" name="圆角矩形 30"/>
          <p:cNvSpPr/>
          <p:nvPr/>
        </p:nvSpPr>
        <p:spPr>
          <a:xfrm>
            <a:off x="8518497" y="3471091"/>
            <a:ext cx="718149" cy="483491"/>
          </a:xfrm>
          <a:prstGeom prst="round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600" b="1" dirty="0">
                <a:latin typeface="微软雅黑" pitchFamily="34" charset="-122"/>
                <a:ea typeface="微软雅黑" pitchFamily="34" charset="-122"/>
              </a:rPr>
              <a:t>. . . . .</a:t>
            </a:r>
            <a:endParaRPr lang="zh-CN" altLang="en-US" sz="1600" b="1" dirty="0">
              <a:latin typeface="微软雅黑" pitchFamily="34" charset="-122"/>
              <a:ea typeface="微软雅黑" pitchFamily="34" charset="-122"/>
            </a:endParaRPr>
          </a:p>
        </p:txBody>
      </p:sp>
      <p:sp>
        <p:nvSpPr>
          <p:cNvPr id="32" name="圆角矩形 31"/>
          <p:cNvSpPr/>
          <p:nvPr/>
        </p:nvSpPr>
        <p:spPr>
          <a:xfrm>
            <a:off x="7560965" y="3471091"/>
            <a:ext cx="777995" cy="483491"/>
          </a:xfrm>
          <a:prstGeom prst="round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持续跟踪</a:t>
            </a:r>
          </a:p>
        </p:txBody>
      </p:sp>
      <p:sp>
        <p:nvSpPr>
          <p:cNvPr id="33" name="椭圆 32"/>
          <p:cNvSpPr/>
          <p:nvPr/>
        </p:nvSpPr>
        <p:spPr>
          <a:xfrm>
            <a:off x="2773305" y="3954581"/>
            <a:ext cx="1227261" cy="69837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风险指标预警</a:t>
            </a:r>
          </a:p>
        </p:txBody>
      </p:sp>
      <p:sp>
        <p:nvSpPr>
          <p:cNvPr id="34" name="圆角矩形 33"/>
          <p:cNvSpPr/>
          <p:nvPr/>
        </p:nvSpPr>
        <p:spPr>
          <a:xfrm>
            <a:off x="2653613" y="4814119"/>
            <a:ext cx="6702724" cy="805818"/>
          </a:xfrm>
          <a:prstGeom prst="round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35" name="圆角矩形 34"/>
          <p:cNvSpPr/>
          <p:nvPr/>
        </p:nvSpPr>
        <p:spPr>
          <a:xfrm>
            <a:off x="2567609" y="1644569"/>
            <a:ext cx="6942107" cy="537212"/>
          </a:xfrm>
          <a:prstGeom prst="roundRect">
            <a:avLst/>
          </a:prstGeom>
          <a:gradFill flip="none" rotWithShape="1">
            <a:gsLst>
              <a:gs pos="0">
                <a:schemeClr val="accent5">
                  <a:lumMod val="60000"/>
                  <a:lumOff val="40000"/>
                  <a:shade val="30000"/>
                  <a:satMod val="115000"/>
                </a:schemeClr>
              </a:gs>
              <a:gs pos="50000">
                <a:schemeClr val="accent5">
                  <a:lumMod val="60000"/>
                  <a:lumOff val="40000"/>
                  <a:shade val="67500"/>
                  <a:satMod val="115000"/>
                </a:schemeClr>
              </a:gs>
              <a:gs pos="100000">
                <a:schemeClr val="accent5">
                  <a:lumMod val="60000"/>
                  <a:lumOff val="40000"/>
                  <a:shade val="100000"/>
                  <a:satMod val="115000"/>
                </a:scheme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solidFill>
                  <a:schemeClr val="bg1"/>
                </a:solidFill>
                <a:latin typeface="微软雅黑" pitchFamily="34" charset="-122"/>
                <a:ea typeface="微软雅黑" pitchFamily="34" charset="-122"/>
              </a:rPr>
              <a:t>基于量化的监测模型实现自动化风险预警与缓释控制</a:t>
            </a:r>
          </a:p>
        </p:txBody>
      </p:sp>
      <p:sp>
        <p:nvSpPr>
          <p:cNvPr id="36" name="圆角矩形 35"/>
          <p:cNvSpPr/>
          <p:nvPr/>
        </p:nvSpPr>
        <p:spPr>
          <a:xfrm>
            <a:off x="2952842" y="4652956"/>
            <a:ext cx="6283804" cy="376048"/>
          </a:xfrm>
          <a:prstGeom prst="roundRect">
            <a:avLst/>
          </a:prstGeom>
          <a:gradFill flip="none" rotWithShape="1">
            <a:gsLst>
              <a:gs pos="0">
                <a:schemeClr val="tx2">
                  <a:lumMod val="60000"/>
                  <a:lumOff val="40000"/>
                  <a:shade val="30000"/>
                  <a:satMod val="115000"/>
                </a:schemeClr>
              </a:gs>
              <a:gs pos="50000">
                <a:schemeClr val="tx2">
                  <a:lumMod val="60000"/>
                  <a:lumOff val="40000"/>
                  <a:shade val="67500"/>
                  <a:satMod val="115000"/>
                </a:schemeClr>
              </a:gs>
              <a:gs pos="100000">
                <a:schemeClr val="tx2">
                  <a:lumMod val="60000"/>
                  <a:lumOff val="40000"/>
                  <a:shade val="100000"/>
                  <a:satMod val="115000"/>
                </a:schemeClr>
              </a:gs>
            </a:gsLst>
            <a:lin ang="162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风险监测模型</a:t>
            </a:r>
          </a:p>
        </p:txBody>
      </p:sp>
      <p:sp>
        <p:nvSpPr>
          <p:cNvPr id="37" name="矩形 36"/>
          <p:cNvSpPr/>
          <p:nvPr/>
        </p:nvSpPr>
        <p:spPr>
          <a:xfrm>
            <a:off x="2713460" y="5082726"/>
            <a:ext cx="1196915" cy="483491"/>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基础业务规则</a:t>
            </a:r>
            <a:r>
              <a:rPr lang="en-US" altLang="zh-CN" sz="1600" b="1" dirty="0">
                <a:latin typeface="微软雅黑" pitchFamily="34" charset="-122"/>
                <a:ea typeface="微软雅黑" pitchFamily="34" charset="-122"/>
              </a:rPr>
              <a:t>&amp;</a:t>
            </a:r>
            <a:r>
              <a:rPr lang="zh-CN" altLang="en-US" sz="1600" b="1" dirty="0">
                <a:latin typeface="微软雅黑" pitchFamily="34" charset="-122"/>
                <a:ea typeface="微软雅黑" pitchFamily="34" charset="-122"/>
              </a:rPr>
              <a:t>模型</a:t>
            </a:r>
          </a:p>
        </p:txBody>
      </p:sp>
      <p:sp>
        <p:nvSpPr>
          <p:cNvPr id="38" name="矩形 37"/>
          <p:cNvSpPr/>
          <p:nvPr/>
        </p:nvSpPr>
        <p:spPr>
          <a:xfrm>
            <a:off x="4448987" y="5082726"/>
            <a:ext cx="1196915" cy="483491"/>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累积特征分析模型</a:t>
            </a:r>
          </a:p>
        </p:txBody>
      </p:sp>
      <p:sp>
        <p:nvSpPr>
          <p:cNvPr id="39" name="矩形 38"/>
          <p:cNvSpPr/>
          <p:nvPr/>
        </p:nvSpPr>
        <p:spPr>
          <a:xfrm>
            <a:off x="6304205" y="5082726"/>
            <a:ext cx="1196915" cy="483491"/>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关联组合监测模型</a:t>
            </a:r>
          </a:p>
        </p:txBody>
      </p:sp>
      <p:sp>
        <p:nvSpPr>
          <p:cNvPr id="40" name="矩形 39"/>
          <p:cNvSpPr/>
          <p:nvPr/>
        </p:nvSpPr>
        <p:spPr>
          <a:xfrm>
            <a:off x="8099577" y="5082726"/>
            <a:ext cx="1196915" cy="483491"/>
          </a:xfrm>
          <a:prstGeom prst="rect">
            <a:avLst/>
          </a:prstGeom>
          <a:gradFill flip="none" rotWithShape="1">
            <a:gsLst>
              <a:gs pos="0">
                <a:srgbClr val="92D050">
                  <a:shade val="30000"/>
                  <a:satMod val="115000"/>
                </a:srgbClr>
              </a:gs>
              <a:gs pos="50000">
                <a:srgbClr val="92D050">
                  <a:shade val="67500"/>
                  <a:satMod val="115000"/>
                </a:srgbClr>
              </a:gs>
              <a:gs pos="100000">
                <a:srgbClr val="92D050">
                  <a:shade val="100000"/>
                  <a:satMod val="115000"/>
                </a:srgbClr>
              </a:gs>
            </a:gsLst>
            <a:lin ang="54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实时监控规则</a:t>
            </a:r>
            <a:r>
              <a:rPr lang="en-US" altLang="zh-CN" sz="1600" b="1" dirty="0">
                <a:latin typeface="微软雅黑" pitchFamily="34" charset="-122"/>
                <a:ea typeface="微软雅黑" pitchFamily="34" charset="-122"/>
              </a:rPr>
              <a:t>&amp;</a:t>
            </a:r>
            <a:r>
              <a:rPr lang="zh-CN" altLang="en-US" sz="1600" b="1" dirty="0">
                <a:latin typeface="微软雅黑" pitchFamily="34" charset="-122"/>
                <a:ea typeface="微软雅黑" pitchFamily="34" charset="-122"/>
              </a:rPr>
              <a:t>模型</a:t>
            </a:r>
          </a:p>
        </p:txBody>
      </p:sp>
      <p:sp>
        <p:nvSpPr>
          <p:cNvPr id="41" name="下箭头 40"/>
          <p:cNvSpPr/>
          <p:nvPr/>
        </p:nvSpPr>
        <p:spPr>
          <a:xfrm rot="10800000">
            <a:off x="4439818" y="2128061"/>
            <a:ext cx="3321017" cy="1933963"/>
          </a:xfrm>
          <a:prstGeom prst="downArrow">
            <a:avLst/>
          </a:prstGeom>
          <a:solidFill>
            <a:schemeClr val="bg2">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vert" rtlCol="0" anchor="ctr">
            <a:scene3d>
              <a:camera prst="orthographicFront">
                <a:rot lat="0" lon="0" rev="16200000"/>
              </a:camera>
              <a:lightRig rig="threePt" dir="t"/>
            </a:scene3d>
          </a:bodyPr>
          <a:lstStyle/>
          <a:p>
            <a:pPr algn="ctr"/>
            <a:r>
              <a:rPr lang="zh-CN" altLang="en-US" sz="2000" b="1" dirty="0">
                <a:solidFill>
                  <a:schemeClr val="tx2">
                    <a:lumMod val="75000"/>
                  </a:schemeClr>
                </a:solidFill>
                <a:latin typeface="微软雅黑" pitchFamily="34" charset="-122"/>
                <a:ea typeface="微软雅黑" pitchFamily="34" charset="-122"/>
              </a:rPr>
              <a:t>监测分析</a:t>
            </a:r>
            <a:r>
              <a:rPr lang="en-US" altLang="zh-CN" sz="2000" b="1" dirty="0">
                <a:solidFill>
                  <a:schemeClr val="tx2">
                    <a:lumMod val="75000"/>
                  </a:schemeClr>
                </a:solidFill>
                <a:latin typeface="微软雅黑" pitchFamily="34" charset="-122"/>
                <a:ea typeface="微软雅黑" pitchFamily="34" charset="-122"/>
              </a:rPr>
              <a:t>&amp;</a:t>
            </a:r>
          </a:p>
          <a:p>
            <a:pPr algn="ctr"/>
            <a:r>
              <a:rPr lang="zh-CN" altLang="en-US" sz="2000" b="1" dirty="0">
                <a:solidFill>
                  <a:schemeClr val="tx2">
                    <a:lumMod val="75000"/>
                  </a:schemeClr>
                </a:solidFill>
                <a:latin typeface="微软雅黑" pitchFamily="34" charset="-122"/>
                <a:ea typeface="微软雅黑" pitchFamily="34" charset="-122"/>
              </a:rPr>
              <a:t>预警控制</a:t>
            </a:r>
          </a:p>
        </p:txBody>
      </p:sp>
      <p:sp>
        <p:nvSpPr>
          <p:cNvPr id="42" name="椭圆 41"/>
          <p:cNvSpPr/>
          <p:nvPr/>
        </p:nvSpPr>
        <p:spPr>
          <a:xfrm>
            <a:off x="5645901" y="3954581"/>
            <a:ext cx="1256760" cy="698375"/>
          </a:xfrm>
          <a:prstGeom prst="ellipse">
            <a:avLst/>
          </a:prstGeom>
          <a:solidFill>
            <a:srgbClr val="379955"/>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名单监控预警</a:t>
            </a:r>
          </a:p>
        </p:txBody>
      </p:sp>
      <p:sp>
        <p:nvSpPr>
          <p:cNvPr id="43" name="椭圆 42"/>
          <p:cNvSpPr/>
          <p:nvPr/>
        </p:nvSpPr>
        <p:spPr>
          <a:xfrm>
            <a:off x="4209603" y="3954581"/>
            <a:ext cx="1196915" cy="698375"/>
          </a:xfrm>
          <a:prstGeom prst="ellipse">
            <a:avLst/>
          </a:prstGeom>
          <a:solidFill>
            <a:srgbClr val="00B0F0"/>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违规事项预警</a:t>
            </a:r>
          </a:p>
        </p:txBody>
      </p:sp>
      <p:sp>
        <p:nvSpPr>
          <p:cNvPr id="44" name="椭圆 43"/>
          <p:cNvSpPr/>
          <p:nvPr/>
        </p:nvSpPr>
        <p:spPr>
          <a:xfrm>
            <a:off x="7022354" y="3954581"/>
            <a:ext cx="1196915" cy="698375"/>
          </a:xfrm>
          <a:prstGeom prst="ellipse">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lin ang="81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关联分析预警</a:t>
            </a:r>
          </a:p>
        </p:txBody>
      </p:sp>
      <p:sp>
        <p:nvSpPr>
          <p:cNvPr id="45" name="椭圆 44"/>
          <p:cNvSpPr/>
          <p:nvPr/>
        </p:nvSpPr>
        <p:spPr>
          <a:xfrm>
            <a:off x="8219269" y="3954581"/>
            <a:ext cx="1137069" cy="698375"/>
          </a:xfrm>
          <a:prstGeom prst="ellipse">
            <a:avLst/>
          </a:prstGeom>
          <a:solidFill>
            <a:schemeClr val="accent3">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欺诈案件预警</a:t>
            </a:r>
          </a:p>
        </p:txBody>
      </p:sp>
      <p:sp>
        <p:nvSpPr>
          <p:cNvPr id="46" name="矩形 45"/>
          <p:cNvSpPr/>
          <p:nvPr/>
        </p:nvSpPr>
        <p:spPr>
          <a:xfrm>
            <a:off x="2131170" y="4706677"/>
            <a:ext cx="328729" cy="91326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600" b="1" dirty="0">
              <a:solidFill>
                <a:schemeClr val="tx2">
                  <a:lumMod val="75000"/>
                </a:schemeClr>
              </a:solidFill>
              <a:latin typeface="微软雅黑" pitchFamily="34" charset="-122"/>
              <a:ea typeface="微软雅黑" pitchFamily="34" charset="-122"/>
            </a:endParaRPr>
          </a:p>
          <a:p>
            <a:pPr algn="ctr"/>
            <a:r>
              <a:rPr lang="zh-CN" altLang="en-US" sz="1600" b="1" dirty="0">
                <a:solidFill>
                  <a:schemeClr val="tx2">
                    <a:lumMod val="75000"/>
                  </a:schemeClr>
                </a:solidFill>
                <a:latin typeface="微软雅黑" pitchFamily="34" charset="-122"/>
                <a:ea typeface="微软雅黑" pitchFamily="34" charset="-122"/>
              </a:rPr>
              <a:t>模型</a:t>
            </a:r>
          </a:p>
        </p:txBody>
      </p:sp>
      <p:sp>
        <p:nvSpPr>
          <p:cNvPr id="47" name="矩形 46"/>
          <p:cNvSpPr/>
          <p:nvPr/>
        </p:nvSpPr>
        <p:spPr>
          <a:xfrm>
            <a:off x="9476030" y="2289224"/>
            <a:ext cx="388575" cy="150419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2">
                    <a:lumMod val="75000"/>
                  </a:schemeClr>
                </a:solidFill>
                <a:latin typeface="微软雅黑" pitchFamily="34" charset="-122"/>
                <a:ea typeface="微软雅黑" pitchFamily="34" charset="-122"/>
              </a:rPr>
              <a:t>监测方式</a:t>
            </a:r>
          </a:p>
        </p:txBody>
      </p:sp>
      <p:sp>
        <p:nvSpPr>
          <p:cNvPr id="48" name="右箭头 47"/>
          <p:cNvSpPr/>
          <p:nvPr/>
        </p:nvSpPr>
        <p:spPr>
          <a:xfrm>
            <a:off x="3910374" y="5243890"/>
            <a:ext cx="538612" cy="214885"/>
          </a:xfrm>
          <a:prstGeom prst="rightArrow">
            <a:avLst/>
          </a:prstGeom>
          <a:gradFill flip="none" rotWithShape="1">
            <a:gsLst>
              <a:gs pos="0">
                <a:schemeClr val="accent1">
                  <a:lumMod val="60000"/>
                  <a:lumOff val="40000"/>
                  <a:shade val="30000"/>
                  <a:satMod val="115000"/>
                </a:schemeClr>
              </a:gs>
              <a:gs pos="50000">
                <a:schemeClr val="accent1">
                  <a:lumMod val="60000"/>
                  <a:lumOff val="40000"/>
                  <a:shade val="67500"/>
                  <a:satMod val="115000"/>
                </a:schemeClr>
              </a:gs>
              <a:gs pos="100000">
                <a:schemeClr val="accent1">
                  <a:lumMod val="60000"/>
                  <a:lumOff val="40000"/>
                  <a:shade val="100000"/>
                  <a:satMod val="115000"/>
                </a:schemeClr>
              </a:gs>
            </a:gsLst>
            <a:lin ang="108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49" name="右箭头 48"/>
          <p:cNvSpPr/>
          <p:nvPr/>
        </p:nvSpPr>
        <p:spPr>
          <a:xfrm>
            <a:off x="5645901" y="5243890"/>
            <a:ext cx="538612" cy="214885"/>
          </a:xfrm>
          <a:prstGeom prst="rightArrow">
            <a:avLst/>
          </a:prstGeom>
          <a:gradFill flip="none" rotWithShape="1">
            <a:gsLst>
              <a:gs pos="0">
                <a:schemeClr val="accent1">
                  <a:lumMod val="60000"/>
                  <a:lumOff val="40000"/>
                  <a:shade val="30000"/>
                  <a:satMod val="115000"/>
                </a:schemeClr>
              </a:gs>
              <a:gs pos="50000">
                <a:schemeClr val="accent1">
                  <a:lumMod val="60000"/>
                  <a:lumOff val="40000"/>
                  <a:shade val="67500"/>
                  <a:satMod val="115000"/>
                </a:schemeClr>
              </a:gs>
              <a:gs pos="100000">
                <a:schemeClr val="accent1">
                  <a:lumMod val="60000"/>
                  <a:lumOff val="40000"/>
                  <a:shade val="100000"/>
                  <a:satMod val="115000"/>
                </a:schemeClr>
              </a:gs>
            </a:gsLst>
            <a:lin ang="108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50" name="右箭头 49"/>
          <p:cNvSpPr/>
          <p:nvPr/>
        </p:nvSpPr>
        <p:spPr>
          <a:xfrm>
            <a:off x="7501119" y="5243890"/>
            <a:ext cx="538612" cy="214885"/>
          </a:xfrm>
          <a:prstGeom prst="rightArrow">
            <a:avLst/>
          </a:prstGeom>
          <a:gradFill flip="none" rotWithShape="1">
            <a:gsLst>
              <a:gs pos="0">
                <a:schemeClr val="accent1">
                  <a:lumMod val="60000"/>
                  <a:lumOff val="40000"/>
                  <a:shade val="30000"/>
                  <a:satMod val="115000"/>
                </a:schemeClr>
              </a:gs>
              <a:gs pos="50000">
                <a:schemeClr val="accent1">
                  <a:lumMod val="60000"/>
                  <a:lumOff val="40000"/>
                  <a:shade val="67500"/>
                  <a:satMod val="115000"/>
                </a:schemeClr>
              </a:gs>
              <a:gs pos="100000">
                <a:schemeClr val="accent1">
                  <a:lumMod val="60000"/>
                  <a:lumOff val="40000"/>
                  <a:shade val="100000"/>
                  <a:satMod val="115000"/>
                </a:schemeClr>
              </a:gs>
            </a:gsLst>
            <a:lin ang="10800000" scaled="1"/>
            <a:tileRect/>
          </a:gra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600" b="1">
              <a:latin typeface="微软雅黑" pitchFamily="34" charset="-122"/>
              <a:ea typeface="微软雅黑" pitchFamily="34" charset="-122"/>
            </a:endParaRPr>
          </a:p>
        </p:txBody>
      </p:sp>
      <p:sp>
        <p:nvSpPr>
          <p:cNvPr id="51" name="圆角矩形 50"/>
          <p:cNvSpPr/>
          <p:nvPr/>
        </p:nvSpPr>
        <p:spPr>
          <a:xfrm>
            <a:off x="7560965" y="2933879"/>
            <a:ext cx="777995" cy="483491"/>
          </a:xfrm>
          <a:prstGeom prst="roundRect">
            <a:avLst/>
          </a:prstGeom>
          <a:solidFill>
            <a:schemeClr val="accent5">
              <a:lumMod val="7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latin typeface="微软雅黑" pitchFamily="34" charset="-122"/>
                <a:ea typeface="微软雅黑" pitchFamily="34" charset="-122"/>
              </a:rPr>
              <a:t>事后监测</a:t>
            </a:r>
          </a:p>
        </p:txBody>
      </p:sp>
      <p:sp>
        <p:nvSpPr>
          <p:cNvPr id="52" name="矩形 51"/>
          <p:cNvSpPr/>
          <p:nvPr/>
        </p:nvSpPr>
        <p:spPr>
          <a:xfrm>
            <a:off x="2131170" y="4008303"/>
            <a:ext cx="328729" cy="6509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2">
                    <a:lumMod val="75000"/>
                  </a:schemeClr>
                </a:solidFill>
                <a:latin typeface="微软雅黑" pitchFamily="34" charset="-122"/>
                <a:ea typeface="微软雅黑" pitchFamily="34" charset="-122"/>
              </a:rPr>
              <a:t>线索</a:t>
            </a:r>
            <a:endParaRPr lang="en-US" altLang="zh-CN" sz="1600" b="1" dirty="0">
              <a:solidFill>
                <a:schemeClr val="tx2">
                  <a:lumMod val="75000"/>
                </a:schemeClr>
              </a:solidFill>
              <a:latin typeface="微软雅黑" pitchFamily="34" charset="-122"/>
              <a:ea typeface="微软雅黑" pitchFamily="34" charset="-122"/>
            </a:endParaRPr>
          </a:p>
        </p:txBody>
      </p:sp>
      <p:sp>
        <p:nvSpPr>
          <p:cNvPr id="53" name="矩形 52"/>
          <p:cNvSpPr/>
          <p:nvPr/>
        </p:nvSpPr>
        <p:spPr>
          <a:xfrm>
            <a:off x="2135132" y="2342946"/>
            <a:ext cx="328729" cy="135553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2">
                    <a:lumMod val="75000"/>
                  </a:schemeClr>
                </a:solidFill>
                <a:latin typeface="微软雅黑" pitchFamily="34" charset="-122"/>
                <a:ea typeface="微软雅黑" pitchFamily="34" charset="-122"/>
              </a:rPr>
              <a:t>监测对象</a:t>
            </a:r>
            <a:endParaRPr lang="en-US" altLang="zh-CN" sz="1600" b="1" dirty="0">
              <a:solidFill>
                <a:schemeClr val="tx2">
                  <a:lumMod val="75000"/>
                </a:schemeClr>
              </a:solidFill>
              <a:latin typeface="微软雅黑" pitchFamily="34" charset="-122"/>
              <a:ea typeface="微软雅黑" pitchFamily="34" charset="-122"/>
            </a:endParaRPr>
          </a:p>
        </p:txBody>
      </p:sp>
      <p:sp>
        <p:nvSpPr>
          <p:cNvPr id="54" name="矩形 53"/>
          <p:cNvSpPr/>
          <p:nvPr/>
        </p:nvSpPr>
        <p:spPr>
          <a:xfrm>
            <a:off x="2094864" y="998674"/>
            <a:ext cx="328729" cy="63012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tx2">
                    <a:lumMod val="75000"/>
                  </a:schemeClr>
                </a:solidFill>
                <a:latin typeface="微软雅黑" pitchFamily="34" charset="-122"/>
                <a:ea typeface="微软雅黑" pitchFamily="34" charset="-122"/>
              </a:rPr>
              <a:t>渠道</a:t>
            </a:r>
            <a:endParaRPr lang="en-US" altLang="zh-CN" sz="1600" b="1" dirty="0">
              <a:solidFill>
                <a:schemeClr val="tx2">
                  <a:lumMod val="75000"/>
                </a:schemeClr>
              </a:solidFill>
              <a:latin typeface="微软雅黑" pitchFamily="34" charset="-122"/>
              <a:ea typeface="微软雅黑" pitchFamily="34" charset="-122"/>
            </a:endParaRPr>
          </a:p>
          <a:p>
            <a:pPr algn="ctr"/>
            <a:endParaRPr lang="en-US" altLang="zh-CN" sz="1600" b="1" dirty="0">
              <a:solidFill>
                <a:schemeClr val="tx2">
                  <a:lumMod val="75000"/>
                </a:schemeClr>
              </a:solidFill>
              <a:latin typeface="微软雅黑" pitchFamily="34" charset="-122"/>
              <a:ea typeface="微软雅黑" pitchFamily="34" charset="-122"/>
            </a:endParaRPr>
          </a:p>
        </p:txBody>
      </p:sp>
      <p:cxnSp>
        <p:nvCxnSpPr>
          <p:cNvPr id="55" name="直接连接符 54"/>
          <p:cNvCxnSpPr/>
          <p:nvPr/>
        </p:nvCxnSpPr>
        <p:spPr bwMode="auto">
          <a:xfrm>
            <a:off x="2423592" y="764704"/>
            <a:ext cx="7423366"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60" name="AutoShape 14"/>
          <p:cNvSpPr>
            <a:spLocks noChangeArrowheads="1"/>
          </p:cNvSpPr>
          <p:nvPr/>
        </p:nvSpPr>
        <p:spPr bwMode="auto">
          <a:xfrm>
            <a:off x="2585915" y="5855712"/>
            <a:ext cx="361950" cy="219075"/>
          </a:xfrm>
          <a:prstGeom prst="rightArrow">
            <a:avLst>
              <a:gd name="adj1" fmla="val 49278"/>
              <a:gd name="adj2" fmla="val 92682"/>
            </a:avLst>
          </a:prstGeom>
          <a:solidFill>
            <a:srgbClr val="0070C0"/>
          </a:solidFill>
          <a:ln w="6350">
            <a:noFill/>
            <a:miter lim="800000"/>
            <a:headEnd/>
            <a:tailEnd/>
          </a:ln>
        </p:spPr>
        <p:txBody>
          <a:bodyPr wrap="none" lIns="0" tIns="0" rIns="0" bIns="0" anchor="ctr"/>
          <a:lstStyle/>
          <a:p>
            <a:pPr algn="ctr" eaLnBrk="0" hangingPunct="0"/>
            <a:endParaRPr lang="zh-CN" altLang="en-US" sz="1900" b="1"/>
          </a:p>
        </p:txBody>
      </p:sp>
      <p:sp>
        <p:nvSpPr>
          <p:cNvPr id="61" name="AutoShape 14"/>
          <p:cNvSpPr>
            <a:spLocks noChangeArrowheads="1"/>
          </p:cNvSpPr>
          <p:nvPr/>
        </p:nvSpPr>
        <p:spPr bwMode="auto">
          <a:xfrm>
            <a:off x="5505205" y="5927720"/>
            <a:ext cx="361950" cy="219075"/>
          </a:xfrm>
          <a:prstGeom prst="rightArrow">
            <a:avLst>
              <a:gd name="adj1" fmla="val 49278"/>
              <a:gd name="adj2" fmla="val 92682"/>
            </a:avLst>
          </a:prstGeom>
          <a:solidFill>
            <a:srgbClr val="0070C0"/>
          </a:solidFill>
          <a:ln w="6350">
            <a:noFill/>
            <a:miter lim="800000"/>
            <a:headEnd/>
            <a:tailEnd/>
          </a:ln>
        </p:spPr>
        <p:txBody>
          <a:bodyPr wrap="none" lIns="0" tIns="0" rIns="0" bIns="0" anchor="ctr"/>
          <a:lstStyle/>
          <a:p>
            <a:pPr algn="ctr" eaLnBrk="0" hangingPunct="0"/>
            <a:endParaRPr lang="zh-CN" altLang="en-US" sz="1900" b="1"/>
          </a:p>
        </p:txBody>
      </p:sp>
      <p:sp>
        <p:nvSpPr>
          <p:cNvPr id="62" name="AutoShape 14"/>
          <p:cNvSpPr>
            <a:spLocks noChangeArrowheads="1"/>
          </p:cNvSpPr>
          <p:nvPr/>
        </p:nvSpPr>
        <p:spPr bwMode="auto">
          <a:xfrm>
            <a:off x="8604238" y="5921235"/>
            <a:ext cx="361950" cy="219075"/>
          </a:xfrm>
          <a:prstGeom prst="rightArrow">
            <a:avLst>
              <a:gd name="adj1" fmla="val 49278"/>
              <a:gd name="adj2" fmla="val 92682"/>
            </a:avLst>
          </a:prstGeom>
          <a:solidFill>
            <a:srgbClr val="0070C0"/>
          </a:solidFill>
          <a:ln w="6350">
            <a:noFill/>
            <a:miter lim="800000"/>
            <a:headEnd/>
            <a:tailEnd/>
          </a:ln>
        </p:spPr>
        <p:txBody>
          <a:bodyPr wrap="none" lIns="0" tIns="0" rIns="0" bIns="0" anchor="ctr"/>
          <a:lstStyle/>
          <a:p>
            <a:pPr algn="ctr" eaLnBrk="0" hangingPunct="0"/>
            <a:endParaRPr lang="zh-CN" altLang="en-US" sz="1900" b="1"/>
          </a:p>
        </p:txBody>
      </p:sp>
      <p:sp>
        <p:nvSpPr>
          <p:cNvPr id="63" name="TextBox 62"/>
          <p:cNvSpPr txBox="1"/>
          <p:nvPr/>
        </p:nvSpPr>
        <p:spPr>
          <a:xfrm>
            <a:off x="1825041" y="5824723"/>
            <a:ext cx="671979" cy="384721"/>
          </a:xfrm>
          <a:prstGeom prst="rect">
            <a:avLst/>
          </a:prstGeom>
          <a:solidFill>
            <a:schemeClr val="accent5">
              <a:lumMod val="40000"/>
              <a:lumOff val="60000"/>
            </a:schemeClr>
          </a:solidFill>
        </p:spPr>
        <p:txBody>
          <a:bodyPr wrap="none" rtlCol="0">
            <a:spAutoFit/>
          </a:bodyPr>
          <a:lstStyle/>
          <a:p>
            <a:r>
              <a:rPr lang="zh-CN" altLang="en-US" sz="1900" b="1" dirty="0">
                <a:latin typeface="微软雅黑" pitchFamily="34" charset="-122"/>
                <a:ea typeface="微软雅黑" pitchFamily="34" charset="-122"/>
              </a:rPr>
              <a:t>人控</a:t>
            </a:r>
          </a:p>
        </p:txBody>
      </p:sp>
      <p:sp>
        <p:nvSpPr>
          <p:cNvPr id="64" name="TextBox 63"/>
          <p:cNvSpPr txBox="1"/>
          <p:nvPr/>
        </p:nvSpPr>
        <p:spPr>
          <a:xfrm>
            <a:off x="2960631" y="5824723"/>
            <a:ext cx="1159292" cy="384721"/>
          </a:xfrm>
          <a:prstGeom prst="rect">
            <a:avLst/>
          </a:prstGeom>
          <a:solidFill>
            <a:schemeClr val="accent5">
              <a:lumMod val="40000"/>
              <a:lumOff val="60000"/>
            </a:schemeClr>
          </a:solidFill>
        </p:spPr>
        <p:txBody>
          <a:bodyPr wrap="none" rtlCol="0">
            <a:spAutoFit/>
          </a:bodyPr>
          <a:lstStyle/>
          <a:p>
            <a:r>
              <a:rPr lang="zh-CN" altLang="en-US" sz="1900" b="1" dirty="0" smtClean="0">
                <a:latin typeface="微软雅黑" pitchFamily="34" charset="-122"/>
                <a:ea typeface="微软雅黑" pitchFamily="34" charset="-122"/>
              </a:rPr>
              <a:t>机、智控</a:t>
            </a:r>
            <a:endParaRPr lang="zh-CN" altLang="en-US" sz="1900" b="1" dirty="0">
              <a:latin typeface="微软雅黑" pitchFamily="34" charset="-122"/>
              <a:ea typeface="微软雅黑" pitchFamily="34" charset="-122"/>
            </a:endParaRPr>
          </a:p>
        </p:txBody>
      </p:sp>
      <p:sp>
        <p:nvSpPr>
          <p:cNvPr id="65" name="TextBox 64"/>
          <p:cNvSpPr txBox="1"/>
          <p:nvPr/>
        </p:nvSpPr>
        <p:spPr>
          <a:xfrm>
            <a:off x="4288636" y="5837203"/>
            <a:ext cx="1159292" cy="384721"/>
          </a:xfrm>
          <a:prstGeom prst="rect">
            <a:avLst/>
          </a:prstGeom>
          <a:solidFill>
            <a:schemeClr val="accent5">
              <a:lumMod val="40000"/>
              <a:lumOff val="60000"/>
            </a:schemeClr>
          </a:solidFill>
        </p:spPr>
        <p:txBody>
          <a:bodyPr wrap="none" rtlCol="0">
            <a:spAutoFit/>
          </a:bodyPr>
          <a:lstStyle/>
          <a:p>
            <a:r>
              <a:rPr lang="zh-CN" altLang="en-US" sz="1900" b="1" dirty="0">
                <a:latin typeface="微软雅黑" pitchFamily="34" charset="-122"/>
                <a:ea typeface="微软雅黑" pitchFamily="34" charset="-122"/>
              </a:rPr>
              <a:t>被动分析</a:t>
            </a:r>
          </a:p>
        </p:txBody>
      </p:sp>
      <p:sp>
        <p:nvSpPr>
          <p:cNvPr id="66" name="TextBox 65"/>
          <p:cNvSpPr txBox="1"/>
          <p:nvPr/>
        </p:nvSpPr>
        <p:spPr>
          <a:xfrm>
            <a:off x="5872812" y="5837203"/>
            <a:ext cx="1159292" cy="384721"/>
          </a:xfrm>
          <a:prstGeom prst="rect">
            <a:avLst/>
          </a:prstGeom>
          <a:solidFill>
            <a:schemeClr val="accent5">
              <a:lumMod val="40000"/>
              <a:lumOff val="60000"/>
            </a:schemeClr>
          </a:solidFill>
        </p:spPr>
        <p:txBody>
          <a:bodyPr wrap="none" rtlCol="0">
            <a:spAutoFit/>
          </a:bodyPr>
          <a:lstStyle/>
          <a:p>
            <a:r>
              <a:rPr lang="zh-CN" altLang="en-US" sz="1900" b="1" dirty="0">
                <a:latin typeface="微软雅黑" pitchFamily="34" charset="-122"/>
                <a:ea typeface="微软雅黑" pitchFamily="34" charset="-122"/>
              </a:rPr>
              <a:t>主动分析</a:t>
            </a:r>
          </a:p>
        </p:txBody>
      </p:sp>
      <p:sp>
        <p:nvSpPr>
          <p:cNvPr id="67" name="TextBox 66"/>
          <p:cNvSpPr txBox="1"/>
          <p:nvPr/>
        </p:nvSpPr>
        <p:spPr>
          <a:xfrm>
            <a:off x="7392144" y="5855712"/>
            <a:ext cx="1159292" cy="384721"/>
          </a:xfrm>
          <a:prstGeom prst="rect">
            <a:avLst/>
          </a:prstGeom>
          <a:solidFill>
            <a:schemeClr val="accent5">
              <a:lumMod val="40000"/>
              <a:lumOff val="60000"/>
            </a:schemeClr>
          </a:solidFill>
        </p:spPr>
        <p:txBody>
          <a:bodyPr wrap="none" rtlCol="0">
            <a:spAutoFit/>
          </a:bodyPr>
          <a:lstStyle/>
          <a:p>
            <a:r>
              <a:rPr lang="zh-CN" altLang="en-US" sz="1900" b="1" dirty="0">
                <a:latin typeface="微软雅黑" pitchFamily="34" charset="-122"/>
                <a:ea typeface="微软雅黑" pitchFamily="34" charset="-122"/>
              </a:rPr>
              <a:t>银行风险</a:t>
            </a:r>
          </a:p>
        </p:txBody>
      </p:sp>
      <p:sp>
        <p:nvSpPr>
          <p:cNvPr id="68" name="TextBox 67"/>
          <p:cNvSpPr txBox="1"/>
          <p:nvPr/>
        </p:nvSpPr>
        <p:spPr>
          <a:xfrm>
            <a:off x="8997032" y="5837203"/>
            <a:ext cx="1159292" cy="384721"/>
          </a:xfrm>
          <a:prstGeom prst="rect">
            <a:avLst/>
          </a:prstGeom>
          <a:solidFill>
            <a:schemeClr val="accent5">
              <a:lumMod val="40000"/>
              <a:lumOff val="60000"/>
            </a:schemeClr>
          </a:solidFill>
        </p:spPr>
        <p:txBody>
          <a:bodyPr wrap="none" rtlCol="0">
            <a:spAutoFit/>
          </a:bodyPr>
          <a:lstStyle/>
          <a:p>
            <a:r>
              <a:rPr lang="zh-CN" altLang="en-US" sz="1900" b="1" dirty="0">
                <a:latin typeface="微软雅黑" pitchFamily="34" charset="-122"/>
                <a:ea typeface="微软雅黑" pitchFamily="34" charset="-122"/>
              </a:rPr>
              <a:t>客户风险</a:t>
            </a:r>
          </a:p>
        </p:txBody>
      </p:sp>
    </p:spTree>
    <p:extLst>
      <p:ext uri="{BB962C8B-B14F-4D97-AF65-F5344CB8AC3E}">
        <p14:creationId xmlns:p14="http://schemas.microsoft.com/office/powerpoint/2010/main" val="1148074150"/>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2016125" y="188641"/>
            <a:ext cx="8229600" cy="714375"/>
          </a:xfrm>
        </p:spPr>
        <p:txBody>
          <a:bodyPr/>
          <a:lstStyle/>
          <a:p>
            <a:r>
              <a:rPr lang="zh-CN" altLang="en-US" sz="2800" kern="1200" dirty="0">
                <a:latin typeface="黑体" pitchFamily="2" charset="-122"/>
                <a:ea typeface="黑体" pitchFamily="2" charset="-122"/>
                <a:cs typeface="+mn-cs"/>
              </a:rPr>
              <a:t>解决之道 加与减</a:t>
            </a:r>
          </a:p>
        </p:txBody>
      </p:sp>
      <p:sp>
        <p:nvSpPr>
          <p:cNvPr id="4" name="灯片编号占位符 3"/>
          <p:cNvSpPr>
            <a:spLocks noGrp="1"/>
          </p:cNvSpPr>
          <p:nvPr>
            <p:ph type="sldNum" sz="quarter" idx="4"/>
          </p:nvPr>
        </p:nvSpPr>
        <p:spPr/>
        <p:txBody>
          <a:bodyPr/>
          <a:lstStyle/>
          <a:p>
            <a:r>
              <a:rPr lang="en-US" altLang="zh-CN" smtClean="0"/>
              <a:t>Page </a:t>
            </a:r>
            <a:fld id="{99EF89E6-0A8F-45A7-A624-A99DD6C9867F}" type="slidenum">
              <a:rPr lang="en-US" altLang="zh-CN" smtClean="0"/>
              <a:pPr/>
              <a:t>53</a:t>
            </a:fld>
            <a:r>
              <a:rPr lang="en-US" altLang="zh-CN" smtClean="0"/>
              <a:t> </a:t>
            </a:r>
            <a:endParaRPr lang="en-US" altLang="zh-CN"/>
          </a:p>
        </p:txBody>
      </p:sp>
      <p:sp>
        <p:nvSpPr>
          <p:cNvPr id="5" name="Arc 4"/>
          <p:cNvSpPr>
            <a:spLocks/>
          </p:cNvSpPr>
          <p:nvPr/>
        </p:nvSpPr>
        <p:spPr bwMode="auto">
          <a:xfrm>
            <a:off x="4521604" y="3320423"/>
            <a:ext cx="3387043" cy="369332"/>
          </a:xfrm>
          <a:custGeom>
            <a:avLst/>
            <a:gdLst>
              <a:gd name="T0" fmla="*/ 2147483647 w 43200"/>
              <a:gd name="T1" fmla="*/ 2147483647 h 38838"/>
              <a:gd name="T2" fmla="*/ 2147483647 w 43200"/>
              <a:gd name="T3" fmla="*/ 2147483647 h 38838"/>
              <a:gd name="T4" fmla="*/ 2147483647 w 43200"/>
              <a:gd name="T5" fmla="*/ 2147483647 h 38838"/>
              <a:gd name="T6" fmla="*/ 0 60000 65536"/>
              <a:gd name="T7" fmla="*/ 0 60000 65536"/>
              <a:gd name="T8" fmla="*/ 0 60000 65536"/>
            </a:gdLst>
            <a:ahLst/>
            <a:cxnLst>
              <a:cxn ang="T6">
                <a:pos x="T0" y="T1"/>
              </a:cxn>
              <a:cxn ang="T7">
                <a:pos x="T2" y="T3"/>
              </a:cxn>
              <a:cxn ang="T8">
                <a:pos x="T4" y="T5"/>
              </a:cxn>
            </a:cxnLst>
            <a:rect l="0" t="0" r="r" b="b"/>
            <a:pathLst>
              <a:path w="43200" h="38838" fill="none" extrusionOk="0">
                <a:moveTo>
                  <a:pt x="8584" y="38837"/>
                </a:moveTo>
                <a:cubicBezTo>
                  <a:pt x="3177" y="34755"/>
                  <a:pt x="0" y="28374"/>
                  <a:pt x="0" y="21600"/>
                </a:cubicBezTo>
                <a:cubicBezTo>
                  <a:pt x="0" y="9670"/>
                  <a:pt x="9670" y="0"/>
                  <a:pt x="21600" y="0"/>
                </a:cubicBezTo>
                <a:cubicBezTo>
                  <a:pt x="33529" y="0"/>
                  <a:pt x="43200" y="9670"/>
                  <a:pt x="43200" y="21600"/>
                </a:cubicBezTo>
                <a:cubicBezTo>
                  <a:pt x="43200" y="28370"/>
                  <a:pt x="40025" y="34749"/>
                  <a:pt x="34623" y="38832"/>
                </a:cubicBezTo>
              </a:path>
              <a:path w="43200" h="38838" stroke="0" extrusionOk="0">
                <a:moveTo>
                  <a:pt x="8584" y="38837"/>
                </a:moveTo>
                <a:cubicBezTo>
                  <a:pt x="3177" y="34755"/>
                  <a:pt x="0" y="28374"/>
                  <a:pt x="0" y="21600"/>
                </a:cubicBezTo>
                <a:cubicBezTo>
                  <a:pt x="0" y="9670"/>
                  <a:pt x="9670" y="0"/>
                  <a:pt x="21600" y="0"/>
                </a:cubicBezTo>
                <a:cubicBezTo>
                  <a:pt x="33529" y="0"/>
                  <a:pt x="43200" y="9670"/>
                  <a:pt x="43200" y="21600"/>
                </a:cubicBezTo>
                <a:cubicBezTo>
                  <a:pt x="43200" y="28370"/>
                  <a:pt x="40025" y="34749"/>
                  <a:pt x="34623" y="38832"/>
                </a:cubicBezTo>
                <a:lnTo>
                  <a:pt x="21600" y="21600"/>
                </a:lnTo>
                <a:lnTo>
                  <a:pt x="8584" y="38837"/>
                </a:lnTo>
                <a:close/>
              </a:path>
            </a:pathLst>
          </a:custGeom>
          <a:noFill/>
          <a:ln w="28575">
            <a:solidFill>
              <a:srgbClr val="7030A0"/>
            </a:solidFill>
            <a:round/>
            <a:headEnd type="triangle" w="med" len="med"/>
            <a:tailEnd type="triangle" w="med" len="med"/>
          </a:ln>
          <a:extLst>
            <a:ext uri="{909E8E84-426E-40DD-AFC4-6F175D3DCCD1}">
              <a14:hiddenFill xmlns:a14="http://schemas.microsoft.com/office/drawing/2010/main">
                <a:solidFill>
                  <a:srgbClr val="FFFFFF"/>
                </a:solidFill>
              </a14:hiddenFill>
            </a:ext>
          </a:extLst>
        </p:spPr>
        <p:txBody>
          <a:bodyPr anchor="ctr">
            <a:spAutoFit/>
          </a:bodyPr>
          <a:lstStyle/>
          <a:p>
            <a:endParaRPr lang="zh-CN" altLang="en-US"/>
          </a:p>
        </p:txBody>
      </p:sp>
      <p:sp>
        <p:nvSpPr>
          <p:cNvPr id="6" name="未知"/>
          <p:cNvSpPr>
            <a:spLocks/>
          </p:cNvSpPr>
          <p:nvPr/>
        </p:nvSpPr>
        <p:spPr bwMode="auto">
          <a:xfrm>
            <a:off x="3595279" y="1605758"/>
            <a:ext cx="1868651" cy="369332"/>
          </a:xfrm>
          <a:custGeom>
            <a:avLst/>
            <a:gdLst>
              <a:gd name="T0" fmla="*/ 0 w 1051"/>
              <a:gd name="T1" fmla="*/ 0 h 1973"/>
              <a:gd name="T2" fmla="*/ 2147483647 w 1051"/>
              <a:gd name="T3" fmla="*/ 2147483647 h 1973"/>
              <a:gd name="T4" fmla="*/ 2147483647 w 1051"/>
              <a:gd name="T5" fmla="*/ 2147483647 h 1973"/>
              <a:gd name="T6" fmla="*/ 0 60000 65536"/>
              <a:gd name="T7" fmla="*/ 0 60000 65536"/>
              <a:gd name="T8" fmla="*/ 0 60000 65536"/>
            </a:gdLst>
            <a:ahLst/>
            <a:cxnLst>
              <a:cxn ang="T6">
                <a:pos x="T0" y="T1"/>
              </a:cxn>
              <a:cxn ang="T7">
                <a:pos x="T2" y="T3"/>
              </a:cxn>
              <a:cxn ang="T8">
                <a:pos x="T4" y="T5"/>
              </a:cxn>
            </a:cxnLst>
            <a:rect l="0" t="0" r="r" b="b"/>
            <a:pathLst>
              <a:path w="1051" h="1973">
                <a:moveTo>
                  <a:pt x="0" y="0"/>
                </a:moveTo>
                <a:lnTo>
                  <a:pt x="1051" y="1024"/>
                </a:lnTo>
                <a:lnTo>
                  <a:pt x="21" y="1973"/>
                </a:lnTo>
              </a:path>
            </a:pathLst>
          </a:custGeom>
          <a:noFill/>
          <a:ln w="28575" cap="flat" cmpd="sng">
            <a:solidFill>
              <a:srgbClr val="7030A0"/>
            </a:solidFill>
            <a:round/>
            <a:headEnd/>
            <a:tailEnd/>
          </a:ln>
          <a:extLst>
            <a:ext uri="{909E8E84-426E-40DD-AFC4-6F175D3DCCD1}">
              <a14:hiddenFill xmlns:a14="http://schemas.microsoft.com/office/drawing/2010/main">
                <a:solidFill>
                  <a:srgbClr val="FFFFFF"/>
                </a:solidFill>
              </a14:hiddenFill>
            </a:ext>
          </a:extLst>
        </p:spPr>
        <p:txBody>
          <a:bodyPr>
            <a:spAutoFit/>
          </a:bodyPr>
          <a:lstStyle/>
          <a:p>
            <a:endParaRPr lang="zh-CN" altLang="en-US"/>
          </a:p>
        </p:txBody>
      </p:sp>
      <p:sp>
        <p:nvSpPr>
          <p:cNvPr id="7" name="未知"/>
          <p:cNvSpPr>
            <a:spLocks/>
          </p:cNvSpPr>
          <p:nvPr/>
        </p:nvSpPr>
        <p:spPr bwMode="auto">
          <a:xfrm>
            <a:off x="6941427" y="1623262"/>
            <a:ext cx="1578842" cy="369332"/>
          </a:xfrm>
          <a:custGeom>
            <a:avLst/>
            <a:gdLst>
              <a:gd name="T0" fmla="*/ 2147483647 w 888"/>
              <a:gd name="T1" fmla="*/ 2147483647 h 2002"/>
              <a:gd name="T2" fmla="*/ 0 w 888"/>
              <a:gd name="T3" fmla="*/ 2147483647 h 2002"/>
              <a:gd name="T4" fmla="*/ 2147483647 w 888"/>
              <a:gd name="T5" fmla="*/ 0 h 2002"/>
              <a:gd name="T6" fmla="*/ 0 60000 65536"/>
              <a:gd name="T7" fmla="*/ 0 60000 65536"/>
              <a:gd name="T8" fmla="*/ 0 60000 65536"/>
            </a:gdLst>
            <a:ahLst/>
            <a:cxnLst>
              <a:cxn ang="T6">
                <a:pos x="T0" y="T1"/>
              </a:cxn>
              <a:cxn ang="T7">
                <a:pos x="T2" y="T3"/>
              </a:cxn>
              <a:cxn ang="T8">
                <a:pos x="T4" y="T5"/>
              </a:cxn>
            </a:cxnLst>
            <a:rect l="0" t="0" r="r" b="b"/>
            <a:pathLst>
              <a:path w="888" h="2002">
                <a:moveTo>
                  <a:pt x="888" y="2002"/>
                </a:moveTo>
                <a:lnTo>
                  <a:pt x="0" y="1009"/>
                </a:lnTo>
                <a:lnTo>
                  <a:pt x="860" y="0"/>
                </a:lnTo>
              </a:path>
            </a:pathLst>
          </a:custGeom>
          <a:noFill/>
          <a:ln w="28575" cap="flat" cmpd="sng">
            <a:solidFill>
              <a:srgbClr val="7030A0"/>
            </a:solidFill>
            <a:round/>
            <a:headEnd/>
            <a:tailEnd/>
          </a:ln>
          <a:extLst>
            <a:ext uri="{909E8E84-426E-40DD-AFC4-6F175D3DCCD1}">
              <a14:hiddenFill xmlns:a14="http://schemas.microsoft.com/office/drawing/2010/main">
                <a:solidFill>
                  <a:srgbClr val="FFFFFF"/>
                </a:solidFill>
              </a14:hiddenFill>
            </a:ext>
          </a:extLst>
        </p:spPr>
        <p:txBody>
          <a:bodyPr>
            <a:spAutoFit/>
          </a:bodyPr>
          <a:lstStyle/>
          <a:p>
            <a:endParaRPr lang="zh-CN" altLang="en-US"/>
          </a:p>
        </p:txBody>
      </p:sp>
      <p:sp>
        <p:nvSpPr>
          <p:cNvPr id="8" name="AutoShape 7"/>
          <p:cNvSpPr>
            <a:spLocks noChangeArrowheads="1"/>
          </p:cNvSpPr>
          <p:nvPr/>
        </p:nvSpPr>
        <p:spPr bwMode="auto">
          <a:xfrm>
            <a:off x="4087781" y="3315931"/>
            <a:ext cx="1479273" cy="508635"/>
          </a:xfrm>
          <a:prstGeom prst="rightArrow">
            <a:avLst>
              <a:gd name="adj1" fmla="val 72324"/>
              <a:gd name="adj2" fmla="val 66036"/>
            </a:avLst>
          </a:prstGeom>
          <a:solidFill>
            <a:schemeClr val="accent3">
              <a:lumMod val="20000"/>
              <a:lumOff val="80000"/>
            </a:schemeClr>
          </a:solidFill>
          <a:ln w="28575">
            <a:solidFill>
              <a:srgbClr val="C00000"/>
            </a:solidFill>
            <a:miter lim="800000"/>
            <a:headEnd/>
            <a:tailEnd/>
          </a:ln>
        </p:spPr>
        <p:txBody>
          <a:bodyPr wrap="square" anchor="ctr">
            <a:spAutoFit/>
          </a:bodyPr>
          <a:lstStyle/>
          <a:p>
            <a:endParaRPr lang="zh-CN" altLang="en-US"/>
          </a:p>
        </p:txBody>
      </p:sp>
      <p:sp>
        <p:nvSpPr>
          <p:cNvPr id="9" name="AutoShape 8"/>
          <p:cNvSpPr>
            <a:spLocks noChangeArrowheads="1"/>
          </p:cNvSpPr>
          <p:nvPr/>
        </p:nvSpPr>
        <p:spPr bwMode="auto">
          <a:xfrm rot="10800000">
            <a:off x="6857861" y="3315930"/>
            <a:ext cx="1254362" cy="508635"/>
          </a:xfrm>
          <a:prstGeom prst="rightArrow">
            <a:avLst>
              <a:gd name="adj1" fmla="val 72324"/>
              <a:gd name="adj2" fmla="val 66036"/>
            </a:avLst>
          </a:prstGeom>
          <a:solidFill>
            <a:schemeClr val="accent3">
              <a:lumMod val="20000"/>
              <a:lumOff val="80000"/>
            </a:schemeClr>
          </a:solidFill>
          <a:ln w="28575">
            <a:solidFill>
              <a:srgbClr val="C00000"/>
            </a:solidFill>
            <a:miter lim="800000"/>
            <a:headEnd/>
            <a:tailEnd/>
          </a:ln>
        </p:spPr>
        <p:txBody>
          <a:bodyPr wrap="square" anchor="ctr">
            <a:spAutoFit/>
          </a:bodyPr>
          <a:lstStyle/>
          <a:p>
            <a:endParaRPr lang="zh-CN" altLang="en-US"/>
          </a:p>
        </p:txBody>
      </p:sp>
      <p:sp>
        <p:nvSpPr>
          <p:cNvPr id="10" name="Line 9"/>
          <p:cNvSpPr>
            <a:spLocks noChangeShapeType="1"/>
          </p:cNvSpPr>
          <p:nvPr/>
        </p:nvSpPr>
        <p:spPr bwMode="auto">
          <a:xfrm>
            <a:off x="4079776" y="2360434"/>
            <a:ext cx="0" cy="2472145"/>
          </a:xfrm>
          <a:prstGeom prst="line">
            <a:avLst/>
          </a:prstGeom>
          <a:noFill/>
          <a:ln w="28575" cap="rnd">
            <a:solidFill>
              <a:srgbClr val="7030A0"/>
            </a:solidFill>
            <a:prstDash val="sysDot"/>
            <a:round/>
            <a:headEnd type="oval" w="med" len="med"/>
            <a:tailEnd type="oval" w="med" len="med"/>
          </a:ln>
          <a:extLst>
            <a:ext uri="{909E8E84-426E-40DD-AFC4-6F175D3DCCD1}">
              <a14:hiddenFill xmlns:a14="http://schemas.microsoft.com/office/drawing/2010/main">
                <a:noFill/>
              </a14:hiddenFill>
            </a:ext>
          </a:extLst>
        </p:spPr>
        <p:txBody>
          <a:bodyPr>
            <a:spAutoFit/>
          </a:bodyPr>
          <a:lstStyle/>
          <a:p>
            <a:endParaRPr lang="zh-CN" altLang="en-US"/>
          </a:p>
        </p:txBody>
      </p:sp>
      <p:sp>
        <p:nvSpPr>
          <p:cNvPr id="11" name="Line 10"/>
          <p:cNvSpPr>
            <a:spLocks noChangeShapeType="1"/>
          </p:cNvSpPr>
          <p:nvPr/>
        </p:nvSpPr>
        <p:spPr bwMode="auto">
          <a:xfrm flipH="1">
            <a:off x="2559607" y="2801956"/>
            <a:ext cx="1520169" cy="0"/>
          </a:xfrm>
          <a:prstGeom prst="line">
            <a:avLst/>
          </a:prstGeom>
          <a:noFill/>
          <a:ln w="28575" cap="rnd">
            <a:solidFill>
              <a:srgbClr val="7030A0"/>
            </a:solidFill>
            <a:prstDash val="sysDot"/>
            <a:round/>
            <a:headEnd type="oval" w="med" len="med"/>
            <a:tailEnd type="oval" w="med" len="med"/>
          </a:ln>
          <a:extLst>
            <a:ext uri="{909E8E84-426E-40DD-AFC4-6F175D3DCCD1}">
              <a14:hiddenFill xmlns:a14="http://schemas.microsoft.com/office/drawing/2010/main">
                <a:noFill/>
              </a14:hiddenFill>
            </a:ext>
          </a:extLst>
        </p:spPr>
        <p:txBody>
          <a:bodyPr wrap="square">
            <a:spAutoFit/>
          </a:bodyPr>
          <a:lstStyle/>
          <a:p>
            <a:endParaRPr lang="zh-CN" altLang="en-US"/>
          </a:p>
        </p:txBody>
      </p:sp>
      <p:sp>
        <p:nvSpPr>
          <p:cNvPr id="12" name="Line 11"/>
          <p:cNvSpPr>
            <a:spLocks noChangeShapeType="1"/>
          </p:cNvSpPr>
          <p:nvPr/>
        </p:nvSpPr>
        <p:spPr bwMode="auto">
          <a:xfrm flipH="1">
            <a:off x="2559605" y="3636258"/>
            <a:ext cx="1520170" cy="0"/>
          </a:xfrm>
          <a:prstGeom prst="line">
            <a:avLst/>
          </a:prstGeom>
          <a:noFill/>
          <a:ln w="28575" cap="rnd">
            <a:solidFill>
              <a:srgbClr val="7030A0"/>
            </a:solidFill>
            <a:prstDash val="sysDot"/>
            <a:round/>
            <a:headEnd type="oval" w="med" len="med"/>
            <a:tailEnd type="oval" w="med" len="med"/>
          </a:ln>
          <a:extLst>
            <a:ext uri="{909E8E84-426E-40DD-AFC4-6F175D3DCCD1}">
              <a14:hiddenFill xmlns:a14="http://schemas.microsoft.com/office/drawing/2010/main">
                <a:noFill/>
              </a14:hiddenFill>
            </a:ext>
          </a:extLst>
        </p:spPr>
        <p:txBody>
          <a:bodyPr wrap="square">
            <a:spAutoFit/>
          </a:bodyPr>
          <a:lstStyle/>
          <a:p>
            <a:endParaRPr lang="zh-CN" altLang="en-US"/>
          </a:p>
        </p:txBody>
      </p:sp>
      <p:sp>
        <p:nvSpPr>
          <p:cNvPr id="13" name="Line 12"/>
          <p:cNvSpPr>
            <a:spLocks noChangeShapeType="1"/>
          </p:cNvSpPr>
          <p:nvPr/>
        </p:nvSpPr>
        <p:spPr bwMode="auto">
          <a:xfrm flipH="1">
            <a:off x="2559605" y="4478581"/>
            <a:ext cx="1520171" cy="0"/>
          </a:xfrm>
          <a:prstGeom prst="line">
            <a:avLst/>
          </a:prstGeom>
          <a:noFill/>
          <a:ln w="28575" cap="rnd">
            <a:solidFill>
              <a:srgbClr val="7030A0"/>
            </a:solidFill>
            <a:prstDash val="sysDot"/>
            <a:round/>
            <a:headEnd type="oval" w="med" len="med"/>
            <a:tailEnd type="oval" w="med" len="med"/>
          </a:ln>
          <a:extLst>
            <a:ext uri="{909E8E84-426E-40DD-AFC4-6F175D3DCCD1}">
              <a14:hiddenFill xmlns:a14="http://schemas.microsoft.com/office/drawing/2010/main">
                <a:noFill/>
              </a14:hiddenFill>
            </a:ext>
          </a:extLst>
        </p:spPr>
        <p:txBody>
          <a:bodyPr wrap="square">
            <a:spAutoFit/>
          </a:bodyPr>
          <a:lstStyle/>
          <a:p>
            <a:endParaRPr lang="zh-CN" altLang="en-US"/>
          </a:p>
        </p:txBody>
      </p:sp>
      <p:sp>
        <p:nvSpPr>
          <p:cNvPr id="14" name="Line 13"/>
          <p:cNvSpPr>
            <a:spLocks noChangeShapeType="1"/>
          </p:cNvSpPr>
          <p:nvPr/>
        </p:nvSpPr>
        <p:spPr bwMode="auto">
          <a:xfrm>
            <a:off x="8112224" y="2360434"/>
            <a:ext cx="32004" cy="2472145"/>
          </a:xfrm>
          <a:prstGeom prst="line">
            <a:avLst/>
          </a:prstGeom>
          <a:noFill/>
          <a:ln w="28575" cap="rnd">
            <a:solidFill>
              <a:srgbClr val="7030A0"/>
            </a:solidFill>
            <a:prstDash val="sysDot"/>
            <a:round/>
            <a:headEnd type="oval" w="med" len="med"/>
            <a:tailEnd type="oval" w="med" len="med"/>
          </a:ln>
          <a:extLst>
            <a:ext uri="{909E8E84-426E-40DD-AFC4-6F175D3DCCD1}">
              <a14:hiddenFill xmlns:a14="http://schemas.microsoft.com/office/drawing/2010/main">
                <a:noFill/>
              </a14:hiddenFill>
            </a:ext>
          </a:extLst>
        </p:spPr>
        <p:txBody>
          <a:bodyPr wrap="square">
            <a:spAutoFit/>
          </a:bodyPr>
          <a:lstStyle/>
          <a:p>
            <a:endParaRPr lang="zh-CN" altLang="en-US"/>
          </a:p>
        </p:txBody>
      </p:sp>
      <p:sp>
        <p:nvSpPr>
          <p:cNvPr id="15" name="Rectangle 14"/>
          <p:cNvSpPr>
            <a:spLocks noChangeArrowheads="1"/>
          </p:cNvSpPr>
          <p:nvPr/>
        </p:nvSpPr>
        <p:spPr bwMode="auto">
          <a:xfrm>
            <a:off x="5567054" y="2495723"/>
            <a:ext cx="672963" cy="2375696"/>
          </a:xfrm>
          <a:prstGeom prst="rect">
            <a:avLst/>
          </a:prstGeom>
          <a:solidFill>
            <a:schemeClr val="accent6">
              <a:lumMod val="60000"/>
              <a:lumOff val="40000"/>
            </a:schemeClr>
          </a:solidFill>
          <a:ln w="28575">
            <a:solidFill>
              <a:schemeClr val="bg1"/>
            </a:solidFill>
            <a:miter lim="800000"/>
            <a:headEnd/>
            <a:tailEnd/>
          </a:ln>
        </p:spPr>
        <p:txBody>
          <a:bodyPr wrap="square" anchor="ctr">
            <a:spAutoFit/>
          </a:bodyPr>
          <a:lstStyle/>
          <a:p>
            <a:pPr algn="ctr"/>
            <a:r>
              <a:rPr lang="zh-CN" altLang="en-US" sz="2400" b="1" dirty="0">
                <a:latin typeface="微软雅黑" pitchFamily="34" charset="-122"/>
                <a:ea typeface="微软雅黑" pitchFamily="34" charset="-122"/>
              </a:rPr>
              <a:t>客</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户</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需</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求</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引</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领</a:t>
            </a:r>
          </a:p>
        </p:txBody>
      </p:sp>
      <p:sp>
        <p:nvSpPr>
          <p:cNvPr id="22" name="Line 23"/>
          <p:cNvSpPr>
            <a:spLocks noChangeShapeType="1"/>
          </p:cNvSpPr>
          <p:nvPr/>
        </p:nvSpPr>
        <p:spPr bwMode="auto">
          <a:xfrm flipH="1">
            <a:off x="8144229" y="2694979"/>
            <a:ext cx="1592177" cy="0"/>
          </a:xfrm>
          <a:prstGeom prst="line">
            <a:avLst/>
          </a:prstGeom>
          <a:noFill/>
          <a:ln w="28575" cap="rnd">
            <a:solidFill>
              <a:srgbClr val="7030A0"/>
            </a:solidFill>
            <a:prstDash val="sysDot"/>
            <a:round/>
            <a:headEnd type="oval" w="med" len="med"/>
            <a:tailEnd type="oval" w="med" len="med"/>
          </a:ln>
          <a:extLst>
            <a:ext uri="{909E8E84-426E-40DD-AFC4-6F175D3DCCD1}">
              <a14:hiddenFill xmlns:a14="http://schemas.microsoft.com/office/drawing/2010/main">
                <a:noFill/>
              </a14:hiddenFill>
            </a:ext>
          </a:extLst>
        </p:spPr>
        <p:txBody>
          <a:bodyPr wrap="square">
            <a:spAutoFit/>
          </a:bodyPr>
          <a:lstStyle/>
          <a:p>
            <a:endParaRPr lang="zh-CN" altLang="en-US"/>
          </a:p>
        </p:txBody>
      </p:sp>
      <p:sp>
        <p:nvSpPr>
          <p:cNvPr id="23" name="Line 24"/>
          <p:cNvSpPr>
            <a:spLocks noChangeShapeType="1"/>
          </p:cNvSpPr>
          <p:nvPr/>
        </p:nvSpPr>
        <p:spPr bwMode="auto">
          <a:xfrm flipH="1" flipV="1">
            <a:off x="8128225" y="4432872"/>
            <a:ext cx="1608180" cy="29358"/>
          </a:xfrm>
          <a:prstGeom prst="line">
            <a:avLst/>
          </a:prstGeom>
          <a:noFill/>
          <a:ln w="28575" cap="rnd">
            <a:solidFill>
              <a:srgbClr val="7030A0"/>
            </a:solidFill>
            <a:prstDash val="sysDot"/>
            <a:round/>
            <a:headEnd type="oval" w="med" len="med"/>
            <a:tailEnd type="oval" w="med" len="med"/>
          </a:ln>
          <a:extLst>
            <a:ext uri="{909E8E84-426E-40DD-AFC4-6F175D3DCCD1}">
              <a14:hiddenFill xmlns:a14="http://schemas.microsoft.com/office/drawing/2010/main">
                <a:noFill/>
              </a14:hiddenFill>
            </a:ext>
          </a:extLst>
        </p:spPr>
        <p:txBody>
          <a:bodyPr wrap="square">
            <a:spAutoFit/>
          </a:bodyPr>
          <a:lstStyle/>
          <a:p>
            <a:endParaRPr lang="zh-CN" altLang="en-US"/>
          </a:p>
        </p:txBody>
      </p:sp>
      <p:sp>
        <p:nvSpPr>
          <p:cNvPr id="24" name="Line 11"/>
          <p:cNvSpPr>
            <a:spLocks noChangeShapeType="1"/>
          </p:cNvSpPr>
          <p:nvPr/>
        </p:nvSpPr>
        <p:spPr bwMode="auto">
          <a:xfrm flipH="1">
            <a:off x="8144229" y="3613378"/>
            <a:ext cx="1592176" cy="0"/>
          </a:xfrm>
          <a:prstGeom prst="line">
            <a:avLst/>
          </a:prstGeom>
          <a:noFill/>
          <a:ln w="28575" cap="rnd">
            <a:solidFill>
              <a:srgbClr val="7030A0"/>
            </a:solidFill>
            <a:prstDash val="sysDot"/>
            <a:round/>
            <a:headEnd type="oval" w="med" len="med"/>
            <a:tailEnd type="oval" w="med" len="med"/>
          </a:ln>
          <a:extLst>
            <a:ext uri="{909E8E84-426E-40DD-AFC4-6F175D3DCCD1}">
              <a14:hiddenFill xmlns:a14="http://schemas.microsoft.com/office/drawing/2010/main">
                <a:noFill/>
              </a14:hiddenFill>
            </a:ext>
          </a:extLst>
        </p:spPr>
        <p:txBody>
          <a:bodyPr wrap="square">
            <a:spAutoFit/>
          </a:bodyPr>
          <a:lstStyle/>
          <a:p>
            <a:endParaRPr lang="zh-CN" altLang="en-US"/>
          </a:p>
        </p:txBody>
      </p:sp>
      <p:sp>
        <p:nvSpPr>
          <p:cNvPr id="25" name="TextBox 24"/>
          <p:cNvSpPr txBox="1"/>
          <p:nvPr/>
        </p:nvSpPr>
        <p:spPr>
          <a:xfrm>
            <a:off x="2559607" y="2201166"/>
            <a:ext cx="1297150" cy="584775"/>
          </a:xfrm>
          <a:prstGeom prst="rect">
            <a:avLst/>
          </a:prstGeom>
          <a:solidFill>
            <a:schemeClr val="accent6">
              <a:lumMod val="20000"/>
              <a:lumOff val="80000"/>
            </a:schemeClr>
          </a:solidFill>
        </p:spPr>
        <p:txBody>
          <a:bodyPr wrap="none" rtlCol="0">
            <a:spAutoFit/>
          </a:bodyPr>
          <a:lstStyle/>
          <a:p>
            <a:r>
              <a:rPr lang="en-US" altLang="zh-CN" sz="3200" b="1" dirty="0">
                <a:solidFill>
                  <a:srgbClr val="C00000"/>
                </a:solidFill>
                <a:latin typeface="华文琥珀" pitchFamily="2" charset="-122"/>
                <a:ea typeface="华文琥珀" pitchFamily="2" charset="-122"/>
              </a:rPr>
              <a:t>+</a:t>
            </a:r>
            <a:r>
              <a:rPr lang="en-US" altLang="zh-CN" sz="2800" dirty="0">
                <a:latin typeface="华文琥珀" pitchFamily="2" charset="-122"/>
                <a:ea typeface="华文琥珀" pitchFamily="2" charset="-122"/>
              </a:rPr>
              <a:t> </a:t>
            </a:r>
            <a:r>
              <a:rPr lang="zh-CN" altLang="en-US" sz="2800" dirty="0">
                <a:latin typeface="华文琥珀" pitchFamily="2" charset="-122"/>
                <a:ea typeface="华文琥珀" pitchFamily="2" charset="-122"/>
              </a:rPr>
              <a:t>产品</a:t>
            </a:r>
          </a:p>
        </p:txBody>
      </p:sp>
      <p:sp>
        <p:nvSpPr>
          <p:cNvPr id="26" name="TextBox 25"/>
          <p:cNvSpPr txBox="1"/>
          <p:nvPr/>
        </p:nvSpPr>
        <p:spPr>
          <a:xfrm>
            <a:off x="2559607" y="3038487"/>
            <a:ext cx="1297150" cy="584775"/>
          </a:xfrm>
          <a:prstGeom prst="rect">
            <a:avLst/>
          </a:prstGeom>
          <a:solidFill>
            <a:schemeClr val="accent6">
              <a:lumMod val="20000"/>
              <a:lumOff val="80000"/>
            </a:schemeClr>
          </a:solidFill>
        </p:spPr>
        <p:txBody>
          <a:bodyPr wrap="none" rtlCol="0">
            <a:spAutoFit/>
          </a:bodyPr>
          <a:lstStyle/>
          <a:p>
            <a:r>
              <a:rPr lang="en-US" altLang="zh-CN" sz="3200" b="1" dirty="0">
                <a:solidFill>
                  <a:srgbClr val="C00000"/>
                </a:solidFill>
                <a:latin typeface="华文琥珀" pitchFamily="2" charset="-122"/>
                <a:ea typeface="华文琥珀" pitchFamily="2" charset="-122"/>
              </a:rPr>
              <a:t>+</a:t>
            </a:r>
            <a:r>
              <a:rPr lang="en-US" altLang="zh-CN" sz="2800" dirty="0">
                <a:latin typeface="华文琥珀" pitchFamily="2" charset="-122"/>
                <a:ea typeface="华文琥珀" pitchFamily="2" charset="-122"/>
              </a:rPr>
              <a:t> </a:t>
            </a:r>
            <a:r>
              <a:rPr lang="zh-CN" altLang="en-US" sz="2800" dirty="0">
                <a:latin typeface="华文琥珀" pitchFamily="2" charset="-122"/>
                <a:ea typeface="华文琥珀" pitchFamily="2" charset="-122"/>
              </a:rPr>
              <a:t>服务</a:t>
            </a:r>
          </a:p>
        </p:txBody>
      </p:sp>
      <p:sp>
        <p:nvSpPr>
          <p:cNvPr id="27" name="TextBox 26"/>
          <p:cNvSpPr txBox="1"/>
          <p:nvPr/>
        </p:nvSpPr>
        <p:spPr>
          <a:xfrm>
            <a:off x="2559607" y="3877456"/>
            <a:ext cx="1297150" cy="584775"/>
          </a:xfrm>
          <a:prstGeom prst="rect">
            <a:avLst/>
          </a:prstGeom>
          <a:solidFill>
            <a:schemeClr val="accent6">
              <a:lumMod val="20000"/>
              <a:lumOff val="80000"/>
            </a:schemeClr>
          </a:solidFill>
        </p:spPr>
        <p:txBody>
          <a:bodyPr wrap="none" rtlCol="0">
            <a:spAutoFit/>
          </a:bodyPr>
          <a:lstStyle/>
          <a:p>
            <a:r>
              <a:rPr lang="en-US" altLang="zh-CN" sz="3200" b="1" dirty="0">
                <a:solidFill>
                  <a:srgbClr val="C00000"/>
                </a:solidFill>
                <a:latin typeface="华文琥珀" pitchFamily="2" charset="-122"/>
                <a:ea typeface="华文琥珀" pitchFamily="2" charset="-122"/>
              </a:rPr>
              <a:t>+</a:t>
            </a:r>
            <a:r>
              <a:rPr lang="en-US" altLang="zh-CN" sz="2800" dirty="0">
                <a:latin typeface="华文琥珀" pitchFamily="2" charset="-122"/>
                <a:ea typeface="华文琥珀" pitchFamily="2" charset="-122"/>
              </a:rPr>
              <a:t> </a:t>
            </a:r>
            <a:r>
              <a:rPr lang="zh-CN" altLang="en-US" sz="2800" dirty="0">
                <a:latin typeface="华文琥珀" pitchFamily="2" charset="-122"/>
                <a:ea typeface="华文琥珀" pitchFamily="2" charset="-122"/>
              </a:rPr>
              <a:t>风控</a:t>
            </a:r>
          </a:p>
        </p:txBody>
      </p:sp>
      <p:sp>
        <p:nvSpPr>
          <p:cNvPr id="28" name="TextBox 27"/>
          <p:cNvSpPr txBox="1"/>
          <p:nvPr/>
        </p:nvSpPr>
        <p:spPr>
          <a:xfrm>
            <a:off x="8346664" y="2039903"/>
            <a:ext cx="1173719" cy="584775"/>
          </a:xfrm>
          <a:prstGeom prst="rect">
            <a:avLst/>
          </a:prstGeom>
          <a:solidFill>
            <a:schemeClr val="accent6">
              <a:lumMod val="20000"/>
              <a:lumOff val="80000"/>
            </a:schemeClr>
          </a:solidFill>
        </p:spPr>
        <p:txBody>
          <a:bodyPr wrap="none" rtlCol="0">
            <a:spAutoFit/>
          </a:bodyPr>
          <a:lstStyle/>
          <a:p>
            <a:r>
              <a:rPr lang="en-US" altLang="zh-CN" sz="3200" b="1" dirty="0">
                <a:solidFill>
                  <a:srgbClr val="C00000"/>
                </a:solidFill>
                <a:latin typeface="华文琥珀" pitchFamily="2" charset="-122"/>
                <a:ea typeface="华文琥珀" pitchFamily="2" charset="-122"/>
              </a:rPr>
              <a:t>--</a:t>
            </a:r>
            <a:r>
              <a:rPr lang="en-US" altLang="zh-CN" sz="2800" dirty="0">
                <a:latin typeface="华文琥珀" pitchFamily="2" charset="-122"/>
                <a:ea typeface="华文琥珀" pitchFamily="2" charset="-122"/>
              </a:rPr>
              <a:t> </a:t>
            </a:r>
            <a:r>
              <a:rPr lang="zh-CN" altLang="en-US" sz="2800" dirty="0" smtClean="0">
                <a:latin typeface="华文琥珀" pitchFamily="2" charset="-122"/>
                <a:ea typeface="华文琥珀" pitchFamily="2" charset="-122"/>
              </a:rPr>
              <a:t>流程</a:t>
            </a:r>
            <a:endParaRPr lang="en-US" altLang="zh-CN" sz="2800" dirty="0" smtClean="0">
              <a:latin typeface="华文琥珀" pitchFamily="2" charset="-122"/>
              <a:ea typeface="华文琥珀" pitchFamily="2" charset="-122"/>
            </a:endParaRPr>
          </a:p>
        </p:txBody>
      </p:sp>
      <p:sp>
        <p:nvSpPr>
          <p:cNvPr id="29" name="TextBox 28"/>
          <p:cNvSpPr txBox="1"/>
          <p:nvPr/>
        </p:nvSpPr>
        <p:spPr>
          <a:xfrm>
            <a:off x="8346664" y="2983015"/>
            <a:ext cx="1173719" cy="584775"/>
          </a:xfrm>
          <a:prstGeom prst="rect">
            <a:avLst/>
          </a:prstGeom>
          <a:solidFill>
            <a:schemeClr val="accent6">
              <a:lumMod val="20000"/>
              <a:lumOff val="80000"/>
            </a:schemeClr>
          </a:solidFill>
        </p:spPr>
        <p:txBody>
          <a:bodyPr wrap="none" rtlCol="0">
            <a:spAutoFit/>
          </a:bodyPr>
          <a:lstStyle/>
          <a:p>
            <a:r>
              <a:rPr lang="en-US" altLang="zh-CN" sz="3200" b="1" dirty="0">
                <a:solidFill>
                  <a:srgbClr val="C00000"/>
                </a:solidFill>
                <a:latin typeface="华文琥珀" pitchFamily="2" charset="-122"/>
                <a:ea typeface="华文琥珀" pitchFamily="2" charset="-122"/>
              </a:rPr>
              <a:t>--</a:t>
            </a:r>
            <a:r>
              <a:rPr lang="en-US" altLang="zh-CN" sz="2800" dirty="0">
                <a:solidFill>
                  <a:srgbClr val="C00000"/>
                </a:solidFill>
                <a:latin typeface="华文琥珀" pitchFamily="2" charset="-122"/>
                <a:ea typeface="华文琥珀" pitchFamily="2" charset="-122"/>
              </a:rPr>
              <a:t> </a:t>
            </a:r>
            <a:r>
              <a:rPr lang="zh-CN" altLang="en-US" sz="2800" dirty="0">
                <a:latin typeface="华文琥珀" pitchFamily="2" charset="-122"/>
                <a:ea typeface="华文琥珀" pitchFamily="2" charset="-122"/>
              </a:rPr>
              <a:t>操作</a:t>
            </a:r>
          </a:p>
        </p:txBody>
      </p:sp>
      <p:sp>
        <p:nvSpPr>
          <p:cNvPr id="30" name="TextBox 29"/>
          <p:cNvSpPr txBox="1"/>
          <p:nvPr/>
        </p:nvSpPr>
        <p:spPr>
          <a:xfrm>
            <a:off x="8346664" y="3831285"/>
            <a:ext cx="1173719" cy="584775"/>
          </a:xfrm>
          <a:prstGeom prst="rect">
            <a:avLst/>
          </a:prstGeom>
          <a:solidFill>
            <a:schemeClr val="accent6">
              <a:lumMod val="20000"/>
              <a:lumOff val="80000"/>
            </a:schemeClr>
          </a:solidFill>
        </p:spPr>
        <p:txBody>
          <a:bodyPr wrap="none" rtlCol="0">
            <a:spAutoFit/>
          </a:bodyPr>
          <a:lstStyle/>
          <a:p>
            <a:r>
              <a:rPr lang="en-US" altLang="zh-CN" sz="3200" b="1" dirty="0">
                <a:solidFill>
                  <a:srgbClr val="C00000"/>
                </a:solidFill>
                <a:latin typeface="华文琥珀" pitchFamily="2" charset="-122"/>
                <a:ea typeface="华文琥珀" pitchFamily="2" charset="-122"/>
              </a:rPr>
              <a:t>--</a:t>
            </a:r>
            <a:r>
              <a:rPr lang="en-US" altLang="zh-CN" sz="2800" dirty="0">
                <a:latin typeface="华文琥珀" pitchFamily="2" charset="-122"/>
                <a:ea typeface="华文琥珀" pitchFamily="2" charset="-122"/>
              </a:rPr>
              <a:t> </a:t>
            </a:r>
            <a:r>
              <a:rPr lang="zh-CN" altLang="en-US" sz="2800" dirty="0">
                <a:latin typeface="华文琥珀" pitchFamily="2" charset="-122"/>
                <a:ea typeface="华文琥珀" pitchFamily="2" charset="-122"/>
              </a:rPr>
              <a:t>时间</a:t>
            </a:r>
          </a:p>
        </p:txBody>
      </p:sp>
      <p:cxnSp>
        <p:nvCxnSpPr>
          <p:cNvPr id="32" name="直接连接符 31"/>
          <p:cNvCxnSpPr/>
          <p:nvPr/>
        </p:nvCxnSpPr>
        <p:spPr bwMode="auto">
          <a:xfrm>
            <a:off x="1826840" y="764704"/>
            <a:ext cx="822960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34" name="TextBox 33"/>
          <p:cNvSpPr txBox="1"/>
          <p:nvPr/>
        </p:nvSpPr>
        <p:spPr>
          <a:xfrm>
            <a:off x="4367809" y="3284984"/>
            <a:ext cx="543739" cy="523220"/>
          </a:xfrm>
          <a:prstGeom prst="rect">
            <a:avLst/>
          </a:prstGeom>
          <a:noFill/>
        </p:spPr>
        <p:txBody>
          <a:bodyPr wrap="none" rtlCol="0">
            <a:spAutoFit/>
          </a:bodyPr>
          <a:lstStyle/>
          <a:p>
            <a:r>
              <a:rPr lang="zh-CN" altLang="en-US" sz="2800" b="1" dirty="0">
                <a:solidFill>
                  <a:srgbClr val="C00000"/>
                </a:solidFill>
                <a:latin typeface="微软雅黑" pitchFamily="34" charset="-122"/>
                <a:ea typeface="微软雅黑" pitchFamily="34" charset="-122"/>
              </a:rPr>
              <a:t>加</a:t>
            </a:r>
          </a:p>
        </p:txBody>
      </p:sp>
      <p:sp>
        <p:nvSpPr>
          <p:cNvPr id="35" name="TextBox 34"/>
          <p:cNvSpPr txBox="1"/>
          <p:nvPr/>
        </p:nvSpPr>
        <p:spPr>
          <a:xfrm>
            <a:off x="7392145" y="3284984"/>
            <a:ext cx="543739" cy="523220"/>
          </a:xfrm>
          <a:prstGeom prst="rect">
            <a:avLst/>
          </a:prstGeom>
          <a:noFill/>
        </p:spPr>
        <p:txBody>
          <a:bodyPr wrap="none" rtlCol="0">
            <a:spAutoFit/>
          </a:bodyPr>
          <a:lstStyle/>
          <a:p>
            <a:r>
              <a:rPr lang="zh-CN" altLang="en-US" sz="2800" b="1" dirty="0">
                <a:solidFill>
                  <a:srgbClr val="C00000"/>
                </a:solidFill>
                <a:latin typeface="微软雅黑" pitchFamily="34" charset="-122"/>
                <a:ea typeface="微软雅黑" pitchFamily="34" charset="-122"/>
              </a:rPr>
              <a:t>减</a:t>
            </a:r>
          </a:p>
        </p:txBody>
      </p:sp>
      <p:sp>
        <p:nvSpPr>
          <p:cNvPr id="31" name="Rectangle 14"/>
          <p:cNvSpPr>
            <a:spLocks noChangeArrowheads="1"/>
          </p:cNvSpPr>
          <p:nvPr/>
        </p:nvSpPr>
        <p:spPr bwMode="auto">
          <a:xfrm>
            <a:off x="6240016" y="2495723"/>
            <a:ext cx="617845" cy="2375696"/>
          </a:xfrm>
          <a:prstGeom prst="rect">
            <a:avLst/>
          </a:prstGeom>
          <a:solidFill>
            <a:schemeClr val="accent6">
              <a:lumMod val="60000"/>
              <a:lumOff val="40000"/>
            </a:schemeClr>
          </a:solidFill>
          <a:ln w="28575">
            <a:solidFill>
              <a:schemeClr val="bg1"/>
            </a:solidFill>
            <a:miter lim="800000"/>
            <a:headEnd/>
            <a:tailEnd/>
          </a:ln>
        </p:spPr>
        <p:txBody>
          <a:bodyPr wrap="square" anchor="ctr">
            <a:spAutoFit/>
          </a:bodyPr>
          <a:lstStyle/>
          <a:p>
            <a:pPr algn="ctr"/>
            <a:r>
              <a:rPr lang="zh-CN" altLang="en-US" sz="2400" b="1" dirty="0">
                <a:latin typeface="微软雅黑" pitchFamily="34" charset="-122"/>
                <a:ea typeface="微软雅黑" pitchFamily="34" charset="-122"/>
              </a:rPr>
              <a:t>提</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升</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客</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户</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体</a:t>
            </a:r>
            <a:endParaRPr lang="en-US" altLang="zh-CN" sz="2400" b="1" dirty="0">
              <a:latin typeface="微软雅黑" pitchFamily="34" charset="-122"/>
              <a:ea typeface="微软雅黑" pitchFamily="34" charset="-122"/>
            </a:endParaRPr>
          </a:p>
          <a:p>
            <a:pPr algn="ctr"/>
            <a:r>
              <a:rPr lang="zh-CN" altLang="en-US" sz="2400" b="1" dirty="0">
                <a:latin typeface="微软雅黑" pitchFamily="34" charset="-122"/>
                <a:ea typeface="微软雅黑" pitchFamily="34" charset="-122"/>
              </a:rPr>
              <a:t>验</a:t>
            </a:r>
          </a:p>
        </p:txBody>
      </p:sp>
    </p:spTree>
    <p:extLst>
      <p:ext uri="{BB962C8B-B14F-4D97-AF65-F5344CB8AC3E}">
        <p14:creationId xmlns:p14="http://schemas.microsoft.com/office/powerpoint/2010/main" val="1645465782"/>
      </p:ext>
    </p:extLst>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graphicFrame>
        <p:nvGraphicFramePr>
          <p:cNvPr id="4" name="内容占位符 4"/>
          <p:cNvGraphicFramePr>
            <a:graphicFrameLocks/>
          </p:cNvGraphicFramePr>
          <p:nvPr>
            <p:extLst/>
          </p:nvPr>
        </p:nvGraphicFramePr>
        <p:xfrm>
          <a:off x="551384" y="764704"/>
          <a:ext cx="6192688" cy="248323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Rectangle 6"/>
          <p:cNvSpPr>
            <a:spLocks noChangeArrowheads="1"/>
          </p:cNvSpPr>
          <p:nvPr/>
        </p:nvSpPr>
        <p:spPr bwMode="auto">
          <a:xfrm>
            <a:off x="2063553" y="4654446"/>
            <a:ext cx="8064896" cy="1366843"/>
          </a:xfrm>
          <a:prstGeom prst="rect">
            <a:avLst/>
          </a:prstGeom>
          <a:noFill/>
          <a:ln w="9525">
            <a:noFill/>
            <a:miter lim="800000"/>
            <a:headEnd/>
            <a:tailEnd/>
          </a:ln>
        </p:spPr>
        <p:txBody>
          <a:bodyPr wrap="none" anchor="ctr"/>
          <a:lstStyle/>
          <a:p>
            <a:pPr>
              <a:spcBef>
                <a:spcPct val="50000"/>
              </a:spcBef>
            </a:pPr>
            <a:r>
              <a:rPr lang="zh-CN" altLang="en-US" sz="4000" b="1" dirty="0">
                <a:solidFill>
                  <a:srgbClr val="006666"/>
                </a:solidFill>
                <a:latin typeface="黑体" pitchFamily="2" charset="-122"/>
                <a:ea typeface="黑体" pitchFamily="2" charset="-122"/>
                <a:cs typeface="Heiti SC Light"/>
              </a:rPr>
              <a:t>谢谢！</a:t>
            </a:r>
            <a:endParaRPr lang="en-US" altLang="zh-CN" sz="4000" b="1" dirty="0">
              <a:solidFill>
                <a:srgbClr val="006666"/>
              </a:solidFill>
              <a:latin typeface="黑体" pitchFamily="2" charset="-122"/>
              <a:ea typeface="黑体" pitchFamily="2" charset="-122"/>
              <a:cs typeface="Heiti SC Light"/>
            </a:endParaRPr>
          </a:p>
          <a:p>
            <a:pPr algn="ctr">
              <a:spcBef>
                <a:spcPct val="50000"/>
              </a:spcBef>
            </a:pPr>
            <a:r>
              <a:rPr lang="zh-CN" altLang="en-US" sz="3600" b="1" dirty="0">
                <a:solidFill>
                  <a:srgbClr val="006666"/>
                </a:solidFill>
                <a:latin typeface="黑体" pitchFamily="2" charset="-122"/>
                <a:ea typeface="黑体" pitchFamily="2" charset="-122"/>
                <a:cs typeface="Heiti SC Light"/>
              </a:rPr>
              <a:t>欢迎各位领导、专家批评</a:t>
            </a:r>
            <a:r>
              <a:rPr lang="zh-CN" altLang="en-US" sz="3600" b="1" dirty="0" smtClean="0">
                <a:solidFill>
                  <a:srgbClr val="006666"/>
                </a:solidFill>
                <a:latin typeface="黑体" pitchFamily="2" charset="-122"/>
                <a:ea typeface="黑体" pitchFamily="2" charset="-122"/>
                <a:cs typeface="Heiti SC Light"/>
              </a:rPr>
              <a:t>指正</a:t>
            </a:r>
            <a:r>
              <a:rPr lang="en-US" altLang="zh-CN" sz="3600" b="1" dirty="0" smtClean="0">
                <a:solidFill>
                  <a:srgbClr val="006666"/>
                </a:solidFill>
                <a:latin typeface="黑体" pitchFamily="2" charset="-122"/>
                <a:ea typeface="黑体" pitchFamily="2" charset="-122"/>
                <a:cs typeface="Heiti SC Light"/>
              </a:rPr>
              <a:t>!</a:t>
            </a:r>
            <a:endParaRPr lang="zh-CN" altLang="en-US" sz="3600" b="1" dirty="0">
              <a:solidFill>
                <a:srgbClr val="006666"/>
              </a:solidFill>
              <a:latin typeface="黑体" pitchFamily="2" charset="-122"/>
              <a:ea typeface="黑体" pitchFamily="2" charset="-122"/>
              <a:cs typeface="Heiti SC Light"/>
            </a:endParaRPr>
          </a:p>
        </p:txBody>
      </p:sp>
      <p:pic>
        <p:nvPicPr>
          <p:cNvPr id="6" name="Picture 10"/>
          <p:cNvPicPr>
            <a:picLocks noChangeAspect="1" noChangeArrowheads="1"/>
          </p:cNvPicPr>
          <p:nvPr/>
        </p:nvPicPr>
        <p:blipFill>
          <a:blip r:embed="rId8" cstate="print">
            <a:extLst>
              <a:ext uri="{28A0092B-C50C-407E-A947-70E740481C1C}">
                <a14:useLocalDpi xmlns:a14="http://schemas.microsoft.com/office/drawing/2010/main" val="0"/>
              </a:ext>
            </a:extLst>
          </a:blip>
          <a:srcRect t="13826" b="7765"/>
          <a:stretch>
            <a:fillRect/>
          </a:stretch>
        </p:blipFill>
        <p:spPr bwMode="auto">
          <a:xfrm>
            <a:off x="3863752" y="476673"/>
            <a:ext cx="1193688" cy="9361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7" name="Picture 12"/>
          <p:cNvPicPr>
            <a:picLocks noChangeAspect="1" noChangeArrowheads="1"/>
          </p:cNvPicPr>
          <p:nvPr/>
        </p:nvPicPr>
        <p:blipFill>
          <a:blip r:embed="rId9" cstate="print">
            <a:extLst>
              <a:ext uri="{28A0092B-C50C-407E-A947-70E740481C1C}">
                <a14:useLocalDpi xmlns:a14="http://schemas.microsoft.com/office/drawing/2010/main" val="0"/>
              </a:ext>
            </a:extLst>
          </a:blip>
          <a:srcRect b="6406"/>
          <a:stretch>
            <a:fillRect/>
          </a:stretch>
        </p:blipFill>
        <p:spPr bwMode="auto">
          <a:xfrm>
            <a:off x="557821" y="476673"/>
            <a:ext cx="1505731" cy="9361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8" name="Picture 14"/>
          <p:cNvPicPr>
            <a:picLocks noChangeAspect="1" noChangeArrowheads="1"/>
          </p:cNvPicPr>
          <p:nvPr/>
        </p:nvPicPr>
        <p:blipFill>
          <a:blip r:embed="rId10" cstate="print">
            <a:extLst>
              <a:ext uri="{28A0092B-C50C-407E-A947-70E740481C1C}">
                <a14:useLocalDpi xmlns:a14="http://schemas.microsoft.com/office/drawing/2010/main" val="0"/>
              </a:ext>
            </a:extLst>
          </a:blip>
          <a:srcRect t="7945" b="14250"/>
          <a:stretch>
            <a:fillRect/>
          </a:stretch>
        </p:blipFill>
        <p:spPr bwMode="auto">
          <a:xfrm>
            <a:off x="2041025" y="476673"/>
            <a:ext cx="1822727" cy="9361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9" name="圆角矩形 8"/>
          <p:cNvSpPr/>
          <p:nvPr/>
        </p:nvSpPr>
        <p:spPr bwMode="auto">
          <a:xfrm>
            <a:off x="5168400" y="3573016"/>
            <a:ext cx="2232248" cy="504056"/>
          </a:xfrm>
          <a:prstGeom prst="roundRect">
            <a:avLst/>
          </a:prstGeom>
          <a:gradFill flip="none" rotWithShape="1">
            <a:gsLst>
              <a:gs pos="0">
                <a:srgbClr val="115E98"/>
              </a:gs>
              <a:gs pos="100000">
                <a:srgbClr val="1994EF"/>
              </a:gs>
              <a:gs pos="50000">
                <a:srgbClr val="1479C4"/>
              </a:gs>
            </a:gsLst>
            <a:lin ang="16200000" scaled="0"/>
            <a:tileRect/>
          </a:gradFill>
          <a:ln w="12700">
            <a:solidFill>
              <a:srgbClr val="FF0000"/>
            </a:solidFill>
            <a:round/>
            <a:headEnd/>
            <a:tailEnd/>
          </a:ln>
        </p:spPr>
        <p:txBody>
          <a:bodyPr wrap="none" lIns="0" tIns="0" rIns="0" bIns="0" rtlCol="0" anchor="ctr"/>
          <a:lstStyle/>
          <a:p>
            <a:pPr algn="ctr">
              <a:lnSpc>
                <a:spcPct val="81000"/>
              </a:lnSpc>
              <a:buClr>
                <a:srgbClr val="FFFFFF"/>
              </a:buClr>
              <a:buSzPct val="100000"/>
              <a:defRPr/>
            </a:pPr>
            <a:r>
              <a:rPr lang="zh-CN" altLang="en-US" sz="2400" b="1" dirty="0">
                <a:solidFill>
                  <a:srgbClr val="FFFFFF"/>
                </a:solidFill>
                <a:latin typeface="Heiti SC Light"/>
                <a:ea typeface="Heiti SC Light"/>
                <a:cs typeface="Heiti SC Light"/>
              </a:rPr>
              <a:t>服务</a:t>
            </a:r>
          </a:p>
        </p:txBody>
      </p:sp>
      <p:sp>
        <p:nvSpPr>
          <p:cNvPr id="10" name="圆角矩形 9"/>
          <p:cNvSpPr/>
          <p:nvPr/>
        </p:nvSpPr>
        <p:spPr bwMode="auto">
          <a:xfrm>
            <a:off x="8840808" y="3573016"/>
            <a:ext cx="2223744" cy="504056"/>
          </a:xfrm>
          <a:prstGeom prst="roundRect">
            <a:avLst/>
          </a:prstGeom>
          <a:gradFill flip="none" rotWithShape="1">
            <a:gsLst>
              <a:gs pos="0">
                <a:srgbClr val="990101"/>
              </a:gs>
              <a:gs pos="100000">
                <a:srgbClr val="D30202"/>
              </a:gs>
              <a:gs pos="50000">
                <a:srgbClr val="B30202"/>
              </a:gs>
            </a:gsLst>
            <a:lin ang="16200000" scaled="0"/>
            <a:tileRect/>
          </a:gradFill>
          <a:ln w="12700">
            <a:solidFill>
              <a:srgbClr val="005600"/>
            </a:solidFill>
            <a:round/>
            <a:headEnd/>
            <a:tailEnd/>
          </a:ln>
        </p:spPr>
        <p:txBody>
          <a:bodyPr wrap="none" lIns="0" tIns="0" rIns="0" bIns="0" rtlCol="0" anchor="ctr"/>
          <a:lstStyle/>
          <a:p>
            <a:pPr algn="ctr" eaLnBrk="1" hangingPunct="1">
              <a:lnSpc>
                <a:spcPct val="80000"/>
              </a:lnSpc>
              <a:spcBef>
                <a:spcPct val="25000"/>
              </a:spcBef>
              <a:spcAft>
                <a:spcPct val="15000"/>
              </a:spcAft>
              <a:buClr>
                <a:schemeClr val="tx1"/>
              </a:buClr>
              <a:buFont typeface="Wingdings" charset="0"/>
              <a:buNone/>
              <a:defRPr/>
            </a:pPr>
            <a:r>
              <a:rPr lang="zh-CN" altLang="en-US" sz="2400" b="1" dirty="0">
                <a:solidFill>
                  <a:srgbClr val="FFFFFF"/>
                </a:solidFill>
                <a:latin typeface="Heiti SC Light"/>
                <a:ea typeface="Heiti SC Light"/>
                <a:cs typeface="Heiti SC Light"/>
              </a:rPr>
              <a:t>价值</a:t>
            </a:r>
            <a:endParaRPr lang="en-US" altLang="zh-CN" sz="2400" b="1" dirty="0">
              <a:solidFill>
                <a:srgbClr val="FFFFFF"/>
              </a:solidFill>
              <a:latin typeface="Heiti SC Light"/>
              <a:ea typeface="Heiti SC Light"/>
              <a:cs typeface="Heiti SC Light"/>
            </a:endParaRPr>
          </a:p>
        </p:txBody>
      </p:sp>
      <p:sp>
        <p:nvSpPr>
          <p:cNvPr id="11" name="下箭头 10"/>
          <p:cNvSpPr/>
          <p:nvPr/>
        </p:nvSpPr>
        <p:spPr bwMode="blackWhite">
          <a:xfrm rot="16200000">
            <a:off x="7688680" y="3537012"/>
            <a:ext cx="900100" cy="612068"/>
          </a:xfrm>
          <a:prstGeom prst="downArrow">
            <a:avLst/>
          </a:prstGeom>
          <a:gradFill flip="none" rotWithShape="1">
            <a:gsLst>
              <a:gs pos="0">
                <a:srgbClr val="115E98"/>
              </a:gs>
              <a:gs pos="100000">
                <a:srgbClr val="1994EF"/>
              </a:gs>
              <a:gs pos="50000">
                <a:srgbClr val="1479C4"/>
              </a:gs>
            </a:gsLst>
            <a:lin ang="16200000" scaled="0"/>
            <a:tileRect/>
          </a:gradFill>
          <a:ln w="12700">
            <a:noFill/>
            <a:round/>
            <a:headEnd/>
            <a:tailEnd/>
          </a:ln>
          <a:effectLst/>
        </p:spPr>
        <p:txBody>
          <a:bodyPr lIns="0" tIns="0" rIns="0" bIns="0" rtlCol="0" anchor="ctr"/>
          <a:lstStyle/>
          <a:p>
            <a:pPr algn="ctr" defTabSz="804863" eaLnBrk="0" hangingPunct="0"/>
            <a:endParaRPr lang="zh-CN" altLang="en-US" sz="1600">
              <a:solidFill>
                <a:schemeClr val="bg1"/>
              </a:solidFill>
              <a:latin typeface="Arial" charset="0"/>
              <a:ea typeface="黑体" pitchFamily="2" charset="-122"/>
            </a:endParaRPr>
          </a:p>
        </p:txBody>
      </p:sp>
    </p:spTree>
    <p:extLst>
      <p:ext uri="{BB962C8B-B14F-4D97-AF65-F5344CB8AC3E}">
        <p14:creationId xmlns:p14="http://schemas.microsoft.com/office/powerpoint/2010/main" val="4242297843"/>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5</a:t>
            </a:fld>
            <a:r>
              <a:rPr lang="en-US" altLang="zh-CN" dirty="0" smtClean="0"/>
              <a:t> </a:t>
            </a:r>
            <a:endParaRPr lang="en-US" altLang="zh-CN" dirty="0"/>
          </a:p>
        </p:txBody>
      </p:sp>
      <p:sp>
        <p:nvSpPr>
          <p:cNvPr id="16" name="Freeform 51"/>
          <p:cNvSpPr>
            <a:spLocks/>
          </p:cNvSpPr>
          <p:nvPr/>
        </p:nvSpPr>
        <p:spPr bwMode="gray">
          <a:xfrm rot="19677522" flipV="1">
            <a:off x="1135229" y="1788992"/>
            <a:ext cx="11226310" cy="2266968"/>
          </a:xfrm>
          <a:custGeom>
            <a:avLst/>
            <a:gdLst>
              <a:gd name="T0" fmla="*/ 2147483647 w 2706"/>
              <a:gd name="T1" fmla="*/ 2147483647 h 1093"/>
              <a:gd name="T2" fmla="*/ 2147483647 w 2706"/>
              <a:gd name="T3" fmla="*/ 2147483647 h 1093"/>
              <a:gd name="T4" fmla="*/ 2147483647 w 2706"/>
              <a:gd name="T5" fmla="*/ 2147483647 h 1093"/>
              <a:gd name="T6" fmla="*/ 2147483647 w 2706"/>
              <a:gd name="T7" fmla="*/ 2147483647 h 1093"/>
              <a:gd name="T8" fmla="*/ 2147483647 w 2706"/>
              <a:gd name="T9" fmla="*/ 2147483647 h 1093"/>
              <a:gd name="T10" fmla="*/ 2147483647 w 2706"/>
              <a:gd name="T11" fmla="*/ 2147483647 h 1093"/>
              <a:gd name="T12" fmla="*/ 2147483647 w 2706"/>
              <a:gd name="T13" fmla="*/ 2147483647 h 1093"/>
              <a:gd name="T14" fmla="*/ 2147483647 w 2706"/>
              <a:gd name="T15" fmla="*/ 2147483647 h 1093"/>
              <a:gd name="T16" fmla="*/ 2147483647 w 2706"/>
              <a:gd name="T17" fmla="*/ 2147483647 h 1093"/>
              <a:gd name="T18" fmla="*/ 2147483647 w 2706"/>
              <a:gd name="T19" fmla="*/ 2147483647 h 1093"/>
              <a:gd name="T20" fmla="*/ 2147483647 w 2706"/>
              <a:gd name="T21" fmla="*/ 2147483647 h 1093"/>
              <a:gd name="T22" fmla="*/ 2147483647 w 2706"/>
              <a:gd name="T23" fmla="*/ 2147483647 h 1093"/>
              <a:gd name="T24" fmla="*/ 2147483647 w 2706"/>
              <a:gd name="T25" fmla="*/ 2147483647 h 1093"/>
              <a:gd name="T26" fmla="*/ 2147483647 w 2706"/>
              <a:gd name="T27" fmla="*/ 2147483647 h 1093"/>
              <a:gd name="T28" fmla="*/ 2147483647 w 2706"/>
              <a:gd name="T29" fmla="*/ 2147483647 h 1093"/>
              <a:gd name="T30" fmla="*/ 2147483647 w 2706"/>
              <a:gd name="T31" fmla="*/ 2147483647 h 1093"/>
              <a:gd name="T32" fmla="*/ 2147483647 w 2706"/>
              <a:gd name="T33" fmla="*/ 2147483647 h 1093"/>
              <a:gd name="T34" fmla="*/ 2147483647 w 2706"/>
              <a:gd name="T35" fmla="*/ 2147483647 h 1093"/>
              <a:gd name="T36" fmla="*/ 2147483647 w 2706"/>
              <a:gd name="T37" fmla="*/ 2147483647 h 1093"/>
              <a:gd name="T38" fmla="*/ 2147483647 w 2706"/>
              <a:gd name="T39" fmla="*/ 2147483647 h 1093"/>
              <a:gd name="T40" fmla="*/ 2147483647 w 2706"/>
              <a:gd name="T41" fmla="*/ 2147483647 h 1093"/>
              <a:gd name="T42" fmla="*/ 2147483647 w 2706"/>
              <a:gd name="T43" fmla="*/ 2147483647 h 1093"/>
              <a:gd name="T44" fmla="*/ 2147483647 w 2706"/>
              <a:gd name="T45" fmla="*/ 2147483647 h 1093"/>
              <a:gd name="T46" fmla="*/ 2147483647 w 2706"/>
              <a:gd name="T47" fmla="*/ 2147483647 h 1093"/>
              <a:gd name="T48" fmla="*/ 2147483647 w 2706"/>
              <a:gd name="T49" fmla="*/ 2147483647 h 1093"/>
              <a:gd name="T50" fmla="*/ 2147483647 w 2706"/>
              <a:gd name="T51" fmla="*/ 2147483647 h 1093"/>
              <a:gd name="T52" fmla="*/ 2147483647 w 2706"/>
              <a:gd name="T53" fmla="*/ 2147483647 h 1093"/>
              <a:gd name="T54" fmla="*/ 2147483647 w 2706"/>
              <a:gd name="T55" fmla="*/ 2147483647 h 1093"/>
              <a:gd name="T56" fmla="*/ 2147483647 w 2706"/>
              <a:gd name="T57" fmla="*/ 2147483647 h 1093"/>
              <a:gd name="T58" fmla="*/ 2147483647 w 2706"/>
              <a:gd name="T59" fmla="*/ 2147483647 h 1093"/>
              <a:gd name="T60" fmla="*/ 2147483647 w 2706"/>
              <a:gd name="T61" fmla="*/ 2147483647 h 1093"/>
              <a:gd name="T62" fmla="*/ 2147483647 w 2706"/>
              <a:gd name="T63" fmla="*/ 2147483647 h 1093"/>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2706"/>
              <a:gd name="T97" fmla="*/ 0 h 1093"/>
              <a:gd name="T98" fmla="*/ 2706 w 2706"/>
              <a:gd name="T99" fmla="*/ 1093 h 1093"/>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2706" h="1093">
                <a:moveTo>
                  <a:pt x="0" y="1093"/>
                </a:moveTo>
                <a:lnTo>
                  <a:pt x="247" y="884"/>
                </a:lnTo>
                <a:lnTo>
                  <a:pt x="350" y="793"/>
                </a:lnTo>
                <a:lnTo>
                  <a:pt x="451" y="708"/>
                </a:lnTo>
                <a:lnTo>
                  <a:pt x="553" y="631"/>
                </a:lnTo>
                <a:lnTo>
                  <a:pt x="655" y="562"/>
                </a:lnTo>
                <a:lnTo>
                  <a:pt x="756" y="497"/>
                </a:lnTo>
                <a:lnTo>
                  <a:pt x="856" y="439"/>
                </a:lnTo>
                <a:lnTo>
                  <a:pt x="955" y="388"/>
                </a:lnTo>
                <a:lnTo>
                  <a:pt x="1053" y="342"/>
                </a:lnTo>
                <a:lnTo>
                  <a:pt x="1148" y="300"/>
                </a:lnTo>
                <a:lnTo>
                  <a:pt x="1242" y="264"/>
                </a:lnTo>
                <a:lnTo>
                  <a:pt x="1331" y="232"/>
                </a:lnTo>
                <a:lnTo>
                  <a:pt x="1419" y="204"/>
                </a:lnTo>
                <a:lnTo>
                  <a:pt x="1504" y="182"/>
                </a:lnTo>
                <a:lnTo>
                  <a:pt x="1586" y="160"/>
                </a:lnTo>
                <a:lnTo>
                  <a:pt x="1664" y="144"/>
                </a:lnTo>
                <a:lnTo>
                  <a:pt x="1737" y="131"/>
                </a:lnTo>
                <a:lnTo>
                  <a:pt x="1807" y="121"/>
                </a:lnTo>
                <a:lnTo>
                  <a:pt x="1871" y="112"/>
                </a:lnTo>
                <a:lnTo>
                  <a:pt x="1932" y="107"/>
                </a:lnTo>
                <a:lnTo>
                  <a:pt x="1988" y="103"/>
                </a:lnTo>
                <a:lnTo>
                  <a:pt x="2038" y="100"/>
                </a:lnTo>
                <a:lnTo>
                  <a:pt x="2082" y="99"/>
                </a:lnTo>
                <a:lnTo>
                  <a:pt x="2121" y="100"/>
                </a:lnTo>
                <a:lnTo>
                  <a:pt x="2152" y="99"/>
                </a:lnTo>
                <a:lnTo>
                  <a:pt x="2178" y="101"/>
                </a:lnTo>
                <a:lnTo>
                  <a:pt x="2195" y="102"/>
                </a:lnTo>
                <a:lnTo>
                  <a:pt x="2206" y="102"/>
                </a:lnTo>
                <a:lnTo>
                  <a:pt x="2210" y="102"/>
                </a:lnTo>
                <a:lnTo>
                  <a:pt x="2146" y="0"/>
                </a:lnTo>
                <a:lnTo>
                  <a:pt x="2706" y="330"/>
                </a:lnTo>
                <a:lnTo>
                  <a:pt x="2270" y="473"/>
                </a:lnTo>
                <a:lnTo>
                  <a:pt x="2336" y="358"/>
                </a:lnTo>
                <a:lnTo>
                  <a:pt x="2335" y="357"/>
                </a:lnTo>
                <a:lnTo>
                  <a:pt x="2326" y="354"/>
                </a:lnTo>
                <a:lnTo>
                  <a:pt x="2313" y="350"/>
                </a:lnTo>
                <a:lnTo>
                  <a:pt x="2293" y="345"/>
                </a:lnTo>
                <a:lnTo>
                  <a:pt x="2270" y="337"/>
                </a:lnTo>
                <a:lnTo>
                  <a:pt x="2241" y="330"/>
                </a:lnTo>
                <a:lnTo>
                  <a:pt x="2207" y="323"/>
                </a:lnTo>
                <a:lnTo>
                  <a:pt x="2168" y="317"/>
                </a:lnTo>
                <a:lnTo>
                  <a:pt x="2124" y="311"/>
                </a:lnTo>
                <a:lnTo>
                  <a:pt x="2075" y="306"/>
                </a:lnTo>
                <a:lnTo>
                  <a:pt x="2024" y="301"/>
                </a:lnTo>
                <a:lnTo>
                  <a:pt x="1966" y="298"/>
                </a:lnTo>
                <a:lnTo>
                  <a:pt x="1905" y="295"/>
                </a:lnTo>
                <a:lnTo>
                  <a:pt x="1838" y="298"/>
                </a:lnTo>
                <a:lnTo>
                  <a:pt x="1767" y="301"/>
                </a:lnTo>
                <a:lnTo>
                  <a:pt x="1692" y="309"/>
                </a:lnTo>
                <a:lnTo>
                  <a:pt x="1613" y="317"/>
                </a:lnTo>
                <a:lnTo>
                  <a:pt x="1533" y="330"/>
                </a:lnTo>
                <a:lnTo>
                  <a:pt x="1445" y="349"/>
                </a:lnTo>
                <a:lnTo>
                  <a:pt x="1354" y="371"/>
                </a:lnTo>
                <a:lnTo>
                  <a:pt x="1262" y="397"/>
                </a:lnTo>
                <a:lnTo>
                  <a:pt x="1164" y="428"/>
                </a:lnTo>
                <a:lnTo>
                  <a:pt x="1065" y="464"/>
                </a:lnTo>
                <a:lnTo>
                  <a:pt x="960" y="505"/>
                </a:lnTo>
                <a:lnTo>
                  <a:pt x="853" y="553"/>
                </a:lnTo>
                <a:lnTo>
                  <a:pt x="742" y="608"/>
                </a:lnTo>
                <a:lnTo>
                  <a:pt x="629" y="669"/>
                </a:lnTo>
                <a:lnTo>
                  <a:pt x="512" y="736"/>
                </a:lnTo>
                <a:lnTo>
                  <a:pt x="393" y="809"/>
                </a:lnTo>
                <a:lnTo>
                  <a:pt x="271" y="892"/>
                </a:lnTo>
                <a:lnTo>
                  <a:pt x="0" y="1093"/>
                </a:lnTo>
                <a:close/>
              </a:path>
            </a:pathLst>
          </a:custGeom>
          <a:solidFill>
            <a:srgbClr val="FF0000"/>
          </a:solidFill>
          <a:ln w="9525">
            <a:round/>
            <a:headEnd/>
            <a:tailEnd/>
          </a:ln>
          <a:scene3d>
            <a:camera prst="legacyObliqueFront">
              <a:rot lat="20099985" lon="600000" rev="0"/>
            </a:camera>
            <a:lightRig rig="legacyFlat3" dir="t"/>
          </a:scene3d>
          <a:sp3d extrusionH="100000" prstMaterial="legacyMatte">
            <a:bevelT w="13500" h="13500" prst="angle"/>
            <a:bevelB w="13500" h="13500" prst="angle"/>
            <a:extrusionClr>
              <a:srgbClr val="C0C0C0"/>
            </a:extrusionClr>
          </a:sp3d>
        </p:spPr>
        <p:txBody>
          <a:bodyPr>
            <a:flatTx/>
          </a:bodyPr>
          <a:lstStyle/>
          <a:p>
            <a:endParaRPr lang="zh-CN" altLang="en-US"/>
          </a:p>
        </p:txBody>
      </p:sp>
      <p:sp>
        <p:nvSpPr>
          <p:cNvPr id="17" name="右箭头 16"/>
          <p:cNvSpPr/>
          <p:nvPr/>
        </p:nvSpPr>
        <p:spPr bwMode="hidden">
          <a:xfrm>
            <a:off x="221133" y="5819475"/>
            <a:ext cx="11737304" cy="720080"/>
          </a:xfrm>
          <a:prstGeom prst="rightArrow">
            <a:avLst/>
          </a:prstGeom>
          <a:solidFill>
            <a:srgbClr val="006600"/>
          </a:solidFill>
          <a:ln w="9525">
            <a:noFill/>
            <a:miter lim="800000"/>
            <a:headEnd/>
            <a:tailEnd/>
          </a:ln>
          <a:effectLst/>
        </p:spPr>
        <p:txBody>
          <a:bodyPr wrap="none" rtlCol="0" anchor="ctr"/>
          <a:lstStyle/>
          <a:p>
            <a:pPr algn="ctr"/>
            <a:endParaRPr lang="zh-CN" altLang="en-US" dirty="0">
              <a:solidFill>
                <a:schemeClr val="bg1"/>
              </a:solidFill>
              <a:latin typeface="Bradley Hand ITC" pitchFamily="66" charset="0"/>
            </a:endParaRPr>
          </a:p>
        </p:txBody>
      </p:sp>
      <p:sp>
        <p:nvSpPr>
          <p:cNvPr id="18" name="矩形 17"/>
          <p:cNvSpPr/>
          <p:nvPr/>
        </p:nvSpPr>
        <p:spPr bwMode="hidden">
          <a:xfrm>
            <a:off x="492276" y="4564622"/>
            <a:ext cx="1260000" cy="1317412"/>
          </a:xfrm>
          <a:prstGeom prst="rect">
            <a:avLst/>
          </a:prstGeom>
          <a:solidFill>
            <a:schemeClr val="bg1">
              <a:lumMod val="85000"/>
            </a:schemeClr>
          </a:solidFill>
          <a:ln w="9525">
            <a:noFill/>
            <a:miter lim="800000"/>
            <a:headEnd/>
            <a:tailEnd/>
          </a:ln>
          <a:effectLst/>
          <a:scene3d>
            <a:camera prst="orthographicFront"/>
            <a:lightRig rig="threePt" dir="t"/>
          </a:scene3d>
          <a:sp3d extrusionH="76200" contourW="12700">
            <a:bevelT/>
            <a:extrusionClr>
              <a:srgbClr val="FFC000"/>
            </a:extrusionClr>
            <a:contourClr>
              <a:srgbClr val="FFC000"/>
            </a:contourClr>
          </a:sp3d>
        </p:spPr>
        <p:txBody>
          <a:bodyPr wrap="none" rtlCol="0" anchor="b" anchorCtr="0"/>
          <a:lstStyle/>
          <a:p>
            <a:pPr>
              <a:lnSpc>
                <a:spcPct val="130000"/>
              </a:lnSpc>
            </a:pPr>
            <a:r>
              <a:rPr lang="en-US" altLang="zh-CN" sz="1400" dirty="0">
                <a:latin typeface="黑体" pitchFamily="49" charset="-122"/>
                <a:ea typeface="黑体" pitchFamily="49" charset="-122"/>
              </a:rPr>
              <a:t>1</a:t>
            </a:r>
            <a:r>
              <a:rPr lang="zh-CN" altLang="en-US" sz="1400" dirty="0">
                <a:latin typeface="黑体" pitchFamily="49" charset="-122"/>
                <a:ea typeface="黑体" pitchFamily="49" charset="-122"/>
              </a:rPr>
              <a:t>家</a:t>
            </a:r>
            <a:r>
              <a:rPr lang="en-US" altLang="zh-CN" sz="1400" dirty="0">
                <a:latin typeface="黑体" pitchFamily="49" charset="-122"/>
                <a:ea typeface="黑体" pitchFamily="49" charset="-122"/>
              </a:rPr>
              <a:t>CBUS</a:t>
            </a:r>
          </a:p>
          <a:p>
            <a:pPr>
              <a:lnSpc>
                <a:spcPct val="130000"/>
              </a:lnSpc>
            </a:pPr>
            <a:r>
              <a:rPr lang="en-US" altLang="zh-CN" sz="1400" dirty="0">
                <a:latin typeface="黑体" pitchFamily="49" charset="-122"/>
                <a:ea typeface="黑体" pitchFamily="49" charset="-122"/>
              </a:rPr>
              <a:t>5</a:t>
            </a:r>
            <a:r>
              <a:rPr lang="zh-CN" altLang="en-US" sz="1400" dirty="0">
                <a:latin typeface="黑体" pitchFamily="49" charset="-122"/>
                <a:ea typeface="黑体" pitchFamily="49" charset="-122"/>
              </a:rPr>
              <a:t>家公务卡</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a:t>
            </a:r>
            <a:r>
              <a:rPr lang="zh-CN" altLang="en-US" sz="1400" dirty="0">
                <a:latin typeface="黑体" pitchFamily="49" charset="-122"/>
                <a:ea typeface="黑体" pitchFamily="49" charset="-122"/>
              </a:rPr>
              <a:t>家村镇银行</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5</a:t>
            </a:r>
            <a:r>
              <a:rPr lang="zh-CN" altLang="en-US" sz="1400" dirty="0">
                <a:latin typeface="黑体" pitchFamily="49" charset="-122"/>
                <a:ea typeface="黑体" pitchFamily="49" charset="-122"/>
              </a:rPr>
              <a:t>家网银</a:t>
            </a:r>
          </a:p>
        </p:txBody>
      </p:sp>
      <p:sp>
        <p:nvSpPr>
          <p:cNvPr id="19" name="矩形 18"/>
          <p:cNvSpPr/>
          <p:nvPr/>
        </p:nvSpPr>
        <p:spPr bwMode="hidden">
          <a:xfrm>
            <a:off x="623392" y="4009826"/>
            <a:ext cx="1080000" cy="360040"/>
          </a:xfrm>
          <a:prstGeom prst="rect">
            <a:avLst/>
          </a:prstGeom>
          <a:solidFill>
            <a:schemeClr val="bg1">
              <a:lumMod val="85000"/>
            </a:schemeClr>
          </a:solidFill>
          <a:ln w="9525">
            <a:noFill/>
            <a:miter lim="800000"/>
            <a:headEnd/>
            <a:tailEnd/>
          </a:ln>
          <a:effectLst/>
          <a:scene3d>
            <a:camera prst="orthographicFront"/>
            <a:lightRig rig="threePt" dir="t"/>
          </a:scene3d>
          <a:sp3d>
            <a:contourClr>
              <a:srgbClr val="FFC000"/>
            </a:contourClr>
          </a:sp3d>
        </p:spPr>
        <p:txBody>
          <a:bodyPr wrap="none" rtlCol="0" anchor="ctr"/>
          <a:lstStyle/>
          <a:p>
            <a:pPr algn="ctr"/>
            <a:r>
              <a:rPr lang="en-US" altLang="zh-CN" b="1" dirty="0" smtClean="0">
                <a:latin typeface="黑体" pitchFamily="49" charset="-122"/>
                <a:ea typeface="黑体" pitchFamily="49" charset="-122"/>
              </a:rPr>
              <a:t>297</a:t>
            </a:r>
            <a:r>
              <a:rPr lang="zh-CN" altLang="en-US" b="1" dirty="0" smtClean="0">
                <a:latin typeface="黑体" pitchFamily="49" charset="-122"/>
                <a:ea typeface="黑体" pitchFamily="49" charset="-122"/>
              </a:rPr>
              <a:t>亿</a:t>
            </a:r>
            <a:endParaRPr lang="zh-CN" altLang="en-US" b="1" dirty="0">
              <a:latin typeface="黑体" pitchFamily="49" charset="-122"/>
              <a:ea typeface="黑体" pitchFamily="49" charset="-122"/>
            </a:endParaRPr>
          </a:p>
        </p:txBody>
      </p:sp>
      <p:sp>
        <p:nvSpPr>
          <p:cNvPr id="20" name="矩形 19"/>
          <p:cNvSpPr/>
          <p:nvPr/>
        </p:nvSpPr>
        <p:spPr bwMode="hidden">
          <a:xfrm>
            <a:off x="2269408" y="4406578"/>
            <a:ext cx="1260000" cy="1475456"/>
          </a:xfrm>
          <a:prstGeom prst="rect">
            <a:avLst/>
          </a:prstGeom>
          <a:solidFill>
            <a:schemeClr val="tx2">
              <a:lumMod val="20000"/>
              <a:lumOff val="80000"/>
            </a:schemeClr>
          </a:solidFill>
          <a:ln w="9525">
            <a:noFill/>
            <a:miter lim="800000"/>
            <a:headEnd/>
            <a:tailEnd/>
          </a:ln>
          <a:effectLst/>
          <a:scene3d>
            <a:camera prst="orthographicFront"/>
            <a:lightRig rig="threePt" dir="t"/>
          </a:scene3d>
          <a:sp3d extrusionH="76200" contourW="12700">
            <a:bevelT/>
            <a:extrusionClr>
              <a:srgbClr val="FFC000"/>
            </a:extrusionClr>
            <a:contourClr>
              <a:srgbClr val="FFC000"/>
            </a:contourClr>
          </a:sp3d>
        </p:spPr>
        <p:txBody>
          <a:bodyPr wrap="none" rtlCol="0" anchor="b" anchorCtr="0"/>
          <a:lstStyle/>
          <a:p>
            <a:pPr>
              <a:lnSpc>
                <a:spcPct val="130000"/>
              </a:lnSpc>
            </a:pPr>
            <a:r>
              <a:rPr lang="en-US" altLang="zh-CN" sz="1400" dirty="0">
                <a:latin typeface="黑体" pitchFamily="49" charset="-122"/>
                <a:ea typeface="黑体" pitchFamily="49" charset="-122"/>
              </a:rPr>
              <a:t>4</a:t>
            </a:r>
            <a:r>
              <a:rPr lang="zh-CN" altLang="en-US" sz="1400" dirty="0">
                <a:latin typeface="黑体" pitchFamily="49" charset="-122"/>
                <a:ea typeface="黑体" pitchFamily="49" charset="-122"/>
              </a:rPr>
              <a:t>家</a:t>
            </a:r>
            <a:r>
              <a:rPr lang="en-US" altLang="zh-CN" sz="1400" dirty="0">
                <a:latin typeface="黑体" pitchFamily="49" charset="-122"/>
                <a:ea typeface="黑体" pitchFamily="49" charset="-122"/>
              </a:rPr>
              <a:t>CBUS</a:t>
            </a:r>
          </a:p>
          <a:p>
            <a:pPr>
              <a:lnSpc>
                <a:spcPct val="130000"/>
              </a:lnSpc>
            </a:pPr>
            <a:r>
              <a:rPr lang="en-US" altLang="zh-CN" sz="1400" dirty="0">
                <a:latin typeface="黑体" pitchFamily="49" charset="-122"/>
                <a:ea typeface="黑体" pitchFamily="49" charset="-122"/>
              </a:rPr>
              <a:t>9</a:t>
            </a:r>
            <a:r>
              <a:rPr lang="zh-CN" altLang="en-US" sz="1400" dirty="0">
                <a:latin typeface="黑体" pitchFamily="49" charset="-122"/>
                <a:ea typeface="黑体" pitchFamily="49" charset="-122"/>
              </a:rPr>
              <a:t>家公务卡</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4</a:t>
            </a:r>
            <a:r>
              <a:rPr lang="zh-CN" altLang="en-US" sz="1400" dirty="0">
                <a:latin typeface="黑体" pitchFamily="49" charset="-122"/>
                <a:ea typeface="黑体" pitchFamily="49" charset="-122"/>
              </a:rPr>
              <a:t>家村镇银行</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11</a:t>
            </a:r>
            <a:r>
              <a:rPr lang="zh-CN" altLang="en-US" sz="1400" dirty="0">
                <a:latin typeface="黑体" pitchFamily="49" charset="-122"/>
                <a:ea typeface="黑体" pitchFamily="49" charset="-122"/>
              </a:rPr>
              <a:t>家网银</a:t>
            </a:r>
          </a:p>
        </p:txBody>
      </p:sp>
      <p:sp>
        <p:nvSpPr>
          <p:cNvPr id="21" name="矩形 20"/>
          <p:cNvSpPr/>
          <p:nvPr/>
        </p:nvSpPr>
        <p:spPr bwMode="hidden">
          <a:xfrm>
            <a:off x="4046540" y="3901815"/>
            <a:ext cx="1260000" cy="1943507"/>
          </a:xfrm>
          <a:prstGeom prst="rect">
            <a:avLst/>
          </a:prstGeom>
          <a:solidFill>
            <a:srgbClr val="00B0F0"/>
          </a:solidFill>
          <a:ln w="9525">
            <a:noFill/>
            <a:miter lim="800000"/>
            <a:headEnd/>
            <a:tailEnd/>
          </a:ln>
          <a:effectLst/>
          <a:scene3d>
            <a:camera prst="orthographicFront"/>
            <a:lightRig rig="threePt" dir="t"/>
          </a:scene3d>
          <a:sp3d extrusionH="76200" contourW="12700">
            <a:bevelT/>
            <a:extrusionClr>
              <a:srgbClr val="FFC000"/>
            </a:extrusionClr>
            <a:contourClr>
              <a:srgbClr val="FFC000"/>
            </a:contourClr>
          </a:sp3d>
        </p:spPr>
        <p:txBody>
          <a:bodyPr wrap="none" rtlCol="0" anchor="b" anchorCtr="0"/>
          <a:lstStyle/>
          <a:p>
            <a:pPr>
              <a:lnSpc>
                <a:spcPct val="130000"/>
              </a:lnSpc>
            </a:pPr>
            <a:r>
              <a:rPr lang="en-US" altLang="zh-CN" sz="1400" dirty="0">
                <a:latin typeface="黑体" pitchFamily="49" charset="-122"/>
                <a:ea typeface="黑体" pitchFamily="49" charset="-122"/>
              </a:rPr>
              <a:t>8</a:t>
            </a:r>
            <a:r>
              <a:rPr lang="zh-CN" altLang="en-US" sz="1400" dirty="0">
                <a:latin typeface="黑体" pitchFamily="49" charset="-122"/>
                <a:ea typeface="黑体" pitchFamily="49" charset="-122"/>
              </a:rPr>
              <a:t>家</a:t>
            </a:r>
            <a:r>
              <a:rPr lang="en-US" altLang="zh-CN" sz="1400" dirty="0">
                <a:latin typeface="黑体" pitchFamily="49" charset="-122"/>
                <a:ea typeface="黑体" pitchFamily="49" charset="-122"/>
              </a:rPr>
              <a:t>CBUS</a:t>
            </a:r>
          </a:p>
          <a:p>
            <a:pPr>
              <a:lnSpc>
                <a:spcPct val="130000"/>
              </a:lnSpc>
            </a:pPr>
            <a:r>
              <a:rPr lang="en-US" altLang="zh-CN" sz="1400" dirty="0">
                <a:latin typeface="黑体" pitchFamily="49" charset="-122"/>
                <a:ea typeface="黑体" pitchFamily="49" charset="-122"/>
              </a:rPr>
              <a:t>9</a:t>
            </a:r>
            <a:r>
              <a:rPr lang="zh-CN" altLang="en-US" sz="1400" dirty="0">
                <a:latin typeface="黑体" pitchFamily="49" charset="-122"/>
                <a:ea typeface="黑体" pitchFamily="49" charset="-122"/>
              </a:rPr>
              <a:t>家公务卡</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5</a:t>
            </a:r>
            <a:r>
              <a:rPr lang="zh-CN" altLang="en-US" sz="1400" dirty="0">
                <a:latin typeface="黑体" pitchFamily="49" charset="-122"/>
                <a:ea typeface="黑体" pitchFamily="49" charset="-122"/>
              </a:rPr>
              <a:t>家村镇银行</a:t>
            </a:r>
            <a:endParaRPr lang="en-US" altLang="zh-CN" sz="1400" dirty="0">
              <a:latin typeface="黑体" pitchFamily="49" charset="-122"/>
              <a:ea typeface="黑体" pitchFamily="49" charset="-122"/>
            </a:endParaRPr>
          </a:p>
          <a:p>
            <a:pPr>
              <a:lnSpc>
                <a:spcPct val="130000"/>
              </a:lnSpc>
            </a:pPr>
            <a:r>
              <a:rPr lang="zh-CN" altLang="en-US" sz="1400" dirty="0">
                <a:latin typeface="黑体" pitchFamily="49" charset="-122"/>
                <a:ea typeface="黑体" pitchFamily="49" charset="-122"/>
              </a:rPr>
              <a:t>图形前端</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12</a:t>
            </a:r>
            <a:r>
              <a:rPr lang="zh-CN" altLang="en-US" sz="1400" dirty="0">
                <a:latin typeface="黑体" pitchFamily="49" charset="-122"/>
                <a:ea typeface="黑体" pitchFamily="49" charset="-122"/>
              </a:rPr>
              <a:t>家网银</a:t>
            </a:r>
          </a:p>
        </p:txBody>
      </p:sp>
      <p:sp>
        <p:nvSpPr>
          <p:cNvPr id="22" name="矩形 21"/>
          <p:cNvSpPr/>
          <p:nvPr/>
        </p:nvSpPr>
        <p:spPr bwMode="hidden">
          <a:xfrm>
            <a:off x="5823672" y="2929706"/>
            <a:ext cx="1260000" cy="2915616"/>
          </a:xfrm>
          <a:prstGeom prst="rect">
            <a:avLst/>
          </a:prstGeom>
          <a:solidFill>
            <a:schemeClr val="accent4">
              <a:lumMod val="40000"/>
              <a:lumOff val="60000"/>
            </a:schemeClr>
          </a:solidFill>
          <a:ln w="9525">
            <a:noFill/>
            <a:miter lim="800000"/>
            <a:headEnd/>
            <a:tailEnd/>
          </a:ln>
          <a:effectLst/>
          <a:scene3d>
            <a:camera prst="orthographicFront"/>
            <a:lightRig rig="threePt" dir="t"/>
          </a:scene3d>
          <a:sp3d extrusionH="76200" contourW="12700">
            <a:bevelT/>
            <a:extrusionClr>
              <a:srgbClr val="FFC000"/>
            </a:extrusionClr>
            <a:contourClr>
              <a:srgbClr val="FFC000"/>
            </a:contourClr>
          </a:sp3d>
        </p:spPr>
        <p:txBody>
          <a:bodyPr wrap="none" rtlCol="0" anchor="b" anchorCtr="0"/>
          <a:lstStyle/>
          <a:p>
            <a:pPr>
              <a:lnSpc>
                <a:spcPct val="130000"/>
              </a:lnSpc>
            </a:pPr>
            <a:r>
              <a:rPr lang="en-US" altLang="zh-CN" sz="1400" dirty="0">
                <a:latin typeface="黑体" pitchFamily="49" charset="-122"/>
                <a:ea typeface="黑体" pitchFamily="49" charset="-122"/>
              </a:rPr>
              <a:t>11</a:t>
            </a:r>
            <a:r>
              <a:rPr lang="zh-CN" altLang="en-US" sz="1400" dirty="0">
                <a:latin typeface="黑体" pitchFamily="49" charset="-122"/>
                <a:ea typeface="黑体" pitchFamily="49" charset="-122"/>
              </a:rPr>
              <a:t>家</a:t>
            </a:r>
            <a:r>
              <a:rPr lang="en-US" altLang="zh-CN" sz="1400" dirty="0">
                <a:latin typeface="黑体" pitchFamily="49" charset="-122"/>
                <a:ea typeface="黑体" pitchFamily="49" charset="-122"/>
              </a:rPr>
              <a:t>CBUS</a:t>
            </a:r>
          </a:p>
          <a:p>
            <a:pPr>
              <a:lnSpc>
                <a:spcPct val="130000"/>
              </a:lnSpc>
            </a:pPr>
            <a:r>
              <a:rPr lang="en-US" altLang="zh-CN" sz="1400" dirty="0">
                <a:latin typeface="黑体" pitchFamily="49" charset="-122"/>
                <a:ea typeface="黑体" pitchFamily="49" charset="-122"/>
              </a:rPr>
              <a:t>9</a:t>
            </a:r>
            <a:r>
              <a:rPr lang="zh-CN" altLang="en-US" sz="1400" dirty="0">
                <a:latin typeface="黑体" pitchFamily="49" charset="-122"/>
                <a:ea typeface="黑体" pitchFamily="49" charset="-122"/>
              </a:rPr>
              <a:t>家公务卡</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8</a:t>
            </a:r>
            <a:r>
              <a:rPr lang="zh-CN" altLang="en-US" sz="1400" dirty="0">
                <a:latin typeface="黑体" pitchFamily="49" charset="-122"/>
                <a:ea typeface="黑体" pitchFamily="49" charset="-122"/>
              </a:rPr>
              <a:t>家村镇银行</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15</a:t>
            </a:r>
            <a:r>
              <a:rPr lang="zh-CN" altLang="en-US" sz="1400" dirty="0">
                <a:latin typeface="黑体" pitchFamily="49" charset="-122"/>
                <a:ea typeface="黑体" pitchFamily="49" charset="-122"/>
              </a:rPr>
              <a:t>家网银</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a:t>
            </a:r>
            <a:r>
              <a:rPr lang="zh-CN" altLang="en-US" sz="1400" dirty="0">
                <a:latin typeface="黑体" pitchFamily="49" charset="-122"/>
                <a:ea typeface="黑体" pitchFamily="49" charset="-122"/>
              </a:rPr>
              <a:t>家数据中心</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12</a:t>
            </a:r>
            <a:r>
              <a:rPr lang="zh-CN" altLang="en-US" sz="1400" dirty="0">
                <a:latin typeface="黑体" pitchFamily="49" charset="-122"/>
                <a:ea typeface="黑体" pitchFamily="49" charset="-122"/>
              </a:rPr>
              <a:t>家银联</a:t>
            </a:r>
            <a:r>
              <a:rPr lang="en-US" altLang="zh-CN" sz="1400" dirty="0">
                <a:latin typeface="黑体" pitchFamily="49" charset="-122"/>
                <a:ea typeface="黑体" pitchFamily="49" charset="-122"/>
              </a:rPr>
              <a:t>2.1</a:t>
            </a:r>
          </a:p>
          <a:p>
            <a:pPr>
              <a:lnSpc>
                <a:spcPct val="130000"/>
              </a:lnSpc>
            </a:pPr>
            <a:r>
              <a:rPr lang="en-US" altLang="zh-CN" sz="1400" dirty="0">
                <a:latin typeface="黑体" pitchFamily="49" charset="-122"/>
                <a:ea typeface="黑体" pitchFamily="49" charset="-122"/>
              </a:rPr>
              <a:t>10</a:t>
            </a:r>
            <a:r>
              <a:rPr lang="zh-CN" altLang="en-US" sz="1400" dirty="0">
                <a:latin typeface="黑体" pitchFamily="49" charset="-122"/>
                <a:ea typeface="黑体" pitchFamily="49" charset="-122"/>
              </a:rPr>
              <a:t>家金融</a:t>
            </a:r>
            <a:r>
              <a:rPr lang="en-US" altLang="zh-CN" sz="1400" dirty="0">
                <a:latin typeface="黑体" pitchFamily="49" charset="-122"/>
                <a:ea typeface="黑体" pitchFamily="49" charset="-122"/>
              </a:rPr>
              <a:t>IC</a:t>
            </a:r>
            <a:r>
              <a:rPr lang="zh-CN" altLang="en-US" sz="1400" dirty="0">
                <a:latin typeface="黑体" pitchFamily="49" charset="-122"/>
                <a:ea typeface="黑体" pitchFamily="49" charset="-122"/>
              </a:rPr>
              <a:t>卡</a:t>
            </a:r>
            <a:endParaRPr lang="en-US" altLang="zh-CN" sz="1400" dirty="0">
              <a:latin typeface="黑体" pitchFamily="49" charset="-122"/>
              <a:ea typeface="黑体" pitchFamily="49" charset="-122"/>
            </a:endParaRPr>
          </a:p>
          <a:p>
            <a:pPr>
              <a:lnSpc>
                <a:spcPct val="130000"/>
              </a:lnSpc>
            </a:pPr>
            <a:r>
              <a:rPr lang="zh-CN" altLang="en-US" sz="1400" dirty="0">
                <a:latin typeface="黑体" pitchFamily="49" charset="-122"/>
                <a:ea typeface="黑体" pitchFamily="49" charset="-122"/>
              </a:rPr>
              <a:t>基金代销</a:t>
            </a:r>
            <a:endParaRPr lang="en-US" altLang="zh-CN" sz="1400" dirty="0">
              <a:latin typeface="黑体" pitchFamily="49" charset="-122"/>
              <a:ea typeface="黑体" pitchFamily="49" charset="-122"/>
            </a:endParaRPr>
          </a:p>
          <a:p>
            <a:pPr>
              <a:lnSpc>
                <a:spcPct val="130000"/>
              </a:lnSpc>
            </a:pPr>
            <a:r>
              <a:rPr lang="zh-CN" altLang="en-US" sz="1400" dirty="0">
                <a:latin typeface="黑体" pitchFamily="49" charset="-122"/>
                <a:ea typeface="黑体" pitchFamily="49" charset="-122"/>
              </a:rPr>
              <a:t>事后监督</a:t>
            </a:r>
          </a:p>
        </p:txBody>
      </p:sp>
      <p:sp>
        <p:nvSpPr>
          <p:cNvPr id="23" name="矩形 22"/>
          <p:cNvSpPr/>
          <p:nvPr/>
        </p:nvSpPr>
        <p:spPr bwMode="hidden">
          <a:xfrm>
            <a:off x="7600804" y="2137619"/>
            <a:ext cx="1584176" cy="3707703"/>
          </a:xfrm>
          <a:prstGeom prst="rect">
            <a:avLst/>
          </a:prstGeom>
          <a:solidFill>
            <a:schemeClr val="accent5"/>
          </a:solidFill>
          <a:ln w="9525">
            <a:noFill/>
            <a:miter lim="800000"/>
            <a:headEnd/>
            <a:tailEnd/>
          </a:ln>
          <a:effectLst/>
          <a:scene3d>
            <a:camera prst="orthographicFront"/>
            <a:lightRig rig="threePt" dir="t"/>
          </a:scene3d>
          <a:sp3d extrusionH="76200" contourW="12700">
            <a:bevelT/>
            <a:extrusionClr>
              <a:srgbClr val="FFC000"/>
            </a:extrusionClr>
            <a:contourClr>
              <a:srgbClr val="FFC000"/>
            </a:contourClr>
          </a:sp3d>
        </p:spPr>
        <p:txBody>
          <a:bodyPr wrap="none" rtlCol="0" anchor="b" anchorCtr="0"/>
          <a:lstStyle/>
          <a:p>
            <a:pPr>
              <a:lnSpc>
                <a:spcPct val="130000"/>
              </a:lnSpc>
            </a:pPr>
            <a:r>
              <a:rPr lang="en-US" altLang="zh-CN" sz="1400" dirty="0">
                <a:latin typeface="黑体" pitchFamily="49" charset="-122"/>
                <a:ea typeface="黑体" pitchFamily="49" charset="-122"/>
              </a:rPr>
              <a:t>12</a:t>
            </a:r>
            <a:r>
              <a:rPr lang="zh-CN" altLang="en-US" sz="1400" dirty="0">
                <a:latin typeface="黑体" pitchFamily="49" charset="-122"/>
                <a:ea typeface="黑体" pitchFamily="49" charset="-122"/>
              </a:rPr>
              <a:t>家</a:t>
            </a:r>
            <a:r>
              <a:rPr lang="en-US" altLang="zh-CN" sz="1400" dirty="0">
                <a:latin typeface="黑体" pitchFamily="49" charset="-122"/>
                <a:ea typeface="黑体" pitchFamily="49" charset="-122"/>
              </a:rPr>
              <a:t>CBUS</a:t>
            </a:r>
          </a:p>
          <a:p>
            <a:pPr>
              <a:lnSpc>
                <a:spcPct val="130000"/>
              </a:lnSpc>
            </a:pPr>
            <a:r>
              <a:rPr lang="en-US" altLang="zh-CN" sz="1400" dirty="0">
                <a:latin typeface="黑体" pitchFamily="49" charset="-122"/>
                <a:ea typeface="黑体" pitchFamily="49" charset="-122"/>
              </a:rPr>
              <a:t>9</a:t>
            </a:r>
            <a:r>
              <a:rPr lang="zh-CN" altLang="en-US" sz="1400" dirty="0">
                <a:latin typeface="黑体" pitchFamily="49" charset="-122"/>
                <a:ea typeface="黑体" pitchFamily="49" charset="-122"/>
              </a:rPr>
              <a:t>家公务卡</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11</a:t>
            </a:r>
            <a:r>
              <a:rPr lang="zh-CN" altLang="en-US" sz="1400" dirty="0">
                <a:latin typeface="黑体" pitchFamily="49" charset="-122"/>
                <a:ea typeface="黑体" pitchFamily="49" charset="-122"/>
              </a:rPr>
              <a:t>家村镇银行</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20</a:t>
            </a:r>
            <a:r>
              <a:rPr lang="zh-CN" altLang="en-US" sz="1400" dirty="0">
                <a:latin typeface="黑体" pitchFamily="49" charset="-122"/>
                <a:ea typeface="黑体" pitchFamily="49" charset="-122"/>
              </a:rPr>
              <a:t>家网银</a:t>
            </a:r>
            <a:endParaRPr lang="en-US" altLang="zh-CN" sz="1400" dirty="0">
              <a:latin typeface="黑体" pitchFamily="49" charset="-122"/>
              <a:ea typeface="黑体" pitchFamily="49" charset="-122"/>
            </a:endParaRPr>
          </a:p>
          <a:p>
            <a:pPr>
              <a:lnSpc>
                <a:spcPct val="130000"/>
              </a:lnSpc>
            </a:pPr>
            <a:r>
              <a:rPr lang="zh-CN" altLang="en-US" sz="1400" dirty="0">
                <a:latin typeface="黑体" pitchFamily="49" charset="-122"/>
                <a:ea typeface="黑体" pitchFamily="49" charset="-122"/>
              </a:rPr>
              <a:t>外联接入平台</a:t>
            </a:r>
            <a:endParaRPr lang="en-US" altLang="zh-CN" sz="1400" dirty="0">
              <a:latin typeface="黑体" pitchFamily="49" charset="-122"/>
              <a:ea typeface="黑体" pitchFamily="49" charset="-122"/>
            </a:endParaRPr>
          </a:p>
          <a:p>
            <a:pPr>
              <a:lnSpc>
                <a:spcPct val="130000"/>
              </a:lnSpc>
            </a:pPr>
            <a:r>
              <a:rPr lang="zh-CN" altLang="en-US" sz="1400" dirty="0">
                <a:latin typeface="黑体" pitchFamily="49" charset="-122"/>
                <a:ea typeface="黑体" pitchFamily="49" charset="-122"/>
              </a:rPr>
              <a:t>二代支付技术上线</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7</a:t>
            </a:r>
            <a:r>
              <a:rPr lang="zh-CN" altLang="en-US" sz="1400" dirty="0">
                <a:latin typeface="黑体" pitchFamily="49" charset="-122"/>
                <a:ea typeface="黑体" pitchFamily="49" charset="-122"/>
              </a:rPr>
              <a:t>家手机银行</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10</a:t>
            </a:r>
            <a:r>
              <a:rPr lang="zh-CN" altLang="en-US" sz="1400" dirty="0">
                <a:latin typeface="黑体" pitchFamily="49" charset="-122"/>
                <a:ea typeface="黑体" pitchFamily="49" charset="-122"/>
              </a:rPr>
              <a:t>家人行数据报送</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12</a:t>
            </a:r>
            <a:r>
              <a:rPr lang="zh-CN" altLang="en-US" sz="1400" dirty="0">
                <a:latin typeface="黑体" pitchFamily="49" charset="-122"/>
                <a:ea typeface="黑体" pitchFamily="49" charset="-122"/>
              </a:rPr>
              <a:t>家银监局报送</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10</a:t>
            </a:r>
            <a:r>
              <a:rPr lang="zh-CN" altLang="en-US" sz="1400" dirty="0">
                <a:latin typeface="黑体" pitchFamily="49" charset="-122"/>
                <a:ea typeface="黑体" pitchFamily="49" charset="-122"/>
              </a:rPr>
              <a:t>家客户风险报送</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3</a:t>
            </a:r>
            <a:r>
              <a:rPr lang="zh-CN" altLang="en-US" sz="1400" dirty="0">
                <a:latin typeface="黑体" pitchFamily="49" charset="-122"/>
                <a:ea typeface="黑体" pitchFamily="49" charset="-122"/>
              </a:rPr>
              <a:t>家微信银行</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3</a:t>
            </a:r>
            <a:r>
              <a:rPr lang="zh-CN" altLang="en-US" sz="1400" dirty="0">
                <a:latin typeface="黑体" pitchFamily="49" charset="-122"/>
                <a:ea typeface="黑体" pitchFamily="49" charset="-122"/>
              </a:rPr>
              <a:t>家数据中心</a:t>
            </a:r>
            <a:endParaRPr lang="en-US" altLang="zh-CN" sz="1400" dirty="0">
              <a:latin typeface="黑体" pitchFamily="49" charset="-122"/>
              <a:ea typeface="黑体" pitchFamily="49" charset="-122"/>
            </a:endParaRPr>
          </a:p>
        </p:txBody>
      </p:sp>
      <p:sp>
        <p:nvSpPr>
          <p:cNvPr id="24" name="矩形 23"/>
          <p:cNvSpPr/>
          <p:nvPr/>
        </p:nvSpPr>
        <p:spPr bwMode="hidden">
          <a:xfrm>
            <a:off x="9702110" y="1140693"/>
            <a:ext cx="1727568" cy="4704629"/>
          </a:xfrm>
          <a:prstGeom prst="rect">
            <a:avLst/>
          </a:prstGeom>
          <a:solidFill>
            <a:schemeClr val="accent6">
              <a:lumMod val="75000"/>
            </a:schemeClr>
          </a:solidFill>
          <a:ln w="9525">
            <a:noFill/>
            <a:miter lim="800000"/>
            <a:headEnd/>
            <a:tailEnd/>
          </a:ln>
          <a:effectLst/>
          <a:scene3d>
            <a:camera prst="orthographicFront"/>
            <a:lightRig rig="threePt" dir="t"/>
          </a:scene3d>
          <a:sp3d extrusionH="76200" contourW="12700">
            <a:bevelT/>
            <a:extrusionClr>
              <a:srgbClr val="FFC000"/>
            </a:extrusionClr>
            <a:contourClr>
              <a:srgbClr val="FFC000"/>
            </a:contourClr>
          </a:sp3d>
        </p:spPr>
        <p:txBody>
          <a:bodyPr wrap="none" rtlCol="0" anchor="b" anchorCtr="0"/>
          <a:lstStyle/>
          <a:p>
            <a:pPr>
              <a:lnSpc>
                <a:spcPct val="150000"/>
              </a:lnSpc>
              <a:spcBef>
                <a:spcPts val="300"/>
              </a:spcBef>
            </a:pPr>
            <a:r>
              <a:rPr lang="en-US" altLang="zh-CN" sz="1400" dirty="0">
                <a:latin typeface="黑体" pitchFamily="49" charset="-122"/>
                <a:ea typeface="黑体" pitchFamily="49" charset="-122"/>
              </a:rPr>
              <a:t>14</a:t>
            </a:r>
            <a:r>
              <a:rPr lang="zh-CN" altLang="en-US" sz="1400" dirty="0">
                <a:latin typeface="黑体" pitchFamily="49" charset="-122"/>
                <a:ea typeface="黑体" pitchFamily="49" charset="-122"/>
              </a:rPr>
              <a:t>家</a:t>
            </a:r>
            <a:r>
              <a:rPr lang="en-US" altLang="zh-CN" sz="1400" dirty="0">
                <a:latin typeface="黑体" pitchFamily="49" charset="-122"/>
                <a:ea typeface="黑体" pitchFamily="49" charset="-122"/>
              </a:rPr>
              <a:t>CBUS</a:t>
            </a:r>
          </a:p>
          <a:p>
            <a:pPr>
              <a:lnSpc>
                <a:spcPct val="150000"/>
              </a:lnSpc>
              <a:spcBef>
                <a:spcPts val="300"/>
              </a:spcBef>
            </a:pPr>
            <a:r>
              <a:rPr lang="en-US" altLang="zh-CN" sz="1400" dirty="0" smtClean="0">
                <a:latin typeface="黑体" pitchFamily="49" charset="-122"/>
                <a:ea typeface="黑体" pitchFamily="49" charset="-122"/>
              </a:rPr>
              <a:t>13</a:t>
            </a:r>
            <a:r>
              <a:rPr lang="zh-CN" altLang="en-US" sz="1400" dirty="0" smtClean="0">
                <a:latin typeface="黑体" pitchFamily="49" charset="-122"/>
                <a:ea typeface="黑体" pitchFamily="49" charset="-122"/>
              </a:rPr>
              <a:t>家</a:t>
            </a:r>
            <a:r>
              <a:rPr lang="zh-CN" altLang="en-US" sz="1400" dirty="0">
                <a:latin typeface="黑体" pitchFamily="49" charset="-122"/>
                <a:ea typeface="黑体" pitchFamily="49" charset="-122"/>
              </a:rPr>
              <a:t>村镇银行</a:t>
            </a:r>
            <a:r>
              <a:rPr lang="en-US" altLang="zh-CN" sz="1400" dirty="0">
                <a:latin typeface="黑体" pitchFamily="49" charset="-122"/>
                <a:ea typeface="黑体" pitchFamily="49" charset="-122"/>
              </a:rPr>
              <a:t>CBUS</a:t>
            </a:r>
          </a:p>
          <a:p>
            <a:pPr>
              <a:lnSpc>
                <a:spcPct val="150000"/>
              </a:lnSpc>
              <a:spcBef>
                <a:spcPts val="300"/>
              </a:spcBef>
            </a:pPr>
            <a:r>
              <a:rPr lang="en-US" altLang="zh-CN" sz="1400" dirty="0">
                <a:latin typeface="黑体" pitchFamily="49" charset="-122"/>
                <a:ea typeface="黑体" pitchFamily="49" charset="-122"/>
              </a:rPr>
              <a:t>21</a:t>
            </a:r>
            <a:r>
              <a:rPr lang="zh-CN" altLang="en-US" sz="1400" dirty="0">
                <a:latin typeface="黑体" pitchFamily="49" charset="-122"/>
                <a:ea typeface="黑体" pitchFamily="49" charset="-122"/>
              </a:rPr>
              <a:t>家网银</a:t>
            </a:r>
            <a:r>
              <a:rPr lang="en-US" altLang="zh-CN" sz="1400" dirty="0">
                <a:latin typeface="黑体" pitchFamily="49" charset="-122"/>
                <a:ea typeface="黑体" pitchFamily="49" charset="-122"/>
              </a:rPr>
              <a:t>(</a:t>
            </a:r>
            <a:r>
              <a:rPr lang="zh-CN" altLang="en-US" sz="1400" dirty="0">
                <a:latin typeface="黑体" pitchFamily="49" charset="-122"/>
                <a:ea typeface="黑体" pitchFamily="49" charset="-122"/>
              </a:rPr>
              <a:t>含村镇</a:t>
            </a:r>
            <a:r>
              <a:rPr lang="en-US" altLang="zh-CN" sz="1400" dirty="0">
                <a:latin typeface="黑体" pitchFamily="49" charset="-122"/>
                <a:ea typeface="黑体" pitchFamily="49" charset="-122"/>
              </a:rPr>
              <a:t>)</a:t>
            </a:r>
          </a:p>
          <a:p>
            <a:pPr>
              <a:lnSpc>
                <a:spcPct val="150000"/>
              </a:lnSpc>
              <a:spcBef>
                <a:spcPts val="300"/>
              </a:spcBef>
            </a:pPr>
            <a:r>
              <a:rPr lang="en-US" altLang="zh-CN" sz="1400" dirty="0">
                <a:latin typeface="黑体" pitchFamily="49" charset="-122"/>
                <a:ea typeface="黑体" pitchFamily="49" charset="-122"/>
              </a:rPr>
              <a:t>9</a:t>
            </a:r>
            <a:r>
              <a:rPr lang="zh-CN" altLang="en-US" sz="1400" dirty="0">
                <a:latin typeface="黑体" pitchFamily="49" charset="-122"/>
                <a:ea typeface="黑体" pitchFamily="49" charset="-122"/>
              </a:rPr>
              <a:t>家手机银行</a:t>
            </a:r>
            <a:endParaRPr lang="en-US" altLang="zh-CN" sz="1400" dirty="0">
              <a:latin typeface="黑体" pitchFamily="49" charset="-122"/>
              <a:ea typeface="黑体" pitchFamily="49" charset="-122"/>
            </a:endParaRPr>
          </a:p>
          <a:p>
            <a:pPr>
              <a:lnSpc>
                <a:spcPct val="150000"/>
              </a:lnSpc>
              <a:spcBef>
                <a:spcPts val="300"/>
              </a:spcBef>
            </a:pPr>
            <a:r>
              <a:rPr lang="en-US" altLang="zh-CN" sz="1400" dirty="0">
                <a:latin typeface="黑体" pitchFamily="49" charset="-122"/>
                <a:ea typeface="黑体" pitchFamily="49" charset="-122"/>
              </a:rPr>
              <a:t>4</a:t>
            </a:r>
            <a:r>
              <a:rPr lang="zh-CN" altLang="en-US" sz="1400" dirty="0">
                <a:latin typeface="黑体" pitchFamily="49" charset="-122"/>
                <a:ea typeface="黑体" pitchFamily="49" charset="-122"/>
              </a:rPr>
              <a:t>家微信银行</a:t>
            </a:r>
            <a:endParaRPr lang="en-US" altLang="zh-CN" sz="1400" dirty="0">
              <a:latin typeface="黑体" pitchFamily="49" charset="-122"/>
              <a:ea typeface="黑体" pitchFamily="49" charset="-122"/>
            </a:endParaRPr>
          </a:p>
          <a:p>
            <a:pPr>
              <a:lnSpc>
                <a:spcPct val="150000"/>
              </a:lnSpc>
              <a:spcBef>
                <a:spcPts val="300"/>
              </a:spcBef>
            </a:pPr>
            <a:r>
              <a:rPr lang="en-US" altLang="zh-CN" sz="1400" dirty="0">
                <a:latin typeface="黑体" pitchFamily="49" charset="-122"/>
                <a:ea typeface="黑体" pitchFamily="49" charset="-122"/>
              </a:rPr>
              <a:t>10</a:t>
            </a:r>
            <a:r>
              <a:rPr lang="zh-CN" altLang="en-US" sz="1400" dirty="0">
                <a:latin typeface="黑体" pitchFamily="49" charset="-122"/>
                <a:ea typeface="黑体" pitchFamily="49" charset="-122"/>
              </a:rPr>
              <a:t>家公务卡</a:t>
            </a:r>
            <a:endParaRPr lang="en-US" altLang="zh-CN" sz="1400" dirty="0">
              <a:latin typeface="黑体" pitchFamily="49" charset="-122"/>
              <a:ea typeface="黑体" pitchFamily="49" charset="-122"/>
            </a:endParaRPr>
          </a:p>
          <a:p>
            <a:pPr>
              <a:lnSpc>
                <a:spcPct val="150000"/>
              </a:lnSpc>
              <a:spcBef>
                <a:spcPts val="300"/>
              </a:spcBef>
            </a:pPr>
            <a:r>
              <a:rPr lang="en-US" altLang="zh-CN" sz="1400" dirty="0">
                <a:latin typeface="黑体" pitchFamily="49" charset="-122"/>
                <a:ea typeface="黑体" pitchFamily="49" charset="-122"/>
              </a:rPr>
              <a:t>6</a:t>
            </a:r>
            <a:r>
              <a:rPr lang="zh-CN" altLang="en-US" sz="1400" dirty="0">
                <a:latin typeface="黑体" pitchFamily="49" charset="-122"/>
                <a:ea typeface="黑体" pitchFamily="49" charset="-122"/>
              </a:rPr>
              <a:t>家基金代销</a:t>
            </a:r>
            <a:endParaRPr lang="en-US" altLang="zh-CN" sz="1400" dirty="0">
              <a:latin typeface="黑体" pitchFamily="49" charset="-122"/>
              <a:ea typeface="黑体" pitchFamily="49" charset="-122"/>
            </a:endParaRPr>
          </a:p>
          <a:p>
            <a:pPr>
              <a:lnSpc>
                <a:spcPct val="150000"/>
              </a:lnSpc>
              <a:spcBef>
                <a:spcPts val="300"/>
              </a:spcBef>
            </a:pPr>
            <a:r>
              <a:rPr lang="zh-CN" altLang="en-US" sz="1400" dirty="0">
                <a:latin typeface="黑体" pitchFamily="49" charset="-122"/>
                <a:ea typeface="黑体" pitchFamily="49" charset="-122"/>
              </a:rPr>
              <a:t>外联接入平台</a:t>
            </a:r>
            <a:endParaRPr lang="en-US" altLang="zh-CN" sz="1400" dirty="0">
              <a:latin typeface="黑体" pitchFamily="49" charset="-122"/>
              <a:ea typeface="黑体" pitchFamily="49" charset="-122"/>
            </a:endParaRPr>
          </a:p>
          <a:p>
            <a:pPr>
              <a:lnSpc>
                <a:spcPct val="150000"/>
              </a:lnSpc>
              <a:spcBef>
                <a:spcPts val="300"/>
              </a:spcBef>
            </a:pPr>
            <a:r>
              <a:rPr lang="zh-CN" altLang="en-US" sz="1400" dirty="0">
                <a:latin typeface="黑体" pitchFamily="49" charset="-122"/>
                <a:ea typeface="黑体" pitchFamily="49" charset="-122"/>
              </a:rPr>
              <a:t>二代</a:t>
            </a:r>
            <a:r>
              <a:rPr lang="zh-CN" altLang="en-US" sz="1400" dirty="0" smtClean="0">
                <a:latin typeface="黑体" pitchFamily="49" charset="-122"/>
                <a:ea typeface="黑体" pitchFamily="49" charset="-122"/>
              </a:rPr>
              <a:t>支付上线</a:t>
            </a:r>
            <a:endParaRPr lang="en-US" altLang="zh-CN" sz="1400" dirty="0">
              <a:latin typeface="黑体" pitchFamily="49" charset="-122"/>
              <a:ea typeface="黑体" pitchFamily="49" charset="-122"/>
            </a:endParaRPr>
          </a:p>
          <a:p>
            <a:pPr>
              <a:lnSpc>
                <a:spcPct val="150000"/>
              </a:lnSpc>
              <a:spcBef>
                <a:spcPts val="300"/>
              </a:spcBef>
            </a:pPr>
            <a:r>
              <a:rPr lang="en-US" altLang="zh-CN" sz="1400" dirty="0">
                <a:latin typeface="黑体" pitchFamily="49" charset="-122"/>
                <a:ea typeface="黑体" pitchFamily="49" charset="-122"/>
              </a:rPr>
              <a:t>10</a:t>
            </a:r>
            <a:r>
              <a:rPr lang="zh-CN" altLang="en-US" sz="1400" dirty="0">
                <a:latin typeface="黑体" pitchFamily="49" charset="-122"/>
                <a:ea typeface="黑体" pitchFamily="49" charset="-122"/>
              </a:rPr>
              <a:t>家人行数据报送</a:t>
            </a:r>
            <a:endParaRPr lang="en-US" altLang="zh-CN" sz="1400" dirty="0">
              <a:latin typeface="黑体" pitchFamily="49" charset="-122"/>
              <a:ea typeface="黑体" pitchFamily="49" charset="-122"/>
            </a:endParaRPr>
          </a:p>
          <a:p>
            <a:pPr>
              <a:lnSpc>
                <a:spcPct val="150000"/>
              </a:lnSpc>
              <a:spcBef>
                <a:spcPts val="300"/>
              </a:spcBef>
            </a:pPr>
            <a:r>
              <a:rPr lang="en-US" altLang="zh-CN" sz="1400" dirty="0">
                <a:latin typeface="黑体" pitchFamily="49" charset="-122"/>
                <a:ea typeface="黑体" pitchFamily="49" charset="-122"/>
              </a:rPr>
              <a:t>12</a:t>
            </a:r>
            <a:r>
              <a:rPr lang="zh-CN" altLang="en-US" sz="1400" dirty="0">
                <a:latin typeface="黑体" pitchFamily="49" charset="-122"/>
                <a:ea typeface="黑体" pitchFamily="49" charset="-122"/>
              </a:rPr>
              <a:t>家银监局报送</a:t>
            </a:r>
            <a:endParaRPr lang="en-US" altLang="zh-CN" sz="1400" dirty="0">
              <a:latin typeface="黑体" pitchFamily="49" charset="-122"/>
              <a:ea typeface="黑体" pitchFamily="49" charset="-122"/>
            </a:endParaRPr>
          </a:p>
          <a:p>
            <a:pPr>
              <a:lnSpc>
                <a:spcPct val="150000"/>
              </a:lnSpc>
              <a:spcBef>
                <a:spcPts val="300"/>
              </a:spcBef>
            </a:pPr>
            <a:r>
              <a:rPr lang="en-US" altLang="zh-CN" sz="1400" dirty="0">
                <a:latin typeface="黑体" pitchFamily="49" charset="-122"/>
                <a:ea typeface="黑体" pitchFamily="49" charset="-122"/>
              </a:rPr>
              <a:t>10</a:t>
            </a:r>
            <a:r>
              <a:rPr lang="zh-CN" altLang="en-US" sz="1400" dirty="0">
                <a:latin typeface="黑体" pitchFamily="49" charset="-122"/>
                <a:ea typeface="黑体" pitchFamily="49" charset="-122"/>
              </a:rPr>
              <a:t>家客户风险报送</a:t>
            </a:r>
            <a:endParaRPr lang="en-US" altLang="zh-CN" sz="1400" dirty="0">
              <a:latin typeface="黑体" pitchFamily="49" charset="-122"/>
              <a:ea typeface="黑体" pitchFamily="49" charset="-122"/>
            </a:endParaRPr>
          </a:p>
          <a:p>
            <a:pPr>
              <a:lnSpc>
                <a:spcPct val="150000"/>
              </a:lnSpc>
              <a:spcBef>
                <a:spcPts val="300"/>
              </a:spcBef>
            </a:pPr>
            <a:r>
              <a:rPr lang="en-US" altLang="zh-CN" sz="1400" dirty="0">
                <a:latin typeface="黑体" pitchFamily="49" charset="-122"/>
                <a:ea typeface="黑体" pitchFamily="49" charset="-122"/>
              </a:rPr>
              <a:t>7</a:t>
            </a:r>
            <a:r>
              <a:rPr lang="zh-CN" altLang="en-US" sz="1400" dirty="0" smtClean="0">
                <a:latin typeface="黑体" pitchFamily="49" charset="-122"/>
                <a:ea typeface="黑体" pitchFamily="49" charset="-122"/>
              </a:rPr>
              <a:t>家数据</a:t>
            </a:r>
            <a:r>
              <a:rPr lang="zh-CN" altLang="en-US" sz="1400" dirty="0">
                <a:latin typeface="黑体" pitchFamily="49" charset="-122"/>
                <a:ea typeface="黑体" pitchFamily="49" charset="-122"/>
              </a:rPr>
              <a:t>仓库</a:t>
            </a:r>
            <a:endParaRPr lang="en-US" altLang="zh-CN" sz="1400" dirty="0">
              <a:latin typeface="黑体" pitchFamily="49" charset="-122"/>
              <a:ea typeface="黑体" pitchFamily="49" charset="-122"/>
            </a:endParaRPr>
          </a:p>
        </p:txBody>
      </p:sp>
      <p:sp>
        <p:nvSpPr>
          <p:cNvPr id="31" name="矩形 30"/>
          <p:cNvSpPr/>
          <p:nvPr/>
        </p:nvSpPr>
        <p:spPr bwMode="hidden">
          <a:xfrm>
            <a:off x="4079776" y="3433762"/>
            <a:ext cx="1080000" cy="360040"/>
          </a:xfrm>
          <a:prstGeom prst="rect">
            <a:avLst/>
          </a:prstGeom>
          <a:solidFill>
            <a:schemeClr val="accent2">
              <a:lumMod val="40000"/>
              <a:lumOff val="60000"/>
            </a:schemeClr>
          </a:solidFill>
          <a:ln w="9525">
            <a:noFill/>
            <a:miter lim="800000"/>
            <a:headEnd/>
            <a:tailEnd/>
          </a:ln>
          <a:effectLst/>
          <a:scene3d>
            <a:camera prst="orthographicFront"/>
            <a:lightRig rig="threePt" dir="t"/>
          </a:scene3d>
          <a:sp3d>
            <a:contourClr>
              <a:srgbClr val="FFC000"/>
            </a:contourClr>
          </a:sp3d>
        </p:spPr>
        <p:txBody>
          <a:bodyPr wrap="none" rtlCol="0" anchor="ctr"/>
          <a:lstStyle/>
          <a:p>
            <a:pPr algn="ctr"/>
            <a:r>
              <a:rPr lang="en-US" altLang="zh-CN" b="1" dirty="0" smtClean="0">
                <a:latin typeface="黑体" pitchFamily="49" charset="-122"/>
                <a:ea typeface="黑体" pitchFamily="49" charset="-122"/>
              </a:rPr>
              <a:t>2529</a:t>
            </a:r>
            <a:r>
              <a:rPr lang="zh-CN" altLang="en-US" b="1" dirty="0" smtClean="0">
                <a:latin typeface="黑体" pitchFamily="49" charset="-122"/>
                <a:ea typeface="黑体" pitchFamily="49" charset="-122"/>
              </a:rPr>
              <a:t>亿</a:t>
            </a:r>
            <a:endParaRPr lang="zh-CN" altLang="en-US" b="1" dirty="0">
              <a:latin typeface="黑体" pitchFamily="49" charset="-122"/>
              <a:ea typeface="黑体" pitchFamily="49" charset="-122"/>
            </a:endParaRPr>
          </a:p>
        </p:txBody>
      </p:sp>
      <p:sp>
        <p:nvSpPr>
          <p:cNvPr id="32" name="矩形 31"/>
          <p:cNvSpPr/>
          <p:nvPr/>
        </p:nvSpPr>
        <p:spPr bwMode="hidden">
          <a:xfrm>
            <a:off x="2351584" y="3937818"/>
            <a:ext cx="1080000" cy="360040"/>
          </a:xfrm>
          <a:prstGeom prst="rect">
            <a:avLst/>
          </a:prstGeom>
          <a:solidFill>
            <a:schemeClr val="tx2">
              <a:lumMod val="20000"/>
              <a:lumOff val="80000"/>
            </a:schemeClr>
          </a:solidFill>
          <a:ln w="9525">
            <a:noFill/>
            <a:miter lim="800000"/>
            <a:headEnd/>
            <a:tailEnd/>
          </a:ln>
          <a:effectLst/>
          <a:scene3d>
            <a:camera prst="orthographicFront"/>
            <a:lightRig rig="threePt" dir="t"/>
          </a:scene3d>
          <a:sp3d>
            <a:contourClr>
              <a:srgbClr val="FFC000"/>
            </a:contourClr>
          </a:sp3d>
        </p:spPr>
        <p:txBody>
          <a:bodyPr wrap="none" rtlCol="0" anchor="ctr"/>
          <a:lstStyle/>
          <a:p>
            <a:pPr algn="ctr"/>
            <a:r>
              <a:rPr lang="en-US" altLang="zh-CN" b="1" dirty="0" smtClean="0">
                <a:latin typeface="黑体" pitchFamily="49" charset="-122"/>
                <a:ea typeface="黑体" pitchFamily="49" charset="-122"/>
              </a:rPr>
              <a:t>1347</a:t>
            </a:r>
            <a:r>
              <a:rPr lang="zh-CN" altLang="en-US" b="1" dirty="0" smtClean="0">
                <a:latin typeface="黑体" pitchFamily="49" charset="-122"/>
                <a:ea typeface="黑体" pitchFamily="49" charset="-122"/>
              </a:rPr>
              <a:t>亿</a:t>
            </a:r>
            <a:endParaRPr lang="zh-CN" altLang="en-US" b="1" dirty="0">
              <a:latin typeface="黑体" pitchFamily="49" charset="-122"/>
              <a:ea typeface="黑体" pitchFamily="49" charset="-122"/>
            </a:endParaRPr>
          </a:p>
        </p:txBody>
      </p:sp>
      <p:sp>
        <p:nvSpPr>
          <p:cNvPr id="33" name="矩形 32"/>
          <p:cNvSpPr/>
          <p:nvPr/>
        </p:nvSpPr>
        <p:spPr bwMode="hidden">
          <a:xfrm>
            <a:off x="5879976" y="2425650"/>
            <a:ext cx="1080000" cy="360040"/>
          </a:xfrm>
          <a:prstGeom prst="rect">
            <a:avLst/>
          </a:prstGeom>
          <a:solidFill>
            <a:schemeClr val="accent4">
              <a:lumMod val="60000"/>
              <a:lumOff val="40000"/>
            </a:schemeClr>
          </a:solidFill>
          <a:ln w="9525">
            <a:noFill/>
            <a:miter lim="800000"/>
            <a:headEnd/>
            <a:tailEnd/>
          </a:ln>
          <a:effectLst/>
          <a:scene3d>
            <a:camera prst="orthographicFront"/>
            <a:lightRig rig="threePt" dir="t"/>
          </a:scene3d>
          <a:sp3d>
            <a:contourClr>
              <a:srgbClr val="FFC000"/>
            </a:contourClr>
          </a:sp3d>
        </p:spPr>
        <p:txBody>
          <a:bodyPr wrap="none" rtlCol="0" anchor="ctr"/>
          <a:lstStyle/>
          <a:p>
            <a:pPr algn="ctr"/>
            <a:r>
              <a:rPr lang="en-US" altLang="zh-CN" b="1" dirty="0" smtClean="0">
                <a:latin typeface="黑体" pitchFamily="49" charset="-122"/>
                <a:ea typeface="黑体" pitchFamily="49" charset="-122"/>
              </a:rPr>
              <a:t>3993</a:t>
            </a:r>
            <a:r>
              <a:rPr lang="zh-CN" altLang="en-US" b="1" dirty="0" smtClean="0">
                <a:latin typeface="黑体" pitchFamily="49" charset="-122"/>
                <a:ea typeface="黑体" pitchFamily="49" charset="-122"/>
              </a:rPr>
              <a:t>亿</a:t>
            </a:r>
            <a:endParaRPr lang="zh-CN" altLang="en-US" b="1" dirty="0">
              <a:latin typeface="黑体" pitchFamily="49" charset="-122"/>
              <a:ea typeface="黑体" pitchFamily="49" charset="-122"/>
            </a:endParaRPr>
          </a:p>
        </p:txBody>
      </p:sp>
      <p:sp>
        <p:nvSpPr>
          <p:cNvPr id="41" name="矩形 40"/>
          <p:cNvSpPr/>
          <p:nvPr/>
        </p:nvSpPr>
        <p:spPr bwMode="hidden">
          <a:xfrm>
            <a:off x="7896320" y="1633562"/>
            <a:ext cx="1080000" cy="360040"/>
          </a:xfrm>
          <a:prstGeom prst="rect">
            <a:avLst/>
          </a:prstGeom>
          <a:solidFill>
            <a:schemeClr val="accent5"/>
          </a:solidFill>
          <a:ln w="9525">
            <a:noFill/>
            <a:miter lim="800000"/>
            <a:headEnd/>
            <a:tailEnd/>
          </a:ln>
          <a:effectLst/>
          <a:scene3d>
            <a:camera prst="orthographicFront"/>
            <a:lightRig rig="threePt" dir="t"/>
          </a:scene3d>
          <a:sp3d>
            <a:contourClr>
              <a:srgbClr val="FFC000"/>
            </a:contourClr>
          </a:sp3d>
        </p:spPr>
        <p:txBody>
          <a:bodyPr wrap="none" rtlCol="0" anchor="ctr"/>
          <a:lstStyle/>
          <a:p>
            <a:pPr algn="ctr"/>
            <a:r>
              <a:rPr lang="en-US" altLang="zh-CN" b="1" dirty="0" smtClean="0">
                <a:latin typeface="黑体" pitchFamily="49" charset="-122"/>
                <a:ea typeface="黑体" pitchFamily="49" charset="-122"/>
              </a:rPr>
              <a:t>5663</a:t>
            </a:r>
            <a:r>
              <a:rPr lang="zh-CN" altLang="en-US" b="1" dirty="0" smtClean="0">
                <a:latin typeface="黑体" pitchFamily="49" charset="-122"/>
                <a:ea typeface="黑体" pitchFamily="49" charset="-122"/>
              </a:rPr>
              <a:t>亿</a:t>
            </a:r>
            <a:endParaRPr lang="zh-CN" altLang="en-US" b="1" dirty="0">
              <a:latin typeface="黑体" pitchFamily="49" charset="-122"/>
              <a:ea typeface="黑体" pitchFamily="49" charset="-122"/>
            </a:endParaRPr>
          </a:p>
        </p:txBody>
      </p:sp>
      <p:sp>
        <p:nvSpPr>
          <p:cNvPr id="42" name="矩形 41"/>
          <p:cNvSpPr/>
          <p:nvPr/>
        </p:nvSpPr>
        <p:spPr bwMode="hidden">
          <a:xfrm>
            <a:off x="10128568" y="625450"/>
            <a:ext cx="1080000" cy="360040"/>
          </a:xfrm>
          <a:prstGeom prst="rect">
            <a:avLst/>
          </a:prstGeom>
          <a:solidFill>
            <a:schemeClr val="accent6">
              <a:lumMod val="75000"/>
            </a:schemeClr>
          </a:solidFill>
          <a:ln w="9525">
            <a:noFill/>
            <a:miter lim="800000"/>
            <a:headEnd/>
            <a:tailEnd/>
          </a:ln>
          <a:effectLst/>
          <a:scene3d>
            <a:camera prst="orthographicFront"/>
            <a:lightRig rig="threePt" dir="t"/>
          </a:scene3d>
          <a:sp3d>
            <a:contourClr>
              <a:srgbClr val="FFC000"/>
            </a:contourClr>
          </a:sp3d>
        </p:spPr>
        <p:txBody>
          <a:bodyPr wrap="none" rtlCol="0" anchor="ctr"/>
          <a:lstStyle/>
          <a:p>
            <a:pPr algn="ctr"/>
            <a:r>
              <a:rPr lang="en-US" altLang="zh-CN" b="1" dirty="0" smtClean="0">
                <a:latin typeface="黑体" pitchFamily="49" charset="-122"/>
                <a:ea typeface="黑体" pitchFamily="49" charset="-122"/>
              </a:rPr>
              <a:t>8000+</a:t>
            </a:r>
            <a:r>
              <a:rPr lang="zh-CN" altLang="en-US" b="1" dirty="0" smtClean="0">
                <a:latin typeface="黑体" pitchFamily="49" charset="-122"/>
                <a:ea typeface="黑体" pitchFamily="49" charset="-122"/>
              </a:rPr>
              <a:t>亿</a:t>
            </a:r>
            <a:endParaRPr lang="zh-CN" altLang="en-US" b="1" dirty="0">
              <a:latin typeface="黑体" pitchFamily="49" charset="-122"/>
              <a:ea typeface="黑体" pitchFamily="49" charset="-122"/>
            </a:endParaRPr>
          </a:p>
        </p:txBody>
      </p:sp>
      <p:sp>
        <p:nvSpPr>
          <p:cNvPr id="43" name="文本框 42"/>
          <p:cNvSpPr txBox="1"/>
          <p:nvPr/>
        </p:nvSpPr>
        <p:spPr>
          <a:xfrm>
            <a:off x="551384" y="5949280"/>
            <a:ext cx="1236945" cy="369332"/>
          </a:xfrm>
          <a:prstGeom prst="rect">
            <a:avLst/>
          </a:prstGeom>
          <a:noFill/>
        </p:spPr>
        <p:txBody>
          <a:bodyPr wrap="square" rtlCol="0">
            <a:spAutoFit/>
          </a:bodyPr>
          <a:lstStyle/>
          <a:p>
            <a:r>
              <a:rPr lang="en-US" altLang="zh-CN" dirty="0" smtClean="0">
                <a:solidFill>
                  <a:srgbClr val="00FFFF"/>
                </a:solidFill>
              </a:rPr>
              <a:t>2009</a:t>
            </a:r>
            <a:r>
              <a:rPr lang="zh-CN" altLang="en-US" dirty="0" smtClean="0">
                <a:solidFill>
                  <a:srgbClr val="00FFFF"/>
                </a:solidFill>
              </a:rPr>
              <a:t>年</a:t>
            </a:r>
            <a:endParaRPr lang="zh-CN" altLang="en-US" dirty="0">
              <a:solidFill>
                <a:srgbClr val="00FFFF"/>
              </a:solidFill>
            </a:endParaRPr>
          </a:p>
        </p:txBody>
      </p:sp>
      <p:sp>
        <p:nvSpPr>
          <p:cNvPr id="44" name="文本框 43"/>
          <p:cNvSpPr txBox="1"/>
          <p:nvPr/>
        </p:nvSpPr>
        <p:spPr>
          <a:xfrm>
            <a:off x="2410783" y="5949280"/>
            <a:ext cx="1236945" cy="369332"/>
          </a:xfrm>
          <a:prstGeom prst="rect">
            <a:avLst/>
          </a:prstGeom>
          <a:noFill/>
        </p:spPr>
        <p:txBody>
          <a:bodyPr wrap="square" rtlCol="0">
            <a:spAutoFit/>
          </a:bodyPr>
          <a:lstStyle>
            <a:defPPr>
              <a:defRPr lang="zh-CN"/>
            </a:defPPr>
            <a:lvl1pPr>
              <a:defRPr>
                <a:solidFill>
                  <a:srgbClr val="00FFFF"/>
                </a:solidFill>
              </a:defRPr>
            </a:lvl1pPr>
          </a:lstStyle>
          <a:p>
            <a:r>
              <a:rPr lang="en-US" altLang="zh-CN" dirty="0"/>
              <a:t>2010</a:t>
            </a:r>
            <a:r>
              <a:rPr lang="zh-CN" altLang="en-US" dirty="0"/>
              <a:t>年</a:t>
            </a:r>
          </a:p>
        </p:txBody>
      </p:sp>
      <p:sp>
        <p:nvSpPr>
          <p:cNvPr id="45" name="文本框 44"/>
          <p:cNvSpPr txBox="1"/>
          <p:nvPr/>
        </p:nvSpPr>
        <p:spPr>
          <a:xfrm>
            <a:off x="4007768" y="5949280"/>
            <a:ext cx="1236945" cy="369332"/>
          </a:xfrm>
          <a:prstGeom prst="rect">
            <a:avLst/>
          </a:prstGeom>
          <a:noFill/>
        </p:spPr>
        <p:txBody>
          <a:bodyPr wrap="square" rtlCol="0">
            <a:spAutoFit/>
          </a:bodyPr>
          <a:lstStyle>
            <a:defPPr>
              <a:defRPr lang="zh-CN"/>
            </a:defPPr>
            <a:lvl1pPr>
              <a:defRPr>
                <a:solidFill>
                  <a:srgbClr val="00FFFF"/>
                </a:solidFill>
              </a:defRPr>
            </a:lvl1pPr>
          </a:lstStyle>
          <a:p>
            <a:r>
              <a:rPr lang="en-US" altLang="zh-CN" dirty="0"/>
              <a:t>2011</a:t>
            </a:r>
            <a:r>
              <a:rPr lang="zh-CN" altLang="en-US" dirty="0"/>
              <a:t>年</a:t>
            </a:r>
          </a:p>
        </p:txBody>
      </p:sp>
      <p:sp>
        <p:nvSpPr>
          <p:cNvPr id="46" name="文本框 45"/>
          <p:cNvSpPr txBox="1"/>
          <p:nvPr/>
        </p:nvSpPr>
        <p:spPr>
          <a:xfrm>
            <a:off x="5879976" y="5949280"/>
            <a:ext cx="1236945" cy="369332"/>
          </a:xfrm>
          <a:prstGeom prst="rect">
            <a:avLst/>
          </a:prstGeom>
          <a:noFill/>
        </p:spPr>
        <p:txBody>
          <a:bodyPr wrap="square" rtlCol="0">
            <a:spAutoFit/>
          </a:bodyPr>
          <a:lstStyle>
            <a:defPPr>
              <a:defRPr lang="zh-CN"/>
            </a:defPPr>
            <a:lvl1pPr>
              <a:defRPr>
                <a:solidFill>
                  <a:srgbClr val="00FFFF"/>
                </a:solidFill>
              </a:defRPr>
            </a:lvl1pPr>
          </a:lstStyle>
          <a:p>
            <a:r>
              <a:rPr lang="en-US" altLang="zh-CN" dirty="0"/>
              <a:t>2012</a:t>
            </a:r>
            <a:r>
              <a:rPr lang="zh-CN" altLang="en-US" dirty="0"/>
              <a:t>年</a:t>
            </a:r>
          </a:p>
        </p:txBody>
      </p:sp>
      <p:sp>
        <p:nvSpPr>
          <p:cNvPr id="47" name="文本框 46"/>
          <p:cNvSpPr txBox="1"/>
          <p:nvPr/>
        </p:nvSpPr>
        <p:spPr>
          <a:xfrm>
            <a:off x="7955399" y="5949280"/>
            <a:ext cx="1236945" cy="369332"/>
          </a:xfrm>
          <a:prstGeom prst="rect">
            <a:avLst/>
          </a:prstGeom>
          <a:noFill/>
        </p:spPr>
        <p:txBody>
          <a:bodyPr wrap="square" rtlCol="0">
            <a:spAutoFit/>
          </a:bodyPr>
          <a:lstStyle>
            <a:defPPr>
              <a:defRPr lang="zh-CN"/>
            </a:defPPr>
            <a:lvl1pPr>
              <a:defRPr>
                <a:solidFill>
                  <a:srgbClr val="00FFFF"/>
                </a:solidFill>
              </a:defRPr>
            </a:lvl1pPr>
          </a:lstStyle>
          <a:p>
            <a:r>
              <a:rPr lang="en-US" altLang="zh-CN" dirty="0"/>
              <a:t>2013</a:t>
            </a:r>
            <a:r>
              <a:rPr lang="zh-CN" altLang="en-US" dirty="0"/>
              <a:t>年</a:t>
            </a:r>
          </a:p>
        </p:txBody>
      </p:sp>
      <p:sp>
        <p:nvSpPr>
          <p:cNvPr id="48" name="文本框 47"/>
          <p:cNvSpPr txBox="1"/>
          <p:nvPr/>
        </p:nvSpPr>
        <p:spPr>
          <a:xfrm>
            <a:off x="10056771" y="5949280"/>
            <a:ext cx="1151797" cy="369332"/>
          </a:xfrm>
          <a:prstGeom prst="rect">
            <a:avLst/>
          </a:prstGeom>
          <a:noFill/>
        </p:spPr>
        <p:txBody>
          <a:bodyPr wrap="square" rtlCol="0">
            <a:spAutoFit/>
          </a:bodyPr>
          <a:lstStyle>
            <a:defPPr>
              <a:defRPr lang="zh-CN"/>
            </a:defPPr>
            <a:lvl1pPr>
              <a:defRPr>
                <a:solidFill>
                  <a:srgbClr val="00FFFF"/>
                </a:solidFill>
              </a:defRPr>
            </a:lvl1pPr>
          </a:lstStyle>
          <a:p>
            <a:r>
              <a:rPr lang="en-US" altLang="zh-CN" dirty="0" smtClean="0"/>
              <a:t>2014</a:t>
            </a:r>
            <a:r>
              <a:rPr lang="zh-CN" altLang="en-US" dirty="0" smtClean="0"/>
              <a:t>年</a:t>
            </a:r>
            <a:endParaRPr lang="zh-CN" altLang="en-US" dirty="0"/>
          </a:p>
        </p:txBody>
      </p:sp>
      <p:sp>
        <p:nvSpPr>
          <p:cNvPr id="49" name="矩形 48"/>
          <p:cNvSpPr/>
          <p:nvPr/>
        </p:nvSpPr>
        <p:spPr bwMode="hidden">
          <a:xfrm>
            <a:off x="3966601" y="3938527"/>
            <a:ext cx="1260000" cy="1943507"/>
          </a:xfrm>
          <a:prstGeom prst="rect">
            <a:avLst/>
          </a:prstGeom>
          <a:solidFill>
            <a:schemeClr val="accent2">
              <a:lumMod val="40000"/>
              <a:lumOff val="60000"/>
            </a:schemeClr>
          </a:solidFill>
          <a:ln w="9525">
            <a:noFill/>
            <a:miter lim="800000"/>
            <a:headEnd/>
            <a:tailEnd/>
          </a:ln>
          <a:effectLst/>
          <a:scene3d>
            <a:camera prst="orthographicFront"/>
            <a:lightRig rig="threePt" dir="t"/>
          </a:scene3d>
          <a:sp3d extrusionH="76200" contourW="12700">
            <a:bevelT/>
            <a:extrusionClr>
              <a:srgbClr val="FFC000"/>
            </a:extrusionClr>
            <a:contourClr>
              <a:srgbClr val="FFC000"/>
            </a:contourClr>
          </a:sp3d>
        </p:spPr>
        <p:txBody>
          <a:bodyPr wrap="none" rtlCol="0" anchor="b" anchorCtr="0"/>
          <a:lstStyle/>
          <a:p>
            <a:pPr>
              <a:lnSpc>
                <a:spcPct val="130000"/>
              </a:lnSpc>
            </a:pPr>
            <a:r>
              <a:rPr lang="en-US" altLang="zh-CN" sz="1400" dirty="0">
                <a:latin typeface="黑体" pitchFamily="49" charset="-122"/>
                <a:ea typeface="黑体" pitchFamily="49" charset="-122"/>
              </a:rPr>
              <a:t>8</a:t>
            </a:r>
            <a:r>
              <a:rPr lang="zh-CN" altLang="en-US" sz="1400" dirty="0">
                <a:latin typeface="黑体" pitchFamily="49" charset="-122"/>
                <a:ea typeface="黑体" pitchFamily="49" charset="-122"/>
              </a:rPr>
              <a:t>家</a:t>
            </a:r>
            <a:r>
              <a:rPr lang="en-US" altLang="zh-CN" sz="1400" dirty="0">
                <a:latin typeface="黑体" pitchFamily="49" charset="-122"/>
                <a:ea typeface="黑体" pitchFamily="49" charset="-122"/>
              </a:rPr>
              <a:t>CBUS</a:t>
            </a:r>
          </a:p>
          <a:p>
            <a:pPr>
              <a:lnSpc>
                <a:spcPct val="130000"/>
              </a:lnSpc>
            </a:pPr>
            <a:r>
              <a:rPr lang="en-US" altLang="zh-CN" sz="1400" dirty="0">
                <a:latin typeface="黑体" pitchFamily="49" charset="-122"/>
                <a:ea typeface="黑体" pitchFamily="49" charset="-122"/>
              </a:rPr>
              <a:t>9</a:t>
            </a:r>
            <a:r>
              <a:rPr lang="zh-CN" altLang="en-US" sz="1400" dirty="0">
                <a:latin typeface="黑体" pitchFamily="49" charset="-122"/>
                <a:ea typeface="黑体" pitchFamily="49" charset="-122"/>
              </a:rPr>
              <a:t>家公务卡</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5</a:t>
            </a:r>
            <a:r>
              <a:rPr lang="zh-CN" altLang="en-US" sz="1400" dirty="0">
                <a:latin typeface="黑体" pitchFamily="49" charset="-122"/>
                <a:ea typeface="黑体" pitchFamily="49" charset="-122"/>
              </a:rPr>
              <a:t>家村镇银行</a:t>
            </a:r>
            <a:endParaRPr lang="en-US" altLang="zh-CN" sz="1400" dirty="0">
              <a:latin typeface="黑体" pitchFamily="49" charset="-122"/>
              <a:ea typeface="黑体" pitchFamily="49" charset="-122"/>
            </a:endParaRPr>
          </a:p>
          <a:p>
            <a:pPr>
              <a:lnSpc>
                <a:spcPct val="130000"/>
              </a:lnSpc>
            </a:pPr>
            <a:r>
              <a:rPr lang="zh-CN" altLang="en-US" sz="1400" dirty="0">
                <a:latin typeface="黑体" pitchFamily="49" charset="-122"/>
                <a:ea typeface="黑体" pitchFamily="49" charset="-122"/>
              </a:rPr>
              <a:t>图形前端</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12</a:t>
            </a:r>
            <a:r>
              <a:rPr lang="zh-CN" altLang="en-US" sz="1400" dirty="0">
                <a:latin typeface="黑体" pitchFamily="49" charset="-122"/>
                <a:ea typeface="黑体" pitchFamily="49" charset="-122"/>
              </a:rPr>
              <a:t>家网银</a:t>
            </a:r>
          </a:p>
        </p:txBody>
      </p:sp>
      <p:sp>
        <p:nvSpPr>
          <p:cNvPr id="50" name="矩形 49"/>
          <p:cNvSpPr/>
          <p:nvPr/>
        </p:nvSpPr>
        <p:spPr bwMode="hidden">
          <a:xfrm>
            <a:off x="5743733" y="2966418"/>
            <a:ext cx="1260000" cy="2915616"/>
          </a:xfrm>
          <a:prstGeom prst="rect">
            <a:avLst/>
          </a:prstGeom>
          <a:solidFill>
            <a:schemeClr val="accent4">
              <a:lumMod val="60000"/>
              <a:lumOff val="40000"/>
            </a:schemeClr>
          </a:solidFill>
          <a:ln w="9525">
            <a:noFill/>
            <a:miter lim="800000"/>
            <a:headEnd/>
            <a:tailEnd/>
          </a:ln>
          <a:effectLst/>
          <a:scene3d>
            <a:camera prst="orthographicFront"/>
            <a:lightRig rig="threePt" dir="t"/>
          </a:scene3d>
          <a:sp3d extrusionH="76200" contourW="12700">
            <a:bevelT/>
            <a:extrusionClr>
              <a:srgbClr val="FFC000"/>
            </a:extrusionClr>
            <a:contourClr>
              <a:srgbClr val="FFC000"/>
            </a:contourClr>
          </a:sp3d>
        </p:spPr>
        <p:txBody>
          <a:bodyPr wrap="none" rtlCol="0" anchor="b" anchorCtr="0"/>
          <a:lstStyle/>
          <a:p>
            <a:pPr>
              <a:lnSpc>
                <a:spcPct val="130000"/>
              </a:lnSpc>
            </a:pPr>
            <a:r>
              <a:rPr lang="en-US" altLang="zh-CN" sz="1400" dirty="0">
                <a:latin typeface="黑体" pitchFamily="49" charset="-122"/>
                <a:ea typeface="黑体" pitchFamily="49" charset="-122"/>
              </a:rPr>
              <a:t>11</a:t>
            </a:r>
            <a:r>
              <a:rPr lang="zh-CN" altLang="en-US" sz="1400" dirty="0">
                <a:latin typeface="黑体" pitchFamily="49" charset="-122"/>
                <a:ea typeface="黑体" pitchFamily="49" charset="-122"/>
              </a:rPr>
              <a:t>家</a:t>
            </a:r>
            <a:r>
              <a:rPr lang="en-US" altLang="zh-CN" sz="1400" dirty="0">
                <a:latin typeface="黑体" pitchFamily="49" charset="-122"/>
                <a:ea typeface="黑体" pitchFamily="49" charset="-122"/>
              </a:rPr>
              <a:t>CBUS</a:t>
            </a:r>
          </a:p>
          <a:p>
            <a:pPr>
              <a:lnSpc>
                <a:spcPct val="130000"/>
              </a:lnSpc>
            </a:pPr>
            <a:r>
              <a:rPr lang="en-US" altLang="zh-CN" sz="1400" dirty="0">
                <a:latin typeface="黑体" pitchFamily="49" charset="-122"/>
                <a:ea typeface="黑体" pitchFamily="49" charset="-122"/>
              </a:rPr>
              <a:t>9</a:t>
            </a:r>
            <a:r>
              <a:rPr lang="zh-CN" altLang="en-US" sz="1400" dirty="0">
                <a:latin typeface="黑体" pitchFamily="49" charset="-122"/>
                <a:ea typeface="黑体" pitchFamily="49" charset="-122"/>
              </a:rPr>
              <a:t>家公务卡</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8</a:t>
            </a:r>
            <a:r>
              <a:rPr lang="zh-CN" altLang="en-US" sz="1400" dirty="0">
                <a:latin typeface="黑体" pitchFamily="49" charset="-122"/>
                <a:ea typeface="黑体" pitchFamily="49" charset="-122"/>
              </a:rPr>
              <a:t>家村镇银行</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15</a:t>
            </a:r>
            <a:r>
              <a:rPr lang="zh-CN" altLang="en-US" sz="1400" dirty="0">
                <a:latin typeface="黑体" pitchFamily="49" charset="-122"/>
                <a:ea typeface="黑体" pitchFamily="49" charset="-122"/>
              </a:rPr>
              <a:t>家网银</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2</a:t>
            </a:r>
            <a:r>
              <a:rPr lang="zh-CN" altLang="en-US" sz="1400" dirty="0" smtClean="0">
                <a:latin typeface="黑体" pitchFamily="49" charset="-122"/>
                <a:ea typeface="黑体" pitchFamily="49" charset="-122"/>
              </a:rPr>
              <a:t>家数据</a:t>
            </a:r>
            <a:r>
              <a:rPr lang="zh-CN" altLang="en-US" sz="1400" dirty="0">
                <a:latin typeface="黑体" pitchFamily="49" charset="-122"/>
                <a:ea typeface="黑体" pitchFamily="49" charset="-122"/>
              </a:rPr>
              <a:t>仓库</a:t>
            </a:r>
            <a:endParaRPr lang="en-US" altLang="zh-CN" sz="1400" dirty="0">
              <a:latin typeface="黑体" pitchFamily="49" charset="-122"/>
              <a:ea typeface="黑体" pitchFamily="49" charset="-122"/>
            </a:endParaRPr>
          </a:p>
          <a:p>
            <a:pPr>
              <a:lnSpc>
                <a:spcPct val="130000"/>
              </a:lnSpc>
            </a:pPr>
            <a:r>
              <a:rPr lang="en-US" altLang="zh-CN" sz="1400" dirty="0">
                <a:latin typeface="黑体" pitchFamily="49" charset="-122"/>
                <a:ea typeface="黑体" pitchFamily="49" charset="-122"/>
              </a:rPr>
              <a:t>12</a:t>
            </a:r>
            <a:r>
              <a:rPr lang="zh-CN" altLang="en-US" sz="1400" dirty="0">
                <a:latin typeface="黑体" pitchFamily="49" charset="-122"/>
                <a:ea typeface="黑体" pitchFamily="49" charset="-122"/>
              </a:rPr>
              <a:t>家银联</a:t>
            </a:r>
            <a:r>
              <a:rPr lang="en-US" altLang="zh-CN" sz="1400" dirty="0">
                <a:latin typeface="黑体" pitchFamily="49" charset="-122"/>
                <a:ea typeface="黑体" pitchFamily="49" charset="-122"/>
              </a:rPr>
              <a:t>2.1</a:t>
            </a:r>
          </a:p>
          <a:p>
            <a:pPr>
              <a:lnSpc>
                <a:spcPct val="130000"/>
              </a:lnSpc>
            </a:pPr>
            <a:r>
              <a:rPr lang="en-US" altLang="zh-CN" sz="1400" dirty="0">
                <a:latin typeface="黑体" pitchFamily="49" charset="-122"/>
                <a:ea typeface="黑体" pitchFamily="49" charset="-122"/>
              </a:rPr>
              <a:t>10</a:t>
            </a:r>
            <a:r>
              <a:rPr lang="zh-CN" altLang="en-US" sz="1400" dirty="0">
                <a:latin typeface="黑体" pitchFamily="49" charset="-122"/>
                <a:ea typeface="黑体" pitchFamily="49" charset="-122"/>
              </a:rPr>
              <a:t>家金融</a:t>
            </a:r>
            <a:r>
              <a:rPr lang="en-US" altLang="zh-CN" sz="1400" dirty="0">
                <a:latin typeface="黑体" pitchFamily="49" charset="-122"/>
                <a:ea typeface="黑体" pitchFamily="49" charset="-122"/>
              </a:rPr>
              <a:t>IC</a:t>
            </a:r>
            <a:r>
              <a:rPr lang="zh-CN" altLang="en-US" sz="1400" dirty="0">
                <a:latin typeface="黑体" pitchFamily="49" charset="-122"/>
                <a:ea typeface="黑体" pitchFamily="49" charset="-122"/>
              </a:rPr>
              <a:t>卡</a:t>
            </a:r>
            <a:endParaRPr lang="en-US" altLang="zh-CN" sz="1400" dirty="0">
              <a:latin typeface="黑体" pitchFamily="49" charset="-122"/>
              <a:ea typeface="黑体" pitchFamily="49" charset="-122"/>
            </a:endParaRPr>
          </a:p>
          <a:p>
            <a:pPr>
              <a:lnSpc>
                <a:spcPct val="130000"/>
              </a:lnSpc>
            </a:pPr>
            <a:r>
              <a:rPr lang="zh-CN" altLang="en-US" sz="1400" dirty="0">
                <a:latin typeface="黑体" pitchFamily="49" charset="-122"/>
                <a:ea typeface="黑体" pitchFamily="49" charset="-122"/>
              </a:rPr>
              <a:t>基金代销</a:t>
            </a:r>
            <a:endParaRPr lang="en-US" altLang="zh-CN" sz="1400" dirty="0">
              <a:latin typeface="黑体" pitchFamily="49" charset="-122"/>
              <a:ea typeface="黑体" pitchFamily="49" charset="-122"/>
            </a:endParaRPr>
          </a:p>
          <a:p>
            <a:pPr>
              <a:lnSpc>
                <a:spcPct val="130000"/>
              </a:lnSpc>
            </a:pPr>
            <a:r>
              <a:rPr lang="zh-CN" altLang="en-US" sz="1400" dirty="0">
                <a:latin typeface="黑体" pitchFamily="49" charset="-122"/>
                <a:ea typeface="黑体" pitchFamily="49" charset="-122"/>
              </a:rPr>
              <a:t>事后监督</a:t>
            </a:r>
          </a:p>
        </p:txBody>
      </p:sp>
      <p:grpSp>
        <p:nvGrpSpPr>
          <p:cNvPr id="51" name="组合 87"/>
          <p:cNvGrpSpPr/>
          <p:nvPr/>
        </p:nvGrpSpPr>
        <p:grpSpPr>
          <a:xfrm>
            <a:off x="551384" y="1951938"/>
            <a:ext cx="3893931" cy="1261038"/>
            <a:chOff x="4426132" y="1928911"/>
            <a:chExt cx="4390625" cy="1261038"/>
          </a:xfrm>
        </p:grpSpPr>
        <p:sp>
          <p:nvSpPr>
            <p:cNvPr id="52" name="同侧圆角矩形 51"/>
            <p:cNvSpPr/>
            <p:nvPr/>
          </p:nvSpPr>
          <p:spPr bwMode="auto">
            <a:xfrm>
              <a:off x="4426132" y="2161249"/>
              <a:ext cx="4379912" cy="1028700"/>
            </a:xfrm>
            <a:prstGeom prst="round2SameRect">
              <a:avLst>
                <a:gd name="adj1" fmla="val 0"/>
                <a:gd name="adj2" fmla="val 0"/>
              </a:avLst>
            </a:prstGeom>
            <a:solidFill>
              <a:srgbClr val="F9F9F9"/>
            </a:solidFill>
            <a:ln w="12700" algn="ctr">
              <a:noFill/>
              <a:round/>
              <a:headEnd/>
              <a:tailEnd/>
            </a:ln>
            <a:effectLst>
              <a:outerShdw blurRad="63500" sx="101000" sy="101000" algn="ctr" rotWithShape="0">
                <a:prstClr val="black">
                  <a:alpha val="20000"/>
                </a:prstClr>
              </a:outerShdw>
            </a:effectLst>
          </p:spPr>
          <p:txBody>
            <a:bodyPr wrap="none" lIns="68562" tIns="34281" rIns="68562" bIns="34281" anchor="ctr"/>
            <a:lstStyle/>
            <a:p>
              <a:pPr eaLnBrk="0" hangingPunct="0">
                <a:buClr>
                  <a:srgbClr val="990000"/>
                </a:buClr>
                <a:buSzPct val="60000"/>
                <a:defRPr/>
              </a:pPr>
              <a:endParaRPr lang="zh-CN" altLang="zh-CN" sz="1600" dirty="0">
                <a:solidFill>
                  <a:srgbClr val="000000"/>
                </a:solidFill>
                <a:latin typeface="微软雅黑" pitchFamily="34" charset="-122"/>
                <a:ea typeface="微软雅黑" pitchFamily="34" charset="-122"/>
                <a:cs typeface="Arial" pitchFamily="34" charset="0"/>
              </a:endParaRPr>
            </a:p>
          </p:txBody>
        </p:sp>
        <p:sp>
          <p:nvSpPr>
            <p:cNvPr id="53" name="同侧圆角矩形 52"/>
            <p:cNvSpPr/>
            <p:nvPr/>
          </p:nvSpPr>
          <p:spPr bwMode="auto">
            <a:xfrm>
              <a:off x="4436098" y="1928911"/>
              <a:ext cx="4380659" cy="324000"/>
            </a:xfrm>
            <a:prstGeom prst="round2SameRect">
              <a:avLst>
                <a:gd name="adj1" fmla="val 0"/>
                <a:gd name="adj2" fmla="val 0"/>
              </a:avLst>
            </a:prstGeom>
            <a:solidFill>
              <a:srgbClr val="BC0000"/>
            </a:solidFill>
            <a:ln>
              <a:headEnd/>
              <a:tailEnd/>
            </a:ln>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lIns="16846" tIns="8423" rIns="16846" bIns="8423" anchor="ctr" anchorCtr="1"/>
            <a:lstStyle/>
            <a:p>
              <a:pPr defTabSz="588012" eaLnBrk="0" hangingPunct="0">
                <a:buSzPct val="60000"/>
                <a:defRPr/>
              </a:pPr>
              <a:r>
                <a:rPr lang="zh-CN" altLang="en-US" sz="1400" b="1" dirty="0" smtClean="0">
                  <a:solidFill>
                    <a:prstClr val="white"/>
                  </a:solidFill>
                  <a:latin typeface="微软雅黑" pitchFamily="34" charset="-122"/>
                  <a:ea typeface="微软雅黑" pitchFamily="34" charset="-122"/>
                  <a:cs typeface="Arial" pitchFamily="34" charset="0"/>
                </a:rPr>
                <a:t>日均交易量</a:t>
              </a:r>
              <a:endParaRPr lang="en-US" altLang="zh-CN" sz="1400" b="1" dirty="0" smtClean="0">
                <a:solidFill>
                  <a:prstClr val="white"/>
                </a:solidFill>
                <a:latin typeface="微软雅黑" pitchFamily="34" charset="-122"/>
                <a:ea typeface="微软雅黑" pitchFamily="34" charset="-122"/>
                <a:cs typeface="Arial" pitchFamily="34" charset="0"/>
              </a:endParaRPr>
            </a:p>
          </p:txBody>
        </p:sp>
        <p:sp>
          <p:nvSpPr>
            <p:cNvPr id="54" name="Rectangle 2"/>
            <p:cNvSpPr txBox="1">
              <a:spLocks noChangeArrowheads="1"/>
            </p:cNvSpPr>
            <p:nvPr/>
          </p:nvSpPr>
          <p:spPr bwMode="auto">
            <a:xfrm>
              <a:off x="4475344" y="2402550"/>
              <a:ext cx="4090806" cy="659848"/>
            </a:xfrm>
            <a:prstGeom prst="rect">
              <a:avLst/>
            </a:prstGeom>
            <a:noFill/>
            <a:ln w="28575">
              <a:noFill/>
            </a:ln>
            <a:effectLst/>
            <a:extLst>
              <a:ext uri="{909E8E84-426E-40dd-AFC4-6F175D3DCCD1}"/>
              <a:ext uri="{91240B29-F687-4f45-9708-019B960494DF}"/>
              <a:ext uri="{AF507438-7753-43e0-B8FC-AC1667EBCBE1}"/>
            </a:extLst>
          </p:spPr>
          <p:txBody>
            <a:bodyPr lIns="60097" tIns="30044" rIns="60097" bIns="30044"/>
            <a:lstStyle/>
            <a:p>
              <a:pPr marL="182880" lvl="1" indent="-182880" defTabSz="685617" eaLnBrk="0" hangingPunct="0">
                <a:spcAft>
                  <a:spcPts val="400"/>
                </a:spcAft>
                <a:buClr>
                  <a:schemeClr val="bg1">
                    <a:lumMod val="50000"/>
                  </a:schemeClr>
                </a:buClr>
                <a:buSzPct val="85000"/>
                <a:buFont typeface="Wingdings" pitchFamily="2" charset="2"/>
                <a:buChar char="l"/>
                <a:defRPr/>
              </a:pPr>
              <a:r>
                <a:rPr lang="en-US" altLang="zh-CN" sz="1400" dirty="0" smtClean="0">
                  <a:latin typeface="微软雅黑" pitchFamily="34" charset="-122"/>
                  <a:ea typeface="微软雅黑" pitchFamily="34" charset="-122"/>
                </a:rPr>
                <a:t>300</a:t>
              </a:r>
              <a:r>
                <a:rPr lang="zh-CN" altLang="en-US" sz="1400" dirty="0" smtClean="0">
                  <a:latin typeface="微软雅黑" pitchFamily="34" charset="-122"/>
                  <a:ea typeface="微软雅黑" pitchFamily="34" charset="-122"/>
                </a:rPr>
                <a:t>万笔</a:t>
              </a:r>
              <a:r>
                <a:rPr lang="en-US" altLang="zh-CN" sz="1400" dirty="0" smtClean="0">
                  <a:latin typeface="微软雅黑" pitchFamily="34" charset="-122"/>
                  <a:ea typeface="微软雅黑" pitchFamily="34" charset="-122"/>
                </a:rPr>
                <a:t>+</a:t>
              </a:r>
            </a:p>
            <a:p>
              <a:pPr marL="182880" lvl="1" indent="-182880" defTabSz="685617" eaLnBrk="0" hangingPunct="0">
                <a:spcAft>
                  <a:spcPts val="400"/>
                </a:spcAft>
                <a:buClr>
                  <a:schemeClr val="bg1">
                    <a:lumMod val="50000"/>
                  </a:schemeClr>
                </a:buClr>
                <a:buSzPct val="85000"/>
                <a:buFont typeface="Wingdings" pitchFamily="2" charset="2"/>
                <a:buChar char="l"/>
                <a:defRPr/>
              </a:pPr>
              <a:r>
                <a:rPr lang="zh-CN" altLang="en-US" sz="1400" kern="0" dirty="0">
                  <a:solidFill>
                    <a:schemeClr val="tx1">
                      <a:lumMod val="75000"/>
                      <a:lumOff val="25000"/>
                    </a:schemeClr>
                  </a:solidFill>
                  <a:latin typeface="微软雅黑" pitchFamily="34" charset="-122"/>
                  <a:ea typeface="微软雅黑" pitchFamily="34" charset="-122"/>
                  <a:cs typeface="Arial" pitchFamily="34" charset="0"/>
                </a:rPr>
                <a:t>账</a:t>
              </a:r>
              <a:r>
                <a:rPr lang="zh-CN" altLang="en-US" sz="1400" kern="0" dirty="0" smtClean="0">
                  <a:solidFill>
                    <a:schemeClr val="tx1">
                      <a:lumMod val="75000"/>
                      <a:lumOff val="25000"/>
                    </a:schemeClr>
                  </a:solidFill>
                  <a:latin typeface="微软雅黑" pitchFamily="34" charset="-122"/>
                  <a:ea typeface="微软雅黑" pitchFamily="34" charset="-122"/>
                  <a:cs typeface="Arial" pitchFamily="34" charset="0"/>
                </a:rPr>
                <a:t>务交易</a:t>
              </a:r>
              <a:r>
                <a:rPr lang="en-US" altLang="zh-CN" sz="1400" kern="0" dirty="0" smtClean="0">
                  <a:solidFill>
                    <a:schemeClr val="tx1">
                      <a:lumMod val="75000"/>
                      <a:lumOff val="25000"/>
                    </a:schemeClr>
                  </a:solidFill>
                  <a:latin typeface="微软雅黑" pitchFamily="34" charset="-122"/>
                  <a:ea typeface="微软雅黑" pitchFamily="34" charset="-122"/>
                  <a:cs typeface="Arial" pitchFamily="34" charset="0"/>
                </a:rPr>
                <a:t>100</a:t>
              </a:r>
              <a:r>
                <a:rPr lang="zh-CN" altLang="en-US" sz="1400" kern="0" dirty="0" smtClean="0">
                  <a:solidFill>
                    <a:schemeClr val="tx1">
                      <a:lumMod val="75000"/>
                      <a:lumOff val="25000"/>
                    </a:schemeClr>
                  </a:solidFill>
                  <a:latin typeface="微软雅黑" pitchFamily="34" charset="-122"/>
                  <a:ea typeface="微软雅黑" pitchFamily="34" charset="-122"/>
                  <a:cs typeface="Arial" pitchFamily="34" charset="0"/>
                </a:rPr>
                <a:t>万笔</a:t>
              </a:r>
              <a:r>
                <a:rPr lang="en-US" altLang="zh-CN" sz="1400" kern="0" dirty="0" smtClean="0">
                  <a:solidFill>
                    <a:schemeClr val="tx1">
                      <a:lumMod val="75000"/>
                      <a:lumOff val="25000"/>
                    </a:schemeClr>
                  </a:solidFill>
                  <a:latin typeface="微软雅黑" pitchFamily="34" charset="-122"/>
                  <a:ea typeface="微软雅黑" pitchFamily="34" charset="-122"/>
                  <a:cs typeface="Arial" pitchFamily="34" charset="0"/>
                </a:rPr>
                <a:t>+</a:t>
              </a:r>
              <a:endParaRPr lang="en-US" altLang="zh-CN" sz="1200" kern="0" dirty="0">
                <a:solidFill>
                  <a:schemeClr val="tx1">
                    <a:lumMod val="75000"/>
                    <a:lumOff val="25000"/>
                  </a:schemeClr>
                </a:solidFill>
                <a:latin typeface="微软雅黑" pitchFamily="34" charset="-122"/>
                <a:ea typeface="微软雅黑" pitchFamily="34" charset="-122"/>
                <a:cs typeface="Arial" pitchFamily="34" charset="0"/>
              </a:endParaRPr>
            </a:p>
          </p:txBody>
        </p:sp>
      </p:grpSp>
      <p:grpSp>
        <p:nvGrpSpPr>
          <p:cNvPr id="55" name="组合 86"/>
          <p:cNvGrpSpPr/>
          <p:nvPr/>
        </p:nvGrpSpPr>
        <p:grpSpPr>
          <a:xfrm>
            <a:off x="554725" y="830007"/>
            <a:ext cx="3885092" cy="1046385"/>
            <a:chOff x="4429472" y="825939"/>
            <a:chExt cx="4380659" cy="1046385"/>
          </a:xfrm>
        </p:grpSpPr>
        <p:sp>
          <p:nvSpPr>
            <p:cNvPr id="56" name="同侧圆角矩形 55"/>
            <p:cNvSpPr/>
            <p:nvPr/>
          </p:nvSpPr>
          <p:spPr bwMode="auto">
            <a:xfrm>
              <a:off x="4437244" y="1156361"/>
              <a:ext cx="4368800" cy="715963"/>
            </a:xfrm>
            <a:prstGeom prst="round2SameRect">
              <a:avLst>
                <a:gd name="adj1" fmla="val 0"/>
                <a:gd name="adj2" fmla="val 0"/>
              </a:avLst>
            </a:prstGeom>
            <a:solidFill>
              <a:srgbClr val="F9F9F9"/>
            </a:solidFill>
            <a:ln w="12700" algn="ctr">
              <a:noFill/>
              <a:round/>
              <a:headEnd/>
              <a:tailEnd/>
            </a:ln>
            <a:effectLst>
              <a:outerShdw blurRad="63500" sx="101000" sy="101000" algn="ctr" rotWithShape="0">
                <a:prstClr val="black">
                  <a:alpha val="20000"/>
                </a:prstClr>
              </a:outerShdw>
            </a:effectLst>
          </p:spPr>
          <p:txBody>
            <a:bodyPr wrap="none" lIns="68562" tIns="34281" rIns="68562" bIns="34281" anchor="ctr"/>
            <a:lstStyle/>
            <a:p>
              <a:pPr eaLnBrk="0" hangingPunct="0">
                <a:buClr>
                  <a:srgbClr val="990000"/>
                </a:buClr>
                <a:buSzPct val="60000"/>
                <a:defRPr/>
              </a:pPr>
              <a:endParaRPr lang="zh-CN" altLang="zh-CN" sz="1600" dirty="0">
                <a:solidFill>
                  <a:srgbClr val="000000"/>
                </a:solidFill>
                <a:latin typeface="微软雅黑" pitchFamily="34" charset="-122"/>
                <a:ea typeface="微软雅黑" pitchFamily="34" charset="-122"/>
                <a:cs typeface="Arial" pitchFamily="34" charset="0"/>
              </a:endParaRPr>
            </a:p>
          </p:txBody>
        </p:sp>
        <p:sp>
          <p:nvSpPr>
            <p:cNvPr id="57" name="Rectangle 2"/>
            <p:cNvSpPr txBox="1">
              <a:spLocks noChangeArrowheads="1"/>
            </p:cNvSpPr>
            <p:nvPr/>
          </p:nvSpPr>
          <p:spPr bwMode="auto">
            <a:xfrm>
              <a:off x="4475344" y="1256374"/>
              <a:ext cx="4090806" cy="572426"/>
            </a:xfrm>
            <a:prstGeom prst="rect">
              <a:avLst/>
            </a:prstGeom>
            <a:noFill/>
            <a:ln w="28575">
              <a:noFill/>
            </a:ln>
            <a:effectLst/>
            <a:extLst>
              <a:ext uri="{909E8E84-426E-40dd-AFC4-6F175D3DCCD1}"/>
              <a:ext uri="{91240B29-F687-4f45-9708-019B960494DF}"/>
              <a:ext uri="{AF507438-7753-43e0-B8FC-AC1667EBCBE1}"/>
            </a:extLst>
          </p:spPr>
          <p:txBody>
            <a:bodyPr lIns="60097" tIns="30044" rIns="60097" bIns="30044"/>
            <a:lstStyle/>
            <a:p>
              <a:pPr marL="182880" lvl="1" indent="-182880" defTabSz="685617" eaLnBrk="0" hangingPunct="0">
                <a:spcAft>
                  <a:spcPts val="400"/>
                </a:spcAft>
                <a:buClr>
                  <a:schemeClr val="bg1">
                    <a:lumMod val="50000"/>
                  </a:schemeClr>
                </a:buClr>
                <a:buSzPct val="100000"/>
                <a:buFont typeface="Wingdings" pitchFamily="2" charset="2"/>
                <a:buChar char="l"/>
                <a:defRPr/>
              </a:pPr>
              <a:r>
                <a:rPr lang="en-US" altLang="zh-CN" sz="1200" dirty="0" smtClean="0">
                  <a:latin typeface="微软雅黑" pitchFamily="34" charset="-122"/>
                  <a:ea typeface="微软雅黑" pitchFamily="34" charset="-122"/>
                  <a:cs typeface="Arial" pitchFamily="34" charset="0"/>
                </a:rPr>
                <a:t>8321</a:t>
              </a:r>
              <a:r>
                <a:rPr lang="zh-CN" altLang="en-US" sz="1200" dirty="0" smtClean="0">
                  <a:latin typeface="微软雅黑" pitchFamily="34" charset="-122"/>
                  <a:ea typeface="微软雅黑" pitchFamily="34" charset="-122"/>
                  <a:cs typeface="Arial" pitchFamily="34" charset="0"/>
                </a:rPr>
                <a:t>亿元人民币</a:t>
              </a:r>
              <a:endParaRPr lang="en-US" altLang="zh-CN" sz="1400" b="1" kern="0" dirty="0">
                <a:solidFill>
                  <a:srgbClr val="C00000"/>
                </a:solidFill>
                <a:latin typeface="微软雅黑" pitchFamily="34" charset="-122"/>
                <a:ea typeface="微软雅黑" pitchFamily="34" charset="-122"/>
                <a:cs typeface="Arial" pitchFamily="34" charset="0"/>
              </a:endParaRPr>
            </a:p>
          </p:txBody>
        </p:sp>
        <p:sp>
          <p:nvSpPr>
            <p:cNvPr id="58" name="同侧圆角矩形 57"/>
            <p:cNvSpPr/>
            <p:nvPr/>
          </p:nvSpPr>
          <p:spPr bwMode="auto">
            <a:xfrm>
              <a:off x="4429472" y="825939"/>
              <a:ext cx="4380659" cy="324000"/>
            </a:xfrm>
            <a:prstGeom prst="round2SameRect">
              <a:avLst>
                <a:gd name="adj1" fmla="val 0"/>
                <a:gd name="adj2" fmla="val 0"/>
              </a:avLst>
            </a:prstGeom>
            <a:solidFill>
              <a:srgbClr val="BC0000"/>
            </a:solidFill>
            <a:ln>
              <a:headEnd/>
              <a:tailEnd/>
            </a:ln>
            <a:scene3d>
              <a:camera prst="orthographicFront">
                <a:rot lat="0" lon="0" rev="0"/>
              </a:camera>
              <a:lightRig rig="threePt" dir="t">
                <a:rot lat="0" lon="0" rev="1200000"/>
              </a:lightRig>
            </a:scene3d>
            <a:sp3d/>
          </p:spPr>
          <p:style>
            <a:lnRef idx="0">
              <a:schemeClr val="accent1"/>
            </a:lnRef>
            <a:fillRef idx="3">
              <a:schemeClr val="accent1"/>
            </a:fillRef>
            <a:effectRef idx="3">
              <a:schemeClr val="accent1"/>
            </a:effectRef>
            <a:fontRef idx="minor">
              <a:schemeClr val="lt1"/>
            </a:fontRef>
          </p:style>
          <p:txBody>
            <a:bodyPr lIns="16846" tIns="8423" rIns="16846" bIns="8423" anchor="ctr" anchorCtr="1"/>
            <a:lstStyle/>
            <a:p>
              <a:pPr defTabSz="588012" eaLnBrk="0" hangingPunct="0">
                <a:buSzPct val="60000"/>
                <a:defRPr/>
              </a:pPr>
              <a:r>
                <a:rPr lang="zh-CN" altLang="en-US" sz="1400" b="1" dirty="0" smtClean="0">
                  <a:solidFill>
                    <a:prstClr val="white"/>
                  </a:solidFill>
                  <a:latin typeface="微软雅黑" pitchFamily="34" charset="-122"/>
                  <a:ea typeface="微软雅黑" pitchFamily="34" charset="-122"/>
                  <a:cs typeface="Arial" pitchFamily="34" charset="0"/>
                </a:rPr>
                <a:t>运行总资产</a:t>
              </a:r>
              <a:endParaRPr lang="en-US" altLang="zh-CN" sz="1400" b="1" dirty="0">
                <a:solidFill>
                  <a:prstClr val="white"/>
                </a:solidFill>
                <a:latin typeface="微软雅黑" pitchFamily="34" charset="-122"/>
                <a:ea typeface="微软雅黑" pitchFamily="34" charset="-122"/>
                <a:cs typeface="Arial" pitchFamily="34" charset="0"/>
              </a:endParaRPr>
            </a:p>
          </p:txBody>
        </p:sp>
      </p:grpSp>
      <p:sp>
        <p:nvSpPr>
          <p:cNvPr id="59" name="标题 1"/>
          <p:cNvSpPr txBox="1">
            <a:spLocks/>
          </p:cNvSpPr>
          <p:nvPr/>
        </p:nvSpPr>
        <p:spPr>
          <a:xfrm>
            <a:off x="180000" y="54000"/>
            <a:ext cx="7427168"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zh-CN" altLang="en-US" dirty="0"/>
              <a:t>信息科技建设</a:t>
            </a:r>
            <a:r>
              <a:rPr lang="en-US" altLang="zh-CN" dirty="0"/>
              <a:t>– </a:t>
            </a:r>
            <a:r>
              <a:rPr lang="zh-CN" altLang="en-US" sz="2400" dirty="0"/>
              <a:t>应用系统建设</a:t>
            </a:r>
          </a:p>
        </p:txBody>
      </p:sp>
    </p:spTree>
    <p:extLst>
      <p:ext uri="{BB962C8B-B14F-4D97-AF65-F5344CB8AC3E}">
        <p14:creationId xmlns:p14="http://schemas.microsoft.com/office/powerpoint/2010/main" val="2769409090"/>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4"/>
          </p:nvPr>
        </p:nvSpPr>
        <p:spPr/>
        <p:txBody>
          <a:bodyPr/>
          <a:lstStyle/>
          <a:p>
            <a:r>
              <a:rPr lang="en-US" altLang="zh-CN" smtClean="0"/>
              <a:t>Page </a:t>
            </a:r>
            <a:fld id="{99EF89E6-0A8F-45A7-A624-A99DD6C9867F}" type="slidenum">
              <a:rPr lang="en-US" altLang="zh-CN" smtClean="0"/>
              <a:pPr/>
              <a:t>6</a:t>
            </a:fld>
            <a:r>
              <a:rPr lang="en-US" altLang="zh-CN" smtClean="0"/>
              <a:t> </a:t>
            </a:r>
            <a:endParaRPr lang="en-US" altLang="zh-CN"/>
          </a:p>
        </p:txBody>
      </p:sp>
      <p:sp>
        <p:nvSpPr>
          <p:cNvPr id="5" name="矩形 4"/>
          <p:cNvSpPr/>
          <p:nvPr/>
        </p:nvSpPr>
        <p:spPr bwMode="hidden">
          <a:xfrm>
            <a:off x="2577392" y="2001318"/>
            <a:ext cx="922168" cy="75776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4800" b="1" dirty="0" smtClean="0">
                <a:solidFill>
                  <a:schemeClr val="bg1"/>
                </a:solidFill>
                <a:latin typeface="+mj-lt"/>
                <a:ea typeface="微软雅黑" panose="020B0503020204020204" pitchFamily="34" charset="-122"/>
              </a:rPr>
              <a:t>1</a:t>
            </a:r>
            <a:endParaRPr lang="zh-CN" altLang="en-US" sz="4800" b="1" dirty="0">
              <a:solidFill>
                <a:schemeClr val="bg1"/>
              </a:solidFill>
              <a:latin typeface="+mj-lt"/>
              <a:ea typeface="微软雅黑" panose="020B0503020204020204" pitchFamily="34" charset="-122"/>
            </a:endParaRPr>
          </a:p>
        </p:txBody>
      </p:sp>
      <p:sp>
        <p:nvSpPr>
          <p:cNvPr id="8" name="矩形 7"/>
          <p:cNvSpPr/>
          <p:nvPr/>
        </p:nvSpPr>
        <p:spPr bwMode="hidden">
          <a:xfrm>
            <a:off x="3634329" y="4041672"/>
            <a:ext cx="5931360" cy="757767"/>
          </a:xfrm>
          <a:prstGeom prst="rect">
            <a:avLst/>
          </a:prstGeom>
          <a:solidFill>
            <a:srgbClr val="00B0F0"/>
          </a:solidFill>
          <a:ln w="9525">
            <a:noFill/>
            <a:miter lim="800000"/>
            <a:headEnd/>
            <a:tailEnd/>
          </a:ln>
          <a:effectLst/>
        </p:spPr>
        <p:txBody>
          <a:bodyPr wrap="none" rtlCol="0" anchor="ctr"/>
          <a:lstStyle/>
          <a:p>
            <a:r>
              <a:rPr lang="zh-CN" altLang="en-US" sz="3200" b="1" dirty="0">
                <a:ea typeface="微软雅黑" pitchFamily="34" charset="-122"/>
                <a:cs typeface="Arial" pitchFamily="34" charset="0"/>
              </a:rPr>
              <a:t>项目</a:t>
            </a:r>
            <a:r>
              <a:rPr lang="zh-CN" altLang="en-US" sz="3200" b="1" dirty="0" smtClean="0">
                <a:ea typeface="微软雅黑" pitchFamily="34" charset="-122"/>
                <a:cs typeface="Arial" pitchFamily="34" charset="0"/>
              </a:rPr>
              <a:t>实施经验</a:t>
            </a:r>
            <a:endParaRPr lang="en-US" altLang="zh-CN" sz="3200" b="1" dirty="0">
              <a:ea typeface="微软雅黑" pitchFamily="34" charset="-122"/>
              <a:cs typeface="Arial" pitchFamily="34" charset="0"/>
            </a:endParaRPr>
          </a:p>
        </p:txBody>
      </p:sp>
      <p:sp>
        <p:nvSpPr>
          <p:cNvPr id="9" name="矩形 8"/>
          <p:cNvSpPr/>
          <p:nvPr/>
        </p:nvSpPr>
        <p:spPr bwMode="hidden">
          <a:xfrm>
            <a:off x="3647728" y="3015256"/>
            <a:ext cx="5931360" cy="757767"/>
          </a:xfrm>
          <a:prstGeom prst="rect">
            <a:avLst/>
          </a:prstGeom>
          <a:solidFill>
            <a:srgbClr val="00B0F0"/>
          </a:solidFill>
          <a:ln w="9525">
            <a:noFill/>
            <a:miter lim="800000"/>
            <a:headEnd/>
            <a:tailEnd/>
          </a:ln>
          <a:effectLst/>
        </p:spPr>
        <p:txBody>
          <a:bodyPr wrap="none" rtlCol="0" anchor="ctr"/>
          <a:lstStyle/>
          <a:p>
            <a:r>
              <a:rPr lang="zh-CN" altLang="en-US" sz="3200" b="1" dirty="0" smtClean="0">
                <a:ea typeface="微软雅黑" pitchFamily="34" charset="-122"/>
                <a:cs typeface="Arial" pitchFamily="34" charset="0"/>
              </a:rPr>
              <a:t>共享服务中心</a:t>
            </a:r>
            <a:r>
              <a:rPr lang="en-US" altLang="zh-CN" sz="3200" b="1" dirty="0" smtClean="0">
                <a:ea typeface="微软雅黑" pitchFamily="34" charset="-122"/>
                <a:cs typeface="Arial" pitchFamily="34" charset="0"/>
              </a:rPr>
              <a:t>IT</a:t>
            </a:r>
            <a:r>
              <a:rPr lang="zh-CN" altLang="en-US" sz="3200" b="1" dirty="0" smtClean="0">
                <a:ea typeface="微软雅黑" pitchFamily="34" charset="-122"/>
                <a:cs typeface="Arial" pitchFamily="34" charset="0"/>
              </a:rPr>
              <a:t>系统建设</a:t>
            </a:r>
            <a:endParaRPr lang="en-US" altLang="zh-CN" sz="3200" b="1" dirty="0">
              <a:ea typeface="微软雅黑" pitchFamily="34" charset="-122"/>
              <a:cs typeface="Arial" pitchFamily="34" charset="0"/>
            </a:endParaRPr>
          </a:p>
        </p:txBody>
      </p:sp>
      <p:sp>
        <p:nvSpPr>
          <p:cNvPr id="10" name="矩形 9"/>
          <p:cNvSpPr/>
          <p:nvPr/>
        </p:nvSpPr>
        <p:spPr bwMode="hidden">
          <a:xfrm>
            <a:off x="3647728" y="1988840"/>
            <a:ext cx="5931360" cy="757767"/>
          </a:xfrm>
          <a:prstGeom prst="rect">
            <a:avLst/>
          </a:prstGeom>
          <a:solidFill>
            <a:srgbClr val="00B0F0"/>
          </a:solidFill>
          <a:ln w="9525">
            <a:noFill/>
            <a:miter lim="800000"/>
            <a:headEnd/>
            <a:tailEnd/>
          </a:ln>
          <a:effectLst/>
        </p:spPr>
        <p:txBody>
          <a:bodyPr wrap="none" rtlCol="0" anchor="ctr"/>
          <a:lstStyle/>
          <a:p>
            <a:pPr lvl="0"/>
            <a:r>
              <a:rPr lang="en-US" altLang="zh-CN" sz="3200" b="1" dirty="0" smtClean="0">
                <a:ea typeface="微软雅黑" pitchFamily="34" charset="-122"/>
                <a:cs typeface="Arial" pitchFamily="34" charset="0"/>
              </a:rPr>
              <a:t>IT</a:t>
            </a:r>
            <a:r>
              <a:rPr lang="zh-CN" altLang="en-US" sz="3200" b="1" dirty="0" smtClean="0">
                <a:ea typeface="微软雅黑" pitchFamily="34" charset="-122"/>
                <a:cs typeface="Arial" pitchFamily="34" charset="0"/>
              </a:rPr>
              <a:t>治理架构</a:t>
            </a:r>
            <a:endParaRPr lang="en-US" altLang="zh-CN" sz="3200" b="1" dirty="0">
              <a:ea typeface="微软雅黑" pitchFamily="34" charset="-122"/>
              <a:cs typeface="Arial" pitchFamily="34" charset="0"/>
            </a:endParaRPr>
          </a:p>
        </p:txBody>
      </p:sp>
      <p:sp>
        <p:nvSpPr>
          <p:cNvPr id="11" name="矩形 10"/>
          <p:cNvSpPr/>
          <p:nvPr/>
        </p:nvSpPr>
        <p:spPr bwMode="hidden">
          <a:xfrm>
            <a:off x="2577392" y="3024614"/>
            <a:ext cx="922168" cy="75776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4800" b="1" dirty="0">
                <a:solidFill>
                  <a:schemeClr val="bg1"/>
                </a:solidFill>
                <a:latin typeface="+mj-lt"/>
                <a:ea typeface="微软雅黑" panose="020B0503020204020204" pitchFamily="34" charset="-122"/>
              </a:rPr>
              <a:t>2</a:t>
            </a:r>
            <a:endParaRPr lang="zh-CN" altLang="en-US" sz="4800" b="1" dirty="0">
              <a:solidFill>
                <a:schemeClr val="bg1"/>
              </a:solidFill>
              <a:latin typeface="+mj-lt"/>
              <a:ea typeface="微软雅黑" panose="020B0503020204020204" pitchFamily="34" charset="-122"/>
            </a:endParaRPr>
          </a:p>
        </p:txBody>
      </p:sp>
      <p:sp>
        <p:nvSpPr>
          <p:cNvPr id="12" name="矩形 11"/>
          <p:cNvSpPr/>
          <p:nvPr/>
        </p:nvSpPr>
        <p:spPr bwMode="hidden">
          <a:xfrm>
            <a:off x="2577392" y="4047910"/>
            <a:ext cx="922168" cy="757767"/>
          </a:xfrm>
          <a:prstGeom prst="rect">
            <a:avLst/>
          </a:prstGeom>
          <a:solidFill>
            <a:schemeClr val="accent6">
              <a:lumMod val="75000"/>
            </a:schemeClr>
          </a:solidFill>
          <a:ln w="9525">
            <a:noFill/>
            <a:miter lim="800000"/>
            <a:headEnd/>
            <a:tailEnd/>
          </a:ln>
          <a:effectLst/>
        </p:spPr>
        <p:txBody>
          <a:bodyPr wrap="none" rtlCol="0" anchor="ctr"/>
          <a:lstStyle/>
          <a:p>
            <a:pPr algn="ctr"/>
            <a:r>
              <a:rPr lang="en-US" altLang="zh-CN" sz="4800" b="1" dirty="0">
                <a:solidFill>
                  <a:schemeClr val="bg1"/>
                </a:solidFill>
                <a:latin typeface="+mj-lt"/>
                <a:ea typeface="微软雅黑" panose="020B0503020204020204" pitchFamily="34" charset="-122"/>
              </a:rPr>
              <a:t>3</a:t>
            </a:r>
            <a:endParaRPr lang="zh-CN" altLang="en-US" sz="4800" b="1" dirty="0">
              <a:solidFill>
                <a:schemeClr val="bg1"/>
              </a:solidFill>
              <a:latin typeface="+mj-lt"/>
              <a:ea typeface="微软雅黑" panose="020B0503020204020204" pitchFamily="34" charset="-122"/>
            </a:endParaRPr>
          </a:p>
        </p:txBody>
      </p:sp>
      <p:sp>
        <p:nvSpPr>
          <p:cNvPr id="15" name="Rectangle 2"/>
          <p:cNvSpPr txBox="1">
            <a:spLocks noChangeArrowheads="1"/>
          </p:cNvSpPr>
          <p:nvPr/>
        </p:nvSpPr>
        <p:spPr>
          <a:xfrm>
            <a:off x="263352" y="126515"/>
            <a:ext cx="10873208" cy="500066"/>
          </a:xfrm>
          <a:prstGeom prst="rect">
            <a:avLst/>
          </a:prstGeom>
          <a:noFill/>
        </p:spPr>
        <p:txBody>
          <a:bodyPr anchor="ctr" anchorCtr="0"/>
          <a:lstStyle/>
          <a:p>
            <a:pPr eaLnBrk="0" hangingPunct="0">
              <a:defRPr/>
            </a:pPr>
            <a:r>
              <a:rPr lang="zh-CN" altLang="en-US" sz="2800" b="1" kern="0" dirty="0" smtClean="0">
                <a:solidFill>
                  <a:srgbClr val="006666"/>
                </a:solidFill>
                <a:latin typeface="黑体" panose="02010609060101010101" pitchFamily="49" charset="-122"/>
                <a:ea typeface="黑体" panose="02010609060101010101" pitchFamily="49" charset="-122"/>
                <a:cs typeface="Arial Unicode MS" pitchFamily="34" charset="-122"/>
              </a:rPr>
              <a:t>目录</a:t>
            </a:r>
            <a:r>
              <a:rPr lang="en-US" altLang="zh-CN" sz="2800" b="1" kern="0" dirty="0" smtClean="0">
                <a:solidFill>
                  <a:srgbClr val="006666"/>
                </a:solidFill>
                <a:latin typeface="黑体" panose="02010609060101010101" pitchFamily="49" charset="-122"/>
                <a:ea typeface="黑体" panose="02010609060101010101" pitchFamily="49" charset="-122"/>
                <a:cs typeface="Arial Unicode MS" pitchFamily="34" charset="-122"/>
              </a:rPr>
              <a:t>-Agenda</a:t>
            </a:r>
            <a:endParaRPr lang="zh-CN" altLang="en-US" sz="2800" b="1" kern="0" dirty="0">
              <a:solidFill>
                <a:srgbClr val="006666"/>
              </a:solidFill>
              <a:latin typeface="黑体" panose="02010609060101010101" pitchFamily="49" charset="-122"/>
              <a:ea typeface="黑体" panose="02010609060101010101" pitchFamily="49" charset="-122"/>
              <a:cs typeface="Arial Unicode MS" pitchFamily="34" charset="-122"/>
            </a:endParaRPr>
          </a:p>
        </p:txBody>
      </p:sp>
    </p:spTree>
    <p:extLst>
      <p:ext uri="{BB962C8B-B14F-4D97-AF65-F5344CB8AC3E}">
        <p14:creationId xmlns:p14="http://schemas.microsoft.com/office/powerpoint/2010/main" val="13432760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2" fill="hold" nodeType="clickEffect">
                                  <p:stCondLst>
                                    <p:cond delay="0"/>
                                  </p:stCondLst>
                                  <p:childTnLst>
                                    <p:animClr clrSpc="rgb" dir="cw">
                                      <p:cBhvr>
                                        <p:cTn id="6" dur="2000" fill="hold"/>
                                        <p:tgtEl>
                                          <p:spTgt spid="9"/>
                                        </p:tgtEl>
                                        <p:attrNameLst>
                                          <p:attrName>fillcolor</p:attrName>
                                        </p:attrNameLst>
                                      </p:cBhvr>
                                      <p:to>
                                        <a:schemeClr val="accent2"/>
                                      </p:to>
                                    </p:animClr>
                                    <p:set>
                                      <p:cBhvr>
                                        <p:cTn id="7" dur="2000" fill="hold"/>
                                        <p:tgtEl>
                                          <p:spTgt spid="9"/>
                                        </p:tgtEl>
                                        <p:attrNameLst>
                                          <p:attrName>fill.type</p:attrName>
                                        </p:attrNameLst>
                                      </p:cBhvr>
                                      <p:to>
                                        <p:strVal val="solid"/>
                                      </p:to>
                                    </p:set>
                                    <p:set>
                                      <p:cBhvr>
                                        <p:cTn id="8" dur="2000" fill="hold"/>
                                        <p:tgtEl>
                                          <p:spTgt spid="9"/>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7</a:t>
            </a:fld>
            <a:r>
              <a:rPr lang="en-US" altLang="zh-CN" dirty="0" smtClean="0"/>
              <a:t> </a:t>
            </a:r>
            <a:endParaRPr lang="en-US" altLang="zh-CN" dirty="0"/>
          </a:p>
        </p:txBody>
      </p:sp>
      <p:sp>
        <p:nvSpPr>
          <p:cNvPr id="10" name="矩形 24"/>
          <p:cNvSpPr>
            <a:spLocks noChangeArrowheads="1"/>
          </p:cNvSpPr>
          <p:nvPr/>
        </p:nvSpPr>
        <p:spPr bwMode="auto">
          <a:xfrm>
            <a:off x="4552950" y="3678138"/>
            <a:ext cx="2863850" cy="1728787"/>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1" name="矩形 24"/>
          <p:cNvSpPr>
            <a:spLocks noChangeArrowheads="1"/>
          </p:cNvSpPr>
          <p:nvPr/>
        </p:nvSpPr>
        <p:spPr bwMode="auto">
          <a:xfrm>
            <a:off x="8329613" y="3662263"/>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2" name="矩形 24"/>
          <p:cNvSpPr>
            <a:spLocks noChangeArrowheads="1"/>
          </p:cNvSpPr>
          <p:nvPr/>
        </p:nvSpPr>
        <p:spPr bwMode="auto">
          <a:xfrm>
            <a:off x="776288" y="367813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3" name="矩形 24"/>
          <p:cNvSpPr>
            <a:spLocks noChangeArrowheads="1"/>
          </p:cNvSpPr>
          <p:nvPr/>
        </p:nvSpPr>
        <p:spPr bwMode="auto">
          <a:xfrm>
            <a:off x="8328025" y="674588"/>
            <a:ext cx="2881313"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4" name="矩形 24"/>
          <p:cNvSpPr>
            <a:spLocks noChangeArrowheads="1"/>
          </p:cNvSpPr>
          <p:nvPr/>
        </p:nvSpPr>
        <p:spPr bwMode="auto">
          <a:xfrm>
            <a:off x="4548188" y="663475"/>
            <a:ext cx="2881312"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6" name="矩形 24"/>
          <p:cNvSpPr>
            <a:spLocks noChangeArrowheads="1"/>
          </p:cNvSpPr>
          <p:nvPr/>
        </p:nvSpPr>
        <p:spPr bwMode="auto">
          <a:xfrm>
            <a:off x="768350" y="674588"/>
            <a:ext cx="2879725" cy="1727200"/>
          </a:xfrm>
          <a:prstGeom prst="rect">
            <a:avLst/>
          </a:prstGeom>
          <a:solidFill>
            <a:schemeClr val="bg2"/>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endParaRPr lang="zh-CN" altLang="en-US"/>
          </a:p>
        </p:txBody>
      </p:sp>
      <p:sp>
        <p:nvSpPr>
          <p:cNvPr id="17" name="矩形 24"/>
          <p:cNvSpPr>
            <a:spLocks noChangeArrowheads="1"/>
          </p:cNvSpPr>
          <p:nvPr/>
        </p:nvSpPr>
        <p:spPr bwMode="auto">
          <a:xfrm>
            <a:off x="768350"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IT总体架构</a:t>
            </a:r>
            <a:endParaRPr lang="zh-CN" altLang="en-US"/>
          </a:p>
        </p:txBody>
      </p:sp>
      <p:sp>
        <p:nvSpPr>
          <p:cNvPr id="18" name="矩形 25"/>
          <p:cNvSpPr>
            <a:spLocks noChangeArrowheads="1"/>
          </p:cNvSpPr>
          <p:nvPr/>
        </p:nvSpPr>
        <p:spPr bwMode="auto">
          <a:xfrm>
            <a:off x="4548188" y="2401788"/>
            <a:ext cx="2881312" cy="615950"/>
          </a:xfrm>
          <a:prstGeom prst="rect">
            <a:avLst/>
          </a:prstGeom>
          <a:solidFill>
            <a:srgbClr val="E36C09"/>
          </a:solidFill>
          <a:ln>
            <a:noFill/>
          </a:ln>
          <a:effectLst/>
          <a:extLst>
            <a:ext uri="{91240B29-F687-4F45-9708-019B960494DF}">
              <a14:hiddenLine xmlns:a14="http://schemas.microsoft.com/office/drawing/2010/main" w="9525" cap="flat" cmpd="sng">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CBUS平台</a:t>
            </a:r>
          </a:p>
        </p:txBody>
      </p:sp>
      <p:sp>
        <p:nvSpPr>
          <p:cNvPr id="19" name="矩形 26"/>
          <p:cNvSpPr>
            <a:spLocks noChangeArrowheads="1"/>
          </p:cNvSpPr>
          <p:nvPr/>
        </p:nvSpPr>
        <p:spPr bwMode="auto">
          <a:xfrm>
            <a:off x="8329613" y="240178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EBUS平台</a:t>
            </a:r>
            <a:endParaRPr lang="zh-CN" altLang="en-US"/>
          </a:p>
        </p:txBody>
      </p:sp>
      <p:sp>
        <p:nvSpPr>
          <p:cNvPr id="20" name="矩形 27"/>
          <p:cNvSpPr>
            <a:spLocks noChangeArrowheads="1"/>
          </p:cNvSpPr>
          <p:nvPr/>
        </p:nvSpPr>
        <p:spPr bwMode="auto">
          <a:xfrm>
            <a:off x="766763" y="5405338"/>
            <a:ext cx="2879725" cy="615950"/>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XBUS平台</a:t>
            </a:r>
            <a:endParaRPr lang="zh-CN" altLang="en-US"/>
          </a:p>
        </p:txBody>
      </p:sp>
      <p:sp>
        <p:nvSpPr>
          <p:cNvPr id="21" name="矩形 28"/>
          <p:cNvSpPr>
            <a:spLocks noChangeArrowheads="1"/>
          </p:cNvSpPr>
          <p:nvPr/>
        </p:nvSpPr>
        <p:spPr bwMode="auto">
          <a:xfrm>
            <a:off x="4548188" y="5406925"/>
            <a:ext cx="2879725"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DBUS平台</a:t>
            </a:r>
            <a:endParaRPr lang="zh-CN" altLang="en-US"/>
          </a:p>
        </p:txBody>
      </p:sp>
      <p:sp>
        <p:nvSpPr>
          <p:cNvPr id="22" name="矩形 29"/>
          <p:cNvSpPr>
            <a:spLocks noChangeArrowheads="1"/>
          </p:cNvSpPr>
          <p:nvPr/>
        </p:nvSpPr>
        <p:spPr bwMode="auto">
          <a:xfrm>
            <a:off x="8328025" y="5394225"/>
            <a:ext cx="2881313" cy="614363"/>
          </a:xfrm>
          <a:prstGeom prst="rect">
            <a:avLst/>
          </a:prstGeom>
          <a:solidFill>
            <a:srgbClr val="E36C09"/>
          </a:solidFill>
          <a:ln>
            <a:noFill/>
          </a:ln>
          <a:extLst>
            <a:ext uri="{91240B29-F687-4F45-9708-019B960494DF}">
              <a14:hiddenLine xmlns:a14="http://schemas.microsoft.com/office/drawing/2010/main" w="9525">
                <a:solidFill>
                  <a:srgbClr val="000000"/>
                </a:solidFill>
                <a:miter lim="800000"/>
                <a:headEnd/>
                <a:tailEnd/>
              </a14:hiddenLine>
            </a:ext>
          </a:extLst>
        </p:spPr>
        <p:txBody>
          <a:bodyPr lIns="90170" tIns="46990" rIns="90170" bIns="46990" anchor="ct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ctr"/>
            <a:r>
              <a:rPr lang="zh-CN" altLang="en-US" sz="2000" b="1">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ESB平台</a:t>
            </a:r>
            <a:endParaRPr lang="zh-CN" altLang="en-US"/>
          </a:p>
        </p:txBody>
      </p:sp>
      <p:pic>
        <p:nvPicPr>
          <p:cNvPr id="23" name="Picture 16" descr="53b38a10177df"/>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11225" y="746025"/>
            <a:ext cx="2520950" cy="1685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17" descr="53b38a11d588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06563" y="1034950"/>
            <a:ext cx="935037" cy="792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1" name="Picture 18" descr="53b3685521a81"/>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8328025" y="747613"/>
            <a:ext cx="2808288" cy="151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2" name="Picture 19" descr="53b36854a7590"/>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328025" y="3698775"/>
            <a:ext cx="2808288"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3" name="Picture 20" descr="53b3685488e10"/>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4584700" y="3698775"/>
            <a:ext cx="2736850" cy="169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4" name="Picture 21" descr="53b36854cd6f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39788" y="3698775"/>
            <a:ext cx="2736850" cy="1655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22" descr="53b36842790d0"/>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584700" y="601563"/>
            <a:ext cx="2735263" cy="18018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23" descr="53b3683d64267"/>
          <p:cNvPicPr>
            <a:picLocks noChangeAspect="1" noChangeArrowheads="1"/>
          </p:cNvPicPr>
          <p:nvPr/>
        </p:nvPicPr>
        <p:blipFill>
          <a:blip r:embed="rId10" cstate="print">
            <a:extLst>
              <a:ext uri="{28A0092B-C50C-407E-A947-70E740481C1C}">
                <a14:useLocalDpi xmlns:a14="http://schemas.microsoft.com/office/drawing/2010/main" val="0"/>
              </a:ext>
            </a:extLst>
          </a:blip>
          <a:srcRect/>
          <a:stretch>
            <a:fillRect/>
          </a:stretch>
        </p:blipFill>
        <p:spPr bwMode="auto">
          <a:xfrm>
            <a:off x="9050338" y="1395313"/>
            <a:ext cx="1295400" cy="935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817715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mph" presetSubtype="1" nodeType="clickEffect">
                                  <p:stCondLst>
                                    <p:cond delay="0"/>
                                  </p:stCondLst>
                                  <p:childTnLst>
                                    <p:set>
                                      <p:cBhvr>
                                        <p:cTn id="6" dur="indefinite"/>
                                        <p:tgtEl>
                                          <p:spTgt spid="17"/>
                                        </p:tgtEl>
                                        <p:attrNameLst>
                                          <p:attrName>fillcolor</p:attrName>
                                        </p:attrNameLst>
                                      </p:cBhvr>
                                      <p:to>
                                        <p:clrVal>
                                          <a:srgbClr val="CC00FF"/>
                                        </p:clrVal>
                                      </p:to>
                                    </p:set>
                                    <p:set>
                                      <p:cBhvr>
                                        <p:cTn id="7" dur="indefinite"/>
                                        <p:tgtEl>
                                          <p:spTgt spid="17"/>
                                        </p:tgtEl>
                                        <p:attrNameLst>
                                          <p:attrName>fill.type</p:attrName>
                                        </p:attrNameLst>
                                      </p:cBhvr>
                                      <p:to>
                                        <p:strVal val="solid"/>
                                      </p:to>
                                    </p:set>
                                    <p:set>
                                      <p:cBhvr>
                                        <p:cTn id="8" dur="indefinite"/>
                                        <p:tgtEl>
                                          <p:spTgt spid="17"/>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p:cNvSpPr>
            <a:spLocks noGrp="1"/>
          </p:cNvSpPr>
          <p:nvPr>
            <p:ph type="sldNum" sz="quarter" idx="4"/>
          </p:nvPr>
        </p:nvSpPr>
        <p:spPr>
          <a:xfrm>
            <a:off x="263352" y="6513299"/>
            <a:ext cx="1219200" cy="323850"/>
          </a:xfrm>
        </p:spPr>
        <p:txBody>
          <a:bodyPr/>
          <a:lstStyle/>
          <a:p>
            <a:r>
              <a:rPr lang="en-US" altLang="zh-CN" dirty="0" smtClean="0"/>
              <a:t>Page </a:t>
            </a:r>
            <a:fld id="{99EF89E6-0A8F-45A7-A624-A99DD6C9867F}" type="slidenum">
              <a:rPr lang="en-US" altLang="zh-CN" smtClean="0"/>
              <a:pPr/>
              <a:t>8</a:t>
            </a:fld>
            <a:r>
              <a:rPr lang="en-US" altLang="zh-CN" dirty="0" smtClean="0"/>
              <a:t> </a:t>
            </a:r>
            <a:endParaRPr lang="en-US" altLang="zh-CN" dirty="0"/>
          </a:p>
        </p:txBody>
      </p:sp>
      <p:sp>
        <p:nvSpPr>
          <p:cNvPr id="3" name="Rectangle 4"/>
          <p:cNvSpPr>
            <a:spLocks noChangeArrowheads="1"/>
          </p:cNvSpPr>
          <p:nvPr/>
        </p:nvSpPr>
        <p:spPr bwMode="auto">
          <a:xfrm>
            <a:off x="1524000" y="1072"/>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spAutoFit/>
          </a:bodyPr>
          <a:lstStyle/>
          <a:p>
            <a:endParaRPr lang="zh-CN" altLang="en-US"/>
          </a:p>
        </p:txBody>
      </p:sp>
      <p:sp>
        <p:nvSpPr>
          <p:cNvPr id="5" name="标题 1"/>
          <p:cNvSpPr txBox="1">
            <a:spLocks/>
          </p:cNvSpPr>
          <p:nvPr/>
        </p:nvSpPr>
        <p:spPr>
          <a:xfrm>
            <a:off x="180000" y="54000"/>
            <a:ext cx="10972800" cy="714375"/>
          </a:xfrm>
          <a:prstGeom prst="rect">
            <a:avLst/>
          </a:prstGeom>
        </p:spPr>
        <p:txBody>
          <a:bodyPr anchor="ctr" anchorCtr="0"/>
          <a:lstStyle>
            <a:defPPr>
              <a:defRPr lang="zh-CN"/>
            </a:defPPr>
            <a:lvl1pPr eaLnBrk="0" hangingPunct="0">
              <a:defRPr sz="2800" b="1" kern="0">
                <a:solidFill>
                  <a:srgbClr val="006666"/>
                </a:solidFill>
                <a:latin typeface="黑体" panose="02010609060101010101" pitchFamily="49" charset="-122"/>
                <a:ea typeface="黑体" panose="02010609060101010101" pitchFamily="49" charset="-122"/>
                <a:cs typeface="Heiti SC Light"/>
              </a:defRPr>
            </a:lvl1pPr>
            <a:lvl2pPr eaLnBrk="0" hangingPunct="0">
              <a:defRPr sz="2000" b="1">
                <a:solidFill>
                  <a:schemeClr val="accent1"/>
                </a:solidFill>
                <a:latin typeface="微软雅黑" pitchFamily="34" charset="-122"/>
                <a:ea typeface="微软雅黑" pitchFamily="34" charset="-122"/>
              </a:defRPr>
            </a:lvl2pPr>
            <a:lvl3pPr eaLnBrk="0" hangingPunct="0">
              <a:defRPr sz="2000" b="1">
                <a:solidFill>
                  <a:schemeClr val="accent1"/>
                </a:solidFill>
                <a:latin typeface="微软雅黑" pitchFamily="34" charset="-122"/>
                <a:ea typeface="微软雅黑" pitchFamily="34" charset="-122"/>
              </a:defRPr>
            </a:lvl3pPr>
            <a:lvl4pPr eaLnBrk="0" hangingPunct="0">
              <a:defRPr sz="2000" b="1">
                <a:solidFill>
                  <a:schemeClr val="accent1"/>
                </a:solidFill>
                <a:latin typeface="微软雅黑" pitchFamily="34" charset="-122"/>
                <a:ea typeface="微软雅黑" pitchFamily="34" charset="-122"/>
              </a:defRPr>
            </a:lvl4pPr>
            <a:lvl5pPr eaLnBrk="0" hangingPunct="0">
              <a:defRPr sz="2000" b="1">
                <a:solidFill>
                  <a:schemeClr val="accent1"/>
                </a:solidFill>
                <a:latin typeface="微软雅黑" pitchFamily="34" charset="-122"/>
                <a:ea typeface="微软雅黑" pitchFamily="34" charset="-122"/>
              </a:defRPr>
            </a:lvl5pPr>
            <a:lvl6pPr marL="457200" fontAlgn="base">
              <a:spcBef>
                <a:spcPct val="0"/>
              </a:spcBef>
              <a:spcAft>
                <a:spcPct val="0"/>
              </a:spcAft>
              <a:defRPr sz="2000" b="1">
                <a:solidFill>
                  <a:schemeClr val="accent1"/>
                </a:solidFill>
                <a:latin typeface="Arial" charset="0"/>
              </a:defRPr>
            </a:lvl6pPr>
            <a:lvl7pPr marL="914400" fontAlgn="base">
              <a:spcBef>
                <a:spcPct val="0"/>
              </a:spcBef>
              <a:spcAft>
                <a:spcPct val="0"/>
              </a:spcAft>
              <a:defRPr sz="2000" b="1">
                <a:solidFill>
                  <a:schemeClr val="accent1"/>
                </a:solidFill>
                <a:latin typeface="Arial" charset="0"/>
              </a:defRPr>
            </a:lvl7pPr>
            <a:lvl8pPr marL="1371600" fontAlgn="base">
              <a:spcBef>
                <a:spcPct val="0"/>
              </a:spcBef>
              <a:spcAft>
                <a:spcPct val="0"/>
              </a:spcAft>
              <a:defRPr sz="2000" b="1">
                <a:solidFill>
                  <a:schemeClr val="accent1"/>
                </a:solidFill>
                <a:latin typeface="Arial" charset="0"/>
              </a:defRPr>
            </a:lvl8pPr>
            <a:lvl9pPr marL="1828800" fontAlgn="base">
              <a:spcBef>
                <a:spcPct val="0"/>
              </a:spcBef>
              <a:spcAft>
                <a:spcPct val="0"/>
              </a:spcAft>
              <a:defRPr sz="2000" b="1">
                <a:solidFill>
                  <a:schemeClr val="accent1"/>
                </a:solidFill>
                <a:latin typeface="Arial" charset="0"/>
              </a:defRPr>
            </a:lvl9pPr>
          </a:lstStyle>
          <a:p>
            <a:r>
              <a:rPr lang="en-US" altLang="zh-CN" dirty="0"/>
              <a:t>IT</a:t>
            </a:r>
            <a:r>
              <a:rPr lang="zh-CN" altLang="en-US" dirty="0"/>
              <a:t>总体架构</a:t>
            </a:r>
          </a:p>
        </p:txBody>
      </p:sp>
      <p:pic>
        <p:nvPicPr>
          <p:cNvPr id="7" name="图片 6"/>
          <p:cNvPicPr>
            <a:picLocks noChangeAspect="1"/>
          </p:cNvPicPr>
          <p:nvPr/>
        </p:nvPicPr>
        <p:blipFill>
          <a:blip r:embed="rId3"/>
          <a:stretch>
            <a:fillRect/>
          </a:stretch>
        </p:blipFill>
        <p:spPr>
          <a:xfrm>
            <a:off x="263352" y="821303"/>
            <a:ext cx="11640616" cy="5488017"/>
          </a:xfrm>
          <a:prstGeom prst="rect">
            <a:avLst/>
          </a:prstGeom>
        </p:spPr>
      </p:pic>
    </p:spTree>
    <p:extLst>
      <p:ext uri="{BB962C8B-B14F-4D97-AF65-F5344CB8AC3E}">
        <p14:creationId xmlns:p14="http://schemas.microsoft.com/office/powerpoint/2010/main" val="801169004"/>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联盟网银模板">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1_BCS Template White Background final">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hidden">
        <a:solidFill>
          <a:srgbClr val="006600"/>
        </a:solidFill>
        <a:ln w="9525">
          <a:noFill/>
          <a:miter lim="800000"/>
          <a:headEnd/>
          <a:tailEnd/>
        </a:ln>
        <a:effectLst/>
      </a:spPr>
      <a:bodyPr wrap="none" anchor="ctr"/>
      <a:lstStyle>
        <a:defPPr algn="ctr">
          <a:defRPr dirty="0">
            <a:solidFill>
              <a:schemeClr val="bg1"/>
            </a:solidFill>
            <a:latin typeface="Bradley Hand ITC" pitchFamily="66"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zh-CN" altLang="en-US" sz="1800" b="0" i="0" u="none" strike="noStrike" cap="none" normalizeH="0" baseline="0" smtClean="0">
            <a:ln>
              <a:noFill/>
            </a:ln>
            <a:solidFill>
              <a:schemeClr val="tx1"/>
            </a:solidFill>
            <a:effectLst/>
            <a:latin typeface="Arial" charset="0"/>
            <a:ea typeface="宋体" pitchFamily="2" charset="-122"/>
          </a:defRPr>
        </a:defPPr>
      </a:lstStyle>
    </a:lnDef>
  </a:objectDefaults>
  <a:extraClrSchemeLst>
    <a:extraClrScheme>
      <a:clrScheme name="1_BCS Template White Background final 1">
        <a:dk1>
          <a:srgbClr val="000000"/>
        </a:dk1>
        <a:lt1>
          <a:srgbClr val="FFFFFF"/>
        </a:lt1>
        <a:dk2>
          <a:srgbClr val="061DC8"/>
        </a:dk2>
        <a:lt2>
          <a:srgbClr val="727272"/>
        </a:lt2>
        <a:accent1>
          <a:srgbClr val="7889FB"/>
        </a:accent1>
        <a:accent2>
          <a:srgbClr val="C7CDFD"/>
        </a:accent2>
        <a:accent3>
          <a:srgbClr val="FFFFFF"/>
        </a:accent3>
        <a:accent4>
          <a:srgbClr val="000000"/>
        </a:accent4>
        <a:accent5>
          <a:srgbClr val="BEC4FD"/>
        </a:accent5>
        <a:accent6>
          <a:srgbClr val="B4BAE5"/>
        </a:accent6>
        <a:hlink>
          <a:srgbClr val="669900"/>
        </a:hlink>
        <a:folHlink>
          <a:srgbClr val="8CC8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53081</TotalTime>
  <Words>5202</Words>
  <Application>Microsoft Office PowerPoint</Application>
  <PresentationFormat>宽屏</PresentationFormat>
  <Paragraphs>1013</Paragraphs>
  <Slides>55</Slides>
  <Notes>51</Notes>
  <HiddenSlides>0</HiddenSlides>
  <MMClips>0</MMClips>
  <ScaleCrop>false</ScaleCrop>
  <HeadingPairs>
    <vt:vector size="8" baseType="variant">
      <vt:variant>
        <vt:lpstr>已用的字体</vt:lpstr>
      </vt:variant>
      <vt:variant>
        <vt:i4>19</vt:i4>
      </vt:variant>
      <vt:variant>
        <vt:lpstr>主题</vt:lpstr>
      </vt:variant>
      <vt:variant>
        <vt:i4>1</vt:i4>
      </vt:variant>
      <vt:variant>
        <vt:lpstr>嵌入 OLE 服务器</vt:lpstr>
      </vt:variant>
      <vt:variant>
        <vt:i4>4</vt:i4>
      </vt:variant>
      <vt:variant>
        <vt:lpstr>幻灯片标题</vt:lpstr>
      </vt:variant>
      <vt:variant>
        <vt:i4>55</vt:i4>
      </vt:variant>
    </vt:vector>
  </HeadingPairs>
  <TitlesOfParts>
    <vt:vector size="79" baseType="lpstr">
      <vt:lpstr>Arial Unicode MS</vt:lpstr>
      <vt:lpstr>DFKai-SB</vt:lpstr>
      <vt:lpstr>Heiti SC Light</vt:lpstr>
      <vt:lpstr>Helvetica CondensedBlack</vt:lpstr>
      <vt:lpstr>方正姚体</vt:lpstr>
      <vt:lpstr>黑体</vt:lpstr>
      <vt:lpstr>华文琥珀</vt:lpstr>
      <vt:lpstr>华文楷体</vt:lpstr>
      <vt:lpstr>宋体</vt:lpstr>
      <vt:lpstr>微软雅黑</vt:lpstr>
      <vt:lpstr>Arial</vt:lpstr>
      <vt:lpstr>Arial Black</vt:lpstr>
      <vt:lpstr>Bradley Hand ITC</vt:lpstr>
      <vt:lpstr>Brush Script MT</vt:lpstr>
      <vt:lpstr>Calibri</vt:lpstr>
      <vt:lpstr>Cambria</vt:lpstr>
      <vt:lpstr>Century Gothic</vt:lpstr>
      <vt:lpstr>Times New Roman</vt:lpstr>
      <vt:lpstr>Wingdings</vt:lpstr>
      <vt:lpstr>联盟网银模板</vt:lpstr>
      <vt:lpstr>Bitmap Image</vt:lpstr>
      <vt:lpstr>Photo Editor Photo</vt:lpstr>
      <vt:lpstr>Microsoft Visio 2003-2010 绘图</vt:lpstr>
      <vt:lpstr>Visio</vt:lpstr>
      <vt:lpstr>区域性银行共享服务中心实践</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艺术品指数-画廊100指数</vt:lpstr>
      <vt:lpstr>艺术金融产品展示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A、柜员操作简单化</vt:lpstr>
      <vt:lpstr>B、业务处理集中化</vt:lpstr>
      <vt:lpstr>C、渠道接入智能化</vt:lpstr>
      <vt:lpstr>D、柜面业务线上化</vt:lpstr>
      <vt:lpstr>E、操作风险控制体系化</vt:lpstr>
      <vt:lpstr>解决之道 加与减</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SCCBA</dc:title>
  <dc:creator>Ke Jiang</dc:creator>
  <cp:lastModifiedBy>ke Jiang</cp:lastModifiedBy>
  <cp:revision>2191</cp:revision>
  <dcterms:created xsi:type="dcterms:W3CDTF">2009-04-25T07:03:50Z</dcterms:created>
  <dcterms:modified xsi:type="dcterms:W3CDTF">2015-04-23T05:52:58Z</dcterms:modified>
</cp:coreProperties>
</file>